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  <p:sldId id="377" r:id="rId12"/>
    <p:sldId id="380" r:id="rId13"/>
    <p:sldId id="379" r:id="rId14"/>
    <p:sldId id="378" r:id="rId15"/>
    <p:sldId id="381" r:id="rId16"/>
    <p:sldId id="382" r:id="rId17"/>
    <p:sldId id="383" r:id="rId18"/>
    <p:sldId id="385" r:id="rId19"/>
    <p:sldId id="386" r:id="rId20"/>
    <p:sldId id="38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29/03/2018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4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Movement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Prepositional phrase: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cat strolled across the porch with a confident air. 	---&gt; With a confident air, the cat strolled across the porch.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Movement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Adjective phrase: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Ali Baba returned from his travels wiser than before. ---&gt; Wiser than before, Ali Baba returned from his travels.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Movement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Adverb phrase: 	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They arrived at the concert hall more quickly than they had expected. ---&gt; More quickly than they had expected, they arrived at the concert hall.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Decide whether the underlined word is constituent or not.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English team beat the French </a:t>
            </a:r>
            <a:r>
              <a:rPr lang="en-US" u="sng" dirty="0">
                <a:solidFill>
                  <a:prstClr val="black"/>
                </a:solidFill>
              </a:rPr>
              <a:t>unexpectedly</a:t>
            </a:r>
            <a:r>
              <a:rPr lang="en-US" dirty="0">
                <a:solidFill>
                  <a:prstClr val="black"/>
                </a:solidFill>
              </a:rPr>
              <a:t>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Move the underlined </a:t>
            </a:r>
            <a:r>
              <a:rPr lang="en-US" dirty="0" smtClean="0">
                <a:solidFill>
                  <a:prstClr val="black"/>
                </a:solidFill>
              </a:rPr>
              <a:t>word.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Exercise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</a:rPr>
              <a:t>Are the movements true or false?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2600" dirty="0">
                <a:solidFill>
                  <a:prstClr val="black"/>
                </a:solidFill>
              </a:rPr>
              <a:t>I fed the cats with long, fluffy tails. ---&gt; The cats, I fed with long, fluffy tails.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2600" dirty="0">
                <a:solidFill>
                  <a:prstClr val="black"/>
                </a:solidFill>
              </a:rPr>
              <a:t>The cat strolled across the porch with a confident air. ---&gt; With a, the cat strolled across the porch confident air.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2600" dirty="0">
                <a:solidFill>
                  <a:prstClr val="black"/>
                </a:solidFill>
              </a:rPr>
              <a:t>Ali Baba returned from his travels wiser than before.     ---&gt; Wiser than, Ali Baba returned from his travels before.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2600" dirty="0">
                <a:solidFill>
                  <a:prstClr val="black"/>
                </a:solidFill>
              </a:rPr>
              <a:t>They arrived at the concert hall more quickly than they had expected. ---&gt; More quickly than they, they arrived at the concert hall had expected.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Question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question itself also functions as a diagnostic test, since we can think of question formation as involving the substitution of a question word for a string and the subsequent movement of the question word.</a:t>
            </a:r>
          </a:p>
          <a:p>
            <a:r>
              <a:rPr lang="en-US" sz="2800" dirty="0"/>
              <a:t>I fed the cats with long, fluffy tails.</a:t>
            </a:r>
          </a:p>
          <a:p>
            <a:r>
              <a:rPr lang="en-US" sz="2800" dirty="0"/>
              <a:t>What do you like? 	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cats.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Cats with long, fluffy tails.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cats with long, fluffy tails.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Decide whether the underlined strings of words is a constituent or not.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Ron greeted </a:t>
            </a:r>
            <a:r>
              <a:rPr lang="en-US" sz="2800" u="sng" dirty="0"/>
              <a:t>the dark-haired girl with a </a:t>
            </a:r>
            <a:r>
              <a:rPr lang="en-US" sz="2800" u="sng" dirty="0" smtClean="0"/>
              <a:t>smile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Make a question with the underlined words as the answer. </a:t>
            </a:r>
          </a:p>
          <a:p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It cleft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cat strolled across the porch with a confident air.     ---&gt; It was with a confident air that the cat strolled across the porch.</a:t>
            </a:r>
          </a:p>
          <a:p>
            <a:r>
              <a:rPr lang="en-US" sz="2800" dirty="0"/>
              <a:t>Ali Baba returned from his travels wiser than before. ---&gt; It was wiser than before that Ali Baba returned from his travels.</a:t>
            </a:r>
          </a:p>
          <a:p>
            <a:r>
              <a:rPr lang="en-US" sz="2800" dirty="0"/>
              <a:t>They arrived at the concert hall more quickly than they had expected. ---&gt; It was more quickly than they had expected that they arrived at the concert hall.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Decide whether the underlined strings of words are constituents or not.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Ron phoned her </a:t>
            </a:r>
            <a:r>
              <a:rPr lang="en-US" u="sng" dirty="0">
                <a:solidFill>
                  <a:prstClr val="black"/>
                </a:solidFill>
              </a:rPr>
              <a:t>from the train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Make the underlined words as the part of it cleft.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038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Exercise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Give two constituency tests to show that these bracketed constituents are actually constituents.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This cat slept [under the invisibility cloak] yesterday.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[The cat behind the chair] is rather scared.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brave knight stabbed the dragon [with his sword].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That girl in the blue dress will put [the picture of the Queen] on your desk before tomorrow.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Maya want to look at [your notes] after class.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36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Constituent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constituent is a word or group of words that form a unit built around a head. They can be made up of words, phrases, and even entire clauses.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Clauses and phrases are actually formed by attaching </a:t>
            </a:r>
            <a:r>
              <a:rPr lang="en-US" i="1" dirty="0">
                <a:solidFill>
                  <a:prstClr val="black"/>
                </a:solidFill>
              </a:rPr>
              <a:t>constituents</a:t>
            </a:r>
            <a:r>
              <a:rPr lang="en-US" dirty="0">
                <a:solidFill>
                  <a:prstClr val="black"/>
                </a:solidFill>
              </a:rPr>
              <a:t> to each other in a hierarchical construct.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Exercise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Are the underlined words constituents?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Humpty Dumpty washed </a:t>
            </a:r>
            <a:r>
              <a:rPr lang="en-US" sz="2800" u="sng" dirty="0"/>
              <a:t>himself with soapy water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US" sz="2800" u="sng" dirty="0"/>
              <a:t>greedy</a:t>
            </a:r>
            <a:r>
              <a:rPr lang="en-US" sz="2800" dirty="0"/>
              <a:t> mouse devoured the cheese in the tower.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Cheshire Cat dislikes grey mice </a:t>
            </a:r>
            <a:r>
              <a:rPr lang="en-US" sz="2800" u="sng" dirty="0"/>
              <a:t>with pink tails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Mad Hatter will give </a:t>
            </a:r>
            <a:r>
              <a:rPr lang="en-US" sz="2800" u="sng" dirty="0"/>
              <a:t>some herbal tea</a:t>
            </a:r>
            <a:r>
              <a:rPr lang="en-US" sz="2800" dirty="0"/>
              <a:t> to Alice.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/>
              <a:t>Humpty Dumpty and the Cheshire Cat</a:t>
            </a:r>
            <a:r>
              <a:rPr lang="en-US" sz="2800" dirty="0"/>
              <a:t> never eat together.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41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Constituents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71487" y="1524000"/>
            <a:ext cx="8229600" cy="4602163"/>
          </a:xfrm>
        </p:spPr>
        <p:txBody>
          <a:bodyPr/>
          <a:lstStyle/>
          <a:p>
            <a:r>
              <a:rPr lang="en-US" i="1" dirty="0"/>
              <a:t>You eat </a:t>
            </a:r>
            <a:r>
              <a:rPr lang="en-US" i="1" dirty="0" smtClean="0"/>
              <a:t>bananas.</a:t>
            </a:r>
          </a:p>
          <a:p>
            <a:r>
              <a:rPr lang="en-US" dirty="0" smtClean="0">
                <a:cs typeface="Arial" charset="0"/>
              </a:rPr>
              <a:t>The constituents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Arial" charset="0"/>
              </a:rPr>
              <a:t>you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Arial" charset="0"/>
              </a:rPr>
              <a:t>eat bananas.</a:t>
            </a:r>
          </a:p>
          <a:p>
            <a:r>
              <a:rPr lang="en-US" dirty="0" smtClean="0">
                <a:cs typeface="Arial" charset="0"/>
              </a:rPr>
              <a:t>Dumbledore saw Harry with smile. </a:t>
            </a:r>
          </a:p>
          <a:p>
            <a:r>
              <a:rPr lang="en-US" dirty="0" smtClean="0">
                <a:cs typeface="Arial" charset="0"/>
              </a:rPr>
              <a:t>The constituents?  </a:t>
            </a:r>
          </a:p>
          <a:p>
            <a:r>
              <a:rPr lang="en-US" dirty="0" smtClean="0">
                <a:cs typeface="Arial" charset="0"/>
              </a:rPr>
              <a:t>To know the constituents, we need to conduct constituency test. </a:t>
            </a:r>
            <a:endParaRPr lang="id-ID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Constituency test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Substitution</a:t>
            </a:r>
          </a:p>
          <a:p>
            <a:r>
              <a:rPr lang="en-US" dirty="0" smtClean="0"/>
              <a:t>Movement</a:t>
            </a:r>
          </a:p>
          <a:p>
            <a:r>
              <a:rPr lang="en-US" dirty="0" smtClean="0"/>
              <a:t>Question</a:t>
            </a:r>
          </a:p>
          <a:p>
            <a:r>
              <a:rPr lang="en-US" dirty="0" smtClean="0"/>
              <a:t>It cleft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Substitution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/>
              <a:t>If a single word can substitute for a string of several words, then that's evidence that the single word and the string are both constituents of the same category. </a:t>
            </a:r>
          </a:p>
          <a:p>
            <a:r>
              <a:rPr lang="en-US" sz="3300" dirty="0">
                <a:solidFill>
                  <a:srgbClr val="FF0000"/>
                </a:solidFill>
              </a:rPr>
              <a:t>The little boy</a:t>
            </a:r>
            <a:r>
              <a:rPr lang="en-US" sz="3300" dirty="0"/>
              <a:t> fed </a:t>
            </a:r>
            <a:r>
              <a:rPr lang="en-US" sz="3300" dirty="0">
                <a:solidFill>
                  <a:srgbClr val="92D050"/>
                </a:solidFill>
              </a:rPr>
              <a:t>the cat</a:t>
            </a:r>
            <a:r>
              <a:rPr lang="en-US" sz="3300" dirty="0"/>
              <a:t>. 	---&gt; </a:t>
            </a:r>
            <a:r>
              <a:rPr lang="en-US" sz="3300" dirty="0">
                <a:solidFill>
                  <a:srgbClr val="FF0000"/>
                </a:solidFill>
              </a:rPr>
              <a:t>He</a:t>
            </a:r>
            <a:r>
              <a:rPr lang="en-US" sz="3300" dirty="0"/>
              <a:t> fed </a:t>
            </a:r>
            <a:r>
              <a:rPr lang="en-US" sz="3300" dirty="0">
                <a:solidFill>
                  <a:srgbClr val="92D050"/>
                </a:solidFill>
              </a:rPr>
              <a:t>her</a:t>
            </a:r>
            <a:r>
              <a:rPr lang="en-US" sz="3300" dirty="0"/>
              <a:t>. </a:t>
            </a:r>
          </a:p>
          <a:p>
            <a:r>
              <a:rPr lang="en-US" sz="3300" dirty="0">
                <a:solidFill>
                  <a:srgbClr val="FFC000"/>
                </a:solidFill>
              </a:rPr>
              <a:t>Black cats</a:t>
            </a:r>
            <a:r>
              <a:rPr lang="en-US" sz="3300" dirty="0"/>
              <a:t> detest </a:t>
            </a:r>
            <a:r>
              <a:rPr lang="en-US" sz="3300" dirty="0">
                <a:solidFill>
                  <a:srgbClr val="00B0F0"/>
                </a:solidFill>
              </a:rPr>
              <a:t>green peas</a:t>
            </a:r>
            <a:r>
              <a:rPr lang="en-US" sz="3300" dirty="0"/>
              <a:t>. ---&gt; </a:t>
            </a:r>
            <a:r>
              <a:rPr lang="en-US" sz="3300" dirty="0">
                <a:solidFill>
                  <a:srgbClr val="FFC000"/>
                </a:solidFill>
              </a:rPr>
              <a:t>They</a:t>
            </a:r>
            <a:r>
              <a:rPr lang="en-US" sz="3300" dirty="0"/>
              <a:t> detest </a:t>
            </a:r>
            <a:r>
              <a:rPr lang="en-US" sz="3300" dirty="0">
                <a:solidFill>
                  <a:srgbClr val="00B0F0"/>
                </a:solidFill>
              </a:rPr>
              <a:t>them</a:t>
            </a:r>
            <a:r>
              <a:rPr lang="en-US" sz="3300" dirty="0"/>
              <a:t>. </a:t>
            </a:r>
          </a:p>
          <a:p>
            <a:r>
              <a:rPr lang="en-US" sz="3300" dirty="0"/>
              <a:t>The little boy from next door fed the cat without a tail</a:t>
            </a:r>
            <a:r>
              <a:rPr lang="en-US" sz="3300" dirty="0" smtClean="0"/>
              <a:t>.</a:t>
            </a:r>
          </a:p>
          <a:p>
            <a:r>
              <a:rPr lang="en-US" sz="3300" dirty="0" smtClean="0"/>
              <a:t> How </a:t>
            </a:r>
            <a:r>
              <a:rPr lang="en-US" sz="3300" dirty="0"/>
              <a:t>do you make substitution for the sentence above? </a:t>
            </a:r>
            <a:endParaRPr lang="en-US" sz="3300" dirty="0" smtClean="0"/>
          </a:p>
          <a:p>
            <a:r>
              <a:rPr lang="en-US" sz="3300" dirty="0"/>
              <a:t>---&gt; * He from next door fed her without a tail.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Substitution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ctr"/>
            <a:r>
              <a:rPr lang="en-US" sz="2800" dirty="0" smtClean="0">
                <a:cs typeface="Arial" charset="0"/>
              </a:rPr>
              <a:t>Pronouns </a:t>
            </a:r>
            <a:r>
              <a:rPr lang="en-US" sz="2800" dirty="0">
                <a:cs typeface="Arial" charset="0"/>
              </a:rPr>
              <a:t>are not the only placeholder elements, or pro-forms. For instance, adverbs such as here or there can substitute for constituents that refer to locations or directions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fontAlgn="ctr"/>
            <a:r>
              <a:rPr lang="en-US" sz="2800" dirty="0" smtClean="0">
                <a:cs typeface="Arial" charset="0"/>
              </a:rPr>
              <a:t> In </a:t>
            </a:r>
            <a:r>
              <a:rPr lang="en-US" sz="2800" dirty="0">
                <a:cs typeface="Arial" charset="0"/>
              </a:rPr>
              <a:t>the </a:t>
            </a:r>
            <a:r>
              <a:rPr lang="en-US" sz="2800" dirty="0" smtClean="0">
                <a:cs typeface="Arial" charset="0"/>
              </a:rPr>
              <a:t>noun </a:t>
            </a:r>
            <a:r>
              <a:rPr lang="en-US" sz="2800" dirty="0">
                <a:cs typeface="Arial" charset="0"/>
              </a:rPr>
              <a:t>phrases, whether a particular string is a constituent depends on its syntactic context. </a:t>
            </a:r>
            <a:endParaRPr lang="en-US" sz="2800" dirty="0" smtClean="0">
              <a:cs typeface="Arial" charset="0"/>
            </a:endParaRPr>
          </a:p>
          <a:p>
            <a:pPr fontAlgn="ctr"/>
            <a:r>
              <a:rPr lang="en-US" sz="2800" dirty="0" smtClean="0">
                <a:cs typeface="Arial" charset="0"/>
              </a:rPr>
              <a:t>The children are playing the dolls in the bedroom.</a:t>
            </a:r>
          </a:p>
          <a:p>
            <a:pPr fontAlgn="ctr"/>
            <a:r>
              <a:rPr lang="en-US" sz="2800" dirty="0" smtClean="0">
                <a:cs typeface="Arial" charset="0"/>
              </a:rPr>
              <a:t>The children are playing them or the children are playing them in the bedroom?</a:t>
            </a:r>
            <a:endParaRPr lang="en-US" sz="2800" dirty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Substitution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Pronouns and sometimes the word so can substitute for subordinate clauses introduced by that.</a:t>
            </a:r>
          </a:p>
          <a:p>
            <a:r>
              <a:rPr lang="en-US" sz="2800" dirty="0"/>
              <a:t>I know that they're invited.---&gt; I know it.</a:t>
            </a:r>
          </a:p>
          <a:p>
            <a:r>
              <a:rPr lang="en-US" sz="2800" dirty="0"/>
              <a:t>I imagine that they're invited. 	---&gt; I imagine so.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Decide whether the underlined strings of words are a constituent or not.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>
                <a:solidFill>
                  <a:prstClr val="black"/>
                </a:solidFill>
              </a:rPr>
              <a:t>Hagrid</a:t>
            </a:r>
            <a:r>
              <a:rPr lang="en-US" dirty="0">
                <a:solidFill>
                  <a:prstClr val="black"/>
                </a:solidFill>
              </a:rPr>
              <a:t> put the baby dragon into </a:t>
            </a:r>
            <a:r>
              <a:rPr lang="en-US" u="sng" dirty="0">
                <a:solidFill>
                  <a:prstClr val="black"/>
                </a:solidFill>
              </a:rPr>
              <a:t>a cradle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Substitute the underlined strings of word. 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Movement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If it is possible to move a particular string from its ordinary position to another position---typically, the beginning of the sentence---that, too, is evidence that the string is a constituent.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 fed the cats. 	---&gt; The cats, I fed.  	 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 fed the cats with long, fluffy tails. ---&gt; The cats with long, fluffy tails, I fed.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835</Words>
  <Application>Microsoft Office PowerPoint</Application>
  <PresentationFormat>On-screen Show (4:3)</PresentationFormat>
  <Paragraphs>111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Constituent</vt:lpstr>
      <vt:lpstr>Constituents</vt:lpstr>
      <vt:lpstr>Constituency test</vt:lpstr>
      <vt:lpstr>Substitution</vt:lpstr>
      <vt:lpstr>Substitution</vt:lpstr>
      <vt:lpstr>Substitution</vt:lpstr>
      <vt:lpstr>Decide whether the underlined strings of words are a constituent or not.</vt:lpstr>
      <vt:lpstr>Movement</vt:lpstr>
      <vt:lpstr>Movement</vt:lpstr>
      <vt:lpstr>Movement</vt:lpstr>
      <vt:lpstr>Movement</vt:lpstr>
      <vt:lpstr>Decide whether the underlined word is constituent or not.</vt:lpstr>
      <vt:lpstr>Exercise</vt:lpstr>
      <vt:lpstr>Question</vt:lpstr>
      <vt:lpstr>Decide whether the underlined strings of words is a constituent or not.</vt:lpstr>
      <vt:lpstr>It cleft</vt:lpstr>
      <vt:lpstr>Decide whether the underlined strings of words are constituents or not.</vt:lpstr>
      <vt:lpstr>Exercise</vt:lpstr>
      <vt:lpstr>Exercise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252</cp:revision>
  <dcterms:created xsi:type="dcterms:W3CDTF">2010-08-24T06:47:44Z</dcterms:created>
  <dcterms:modified xsi:type="dcterms:W3CDTF">2018-03-29T01:25:51Z</dcterms:modified>
</cp:coreProperties>
</file>