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16" r:id="rId2"/>
    <p:sldId id="366" r:id="rId3"/>
    <p:sldId id="367" r:id="rId4"/>
    <p:sldId id="368" r:id="rId5"/>
    <p:sldId id="369" r:id="rId6"/>
    <p:sldId id="370" r:id="rId7"/>
    <p:sldId id="371" r:id="rId8"/>
    <p:sldId id="372" r:id="rId9"/>
    <p:sldId id="373" r:id="rId10"/>
    <p:sldId id="376" r:id="rId11"/>
    <p:sldId id="377" r:id="rId12"/>
    <p:sldId id="380" r:id="rId13"/>
    <p:sldId id="379" r:id="rId14"/>
    <p:sldId id="378" r:id="rId15"/>
    <p:sldId id="381" r:id="rId16"/>
    <p:sldId id="382" r:id="rId17"/>
    <p:sldId id="383" r:id="rId18"/>
    <p:sldId id="384" r:id="rId19"/>
    <p:sldId id="386" r:id="rId20"/>
    <p:sldId id="385" r:id="rId21"/>
    <p:sldId id="387" r:id="rId22"/>
    <p:sldId id="388" r:id="rId23"/>
    <p:sldId id="389" r:id="rId24"/>
    <p:sldId id="390" r:id="rId25"/>
    <p:sldId id="391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31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05/04/2018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95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954269-451C-4D69-B509-700AA831B682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82060D-E8EF-4C9C-8F93-394C876057B5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4/5/2018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4/5/2018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4/5/2018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4/5/2018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4/5/2018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4/5/2018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INTRODUCTION TO LINGUISTICS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</a:t>
            </a:r>
            <a:r>
              <a:rPr lang="en-US" b="1" dirty="0" smtClean="0">
                <a:solidFill>
                  <a:schemeClr val="bg1"/>
                </a:solidFill>
              </a:rPr>
              <a:t>5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RIKA MUTIARA, </a:t>
            </a:r>
            <a:r>
              <a:rPr lang="en-US" b="1" dirty="0" err="1" smtClean="0">
                <a:solidFill>
                  <a:schemeClr val="bg1"/>
                </a:solidFill>
              </a:rPr>
              <a:t>S.Pd</a:t>
            </a:r>
            <a:r>
              <a:rPr lang="en-US" b="1" dirty="0" smtClean="0">
                <a:solidFill>
                  <a:schemeClr val="bg1"/>
                </a:solidFill>
              </a:rPr>
              <a:t>., </a:t>
            </a:r>
            <a:r>
              <a:rPr lang="en-US" b="1" dirty="0" err="1" smtClean="0">
                <a:solidFill>
                  <a:schemeClr val="bg1"/>
                </a:solidFill>
              </a:rPr>
              <a:t>M.Hum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</a:t>
            </a:r>
            <a:r>
              <a:rPr lang="en-US" b="1" dirty="0" smtClean="0">
                <a:solidFill>
                  <a:schemeClr val="bg1"/>
                </a:solidFill>
              </a:rPr>
              <a:t>BAHASA INGGRIS, </a:t>
            </a:r>
            <a:r>
              <a:rPr lang="en-US" b="1" dirty="0">
                <a:solidFill>
                  <a:schemeClr val="bg1"/>
                </a:solidFill>
              </a:rPr>
              <a:t>FKIP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Synonyms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chair and seat </a:t>
            </a:r>
            <a:r>
              <a:rPr lang="en-US" i="1" dirty="0">
                <a:solidFill>
                  <a:prstClr val="black"/>
                </a:solidFill>
              </a:rPr>
              <a:t>(nouns)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go and leave </a:t>
            </a:r>
            <a:r>
              <a:rPr lang="en-US" i="1" dirty="0">
                <a:solidFill>
                  <a:prstClr val="black"/>
                </a:solidFill>
              </a:rPr>
              <a:t>(verbs)</a:t>
            </a:r>
            <a:endParaRPr lang="en-US" dirty="0">
              <a:solidFill>
                <a:prstClr val="black"/>
              </a:solidFill>
            </a:endParaRP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quickly and rapidly </a:t>
            </a:r>
            <a:r>
              <a:rPr lang="en-US" i="1" dirty="0">
                <a:solidFill>
                  <a:prstClr val="black"/>
                </a:solidFill>
              </a:rPr>
              <a:t>(adverbs)</a:t>
            </a:r>
            <a:endParaRPr lang="en-US" dirty="0">
              <a:solidFill>
                <a:prstClr val="black"/>
              </a:solidFill>
            </a:endParaRP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long and extended </a:t>
            </a:r>
            <a:r>
              <a:rPr lang="en-US" i="1" dirty="0">
                <a:solidFill>
                  <a:prstClr val="black"/>
                </a:solidFill>
              </a:rPr>
              <a:t>(adjectives)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tremendous and remarkable </a:t>
            </a:r>
            <a:r>
              <a:rPr lang="en-US" i="1" dirty="0">
                <a:solidFill>
                  <a:prstClr val="black"/>
                </a:solidFill>
              </a:rPr>
              <a:t>(adjectives)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baby and infant </a:t>
            </a:r>
            <a:r>
              <a:rPr lang="en-US" i="1" dirty="0">
                <a:solidFill>
                  <a:prstClr val="black"/>
                </a:solidFill>
              </a:rPr>
              <a:t>(nouns)</a:t>
            </a:r>
            <a:endParaRPr lang="en-US" dirty="0">
              <a:solidFill>
                <a:prstClr val="black"/>
              </a:solidFill>
            </a:endParaRP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sick and ill </a:t>
            </a:r>
            <a:r>
              <a:rPr lang="en-US" i="1" dirty="0">
                <a:solidFill>
                  <a:prstClr val="black"/>
                </a:solidFill>
              </a:rPr>
              <a:t>(adjectives)</a:t>
            </a:r>
            <a:endParaRPr lang="en-US" dirty="0">
              <a:solidFill>
                <a:prstClr val="black"/>
              </a:solidFill>
            </a:endParaRP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quickly and speedily </a:t>
            </a:r>
            <a:r>
              <a:rPr lang="en-US" i="1" dirty="0">
                <a:solidFill>
                  <a:prstClr val="black"/>
                </a:solidFill>
              </a:rPr>
              <a:t>(adverbs)</a:t>
            </a:r>
            <a:endParaRPr lang="en-US" dirty="0">
              <a:solidFill>
                <a:prstClr val="black"/>
              </a:solidFill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Contradictory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Speakers recognize when the meaning of one sentence contradicts another sentence. 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Edgar is married.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Edgar is fairly rich.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Edgar is no longer young.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Edgar is a bachelor.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Sentences that make opposite statements about the same subject are </a:t>
            </a:r>
            <a:r>
              <a:rPr lang="en-US" b="1" dirty="0">
                <a:solidFill>
                  <a:prstClr val="black"/>
                </a:solidFill>
              </a:rPr>
              <a:t>contradictory</a:t>
            </a:r>
            <a:r>
              <a:rPr lang="en-US" dirty="0">
                <a:solidFill>
                  <a:prstClr val="black"/>
                </a:solidFill>
              </a:rPr>
              <a:t>.</a:t>
            </a:r>
          </a:p>
          <a:p>
            <a:pPr>
              <a:buNone/>
            </a:pP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Antonyms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Speakers generally agree when two words have opposite meanings in a given context. 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Betty cut a thick slice of cake.</a:t>
            </a:r>
          </a:p>
          <a:p>
            <a:pPr marL="0" lvl="0" indent="0" eaLnBrk="1" fontAlgn="auto" hangingPunct="1">
              <a:spcAft>
                <a:spcPts val="0"/>
              </a:spcAft>
              <a:buNone/>
            </a:pPr>
            <a:r>
              <a:rPr lang="en-US" dirty="0">
                <a:solidFill>
                  <a:prstClr val="black"/>
                </a:solidFill>
              </a:rPr>
              <a:t>	bright 	new 	soft 	thin 	wet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 startAt="2"/>
            </a:pPr>
            <a:r>
              <a:rPr lang="en-US" dirty="0">
                <a:solidFill>
                  <a:prstClr val="black"/>
                </a:solidFill>
              </a:rPr>
              <a:t>The train departs at 12:25.</a:t>
            </a:r>
          </a:p>
          <a:p>
            <a:pPr marL="0" lvl="0" indent="0" eaLnBrk="1" fontAlgn="auto" hangingPunct="1">
              <a:spcAft>
                <a:spcPts val="0"/>
              </a:spcAft>
              <a:buNone/>
            </a:pPr>
            <a:r>
              <a:rPr lang="en-US" dirty="0">
                <a:solidFill>
                  <a:prstClr val="black"/>
                </a:solidFill>
              </a:rPr>
              <a:t>	arrives	 leaves	 waits 	swerves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Two words that make opposite statements about the same subject are </a:t>
            </a:r>
            <a:r>
              <a:rPr lang="en-US" b="1" dirty="0">
                <a:solidFill>
                  <a:prstClr val="black"/>
                </a:solidFill>
              </a:rPr>
              <a:t>antonyms</a:t>
            </a:r>
            <a:endParaRPr lang="en-US" dirty="0">
              <a:solidFill>
                <a:prstClr val="black"/>
              </a:solidFill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Antonyms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hot and cold 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up and down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short and tall/long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real and unreal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flexible and inflexible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/>
              <a:t>Do these sentences contain paraphrase or contradiction? 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John is single. – John is married. 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You should see an eye specialist. – You should consult an oculist. 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Take the elevator to the first floor. – Take the lift to the ground floor. 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Mary is younger than John. – Mary is older than John. 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Semantic feature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</a:rPr>
              <a:t>Words can have some element of meaning without being synonymous or antonymous. 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</a:rPr>
              <a:t>In each of the following groups of words, all but one of the words have something in common. Which is the word that doesn’t belong?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</a:pPr>
            <a:r>
              <a:rPr lang="en-US" sz="3000" dirty="0">
                <a:solidFill>
                  <a:prstClr val="black"/>
                </a:solidFill>
              </a:rPr>
              <a:t>street 	lane	 road	 path	 house	 avenue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</a:pPr>
            <a:r>
              <a:rPr lang="en-US" sz="3000" dirty="0">
                <a:solidFill>
                  <a:prstClr val="black"/>
                </a:solidFill>
              </a:rPr>
              <a:t>buy 	take 	 use	 steal 	  acquire	 inherit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1771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feature</a:t>
            </a:r>
            <a:endParaRPr lang="en-US" dirty="0"/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id-ID" dirty="0" smtClean="0"/>
          </a:p>
        </p:txBody>
      </p:sp>
      <p:sp>
        <p:nvSpPr>
          <p:cNvPr id="7" name="Rectangle 6"/>
          <p:cNvSpPr/>
          <p:nvPr/>
        </p:nvSpPr>
        <p:spPr>
          <a:xfrm>
            <a:off x="762000" y="1905506"/>
            <a:ext cx="777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The common element of meaning, shared by all but one word in 1 and by all but one item in 2, is a 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semantic feature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.</a:t>
            </a:r>
            <a:endParaRPr lang="en-US" sz="3200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Ambiguous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Some sentences have double meanings; they can be interpreted in two ways. 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Marjorie took the sick parakeet to a small animal hospital.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(small hospital for animals; hospital for small animals)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A sentence that has two meanings is </a:t>
            </a:r>
            <a:r>
              <a:rPr lang="en-US" b="1" dirty="0">
                <a:solidFill>
                  <a:prstClr val="black"/>
                </a:solidFill>
              </a:rPr>
              <a:t>ambiguous.</a:t>
            </a:r>
            <a:endParaRPr lang="en-US" dirty="0">
              <a:solidFill>
                <a:prstClr val="black"/>
              </a:solidFill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Adjacency pair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Speakers know how language is used when people interact. If one person asks a question or makes a remark, there are various possible answers to the question or replies one might make to the remark.</a:t>
            </a:r>
          </a:p>
          <a:p>
            <a:r>
              <a:rPr lang="en-US" sz="2800" i="1" dirty="0"/>
              <a:t>When did you last see my brother?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800" i="1" dirty="0"/>
              <a:t>Ten minutes ago. 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800" i="1" dirty="0"/>
              <a:t>Last Tuesday. 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800" i="1" dirty="0"/>
              <a:t>Very nice.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800" i="1" dirty="0"/>
              <a:t>Around noon. 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800" i="1" dirty="0"/>
              <a:t>I think it was on the first of June.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02008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Adjacency pair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When a question and an answer, or any two utterances, can go together in a conversation and the second is obviously related to the first, they constitute an </a:t>
            </a:r>
            <a:r>
              <a:rPr lang="en-US" sz="2800" b="1" dirty="0"/>
              <a:t>adjacency pair</a:t>
            </a:r>
            <a:r>
              <a:rPr lang="en-US" sz="2800" dirty="0"/>
              <a:t>. 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2053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Semantics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Semantics is the systematic study of meaning.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It includes how languages organize and express meanings.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Entailment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</a:rPr>
              <a:t>Speakers are aware that two statements may be related in such a way that if one is true, the other must also be true.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</a:pPr>
            <a:r>
              <a:rPr lang="en-US" sz="3000" dirty="0">
                <a:solidFill>
                  <a:prstClr val="black"/>
                </a:solidFill>
              </a:rPr>
              <a:t>There are tulips in the garden.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</a:pPr>
            <a:r>
              <a:rPr lang="en-US" sz="3000" dirty="0">
                <a:solidFill>
                  <a:prstClr val="black"/>
                </a:solidFill>
              </a:rPr>
              <a:t>There are flowers in the garden.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</a:rPr>
              <a:t>These pairs of sentences are examples of </a:t>
            </a:r>
            <a:r>
              <a:rPr lang="en-US" sz="3000" b="1" dirty="0">
                <a:solidFill>
                  <a:prstClr val="black"/>
                </a:solidFill>
              </a:rPr>
              <a:t>entailment</a:t>
            </a:r>
            <a:r>
              <a:rPr lang="en-US" sz="3000" dirty="0">
                <a:solidFill>
                  <a:prstClr val="black"/>
                </a:solidFill>
              </a:rPr>
              <a:t>. Assuming that 1 and 2 are about the same garden, the truth of 1 </a:t>
            </a:r>
            <a:r>
              <a:rPr lang="en-US" sz="3000" b="1" dirty="0">
                <a:solidFill>
                  <a:prstClr val="black"/>
                </a:solidFill>
              </a:rPr>
              <a:t>entails </a:t>
            </a:r>
            <a:r>
              <a:rPr lang="en-US" sz="3000" dirty="0">
                <a:solidFill>
                  <a:prstClr val="black"/>
                </a:solidFill>
              </a:rPr>
              <a:t>the truth of 2, that is, if 1 is true, 2 must also be true. 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49094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Entailment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 startAt="3"/>
            </a:pPr>
            <a:r>
              <a:rPr lang="en-US" dirty="0">
                <a:solidFill>
                  <a:prstClr val="black"/>
                </a:solidFill>
              </a:rPr>
              <a:t>The ladder is too short to reach the roof.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 startAt="3"/>
            </a:pPr>
            <a:r>
              <a:rPr lang="en-US" dirty="0">
                <a:solidFill>
                  <a:prstClr val="black"/>
                </a:solidFill>
              </a:rPr>
              <a:t>The ladder isn’t long enough to reach the roof.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Likewise, assuming the same ladder and roof, the truth of 3 entails the truth of 4.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3932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Entailment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Mary broke the window.</a:t>
            </a:r>
          </a:p>
          <a:p>
            <a:pPr marL="0" lvl="0" indent="0" eaLnBrk="1" fontAlgn="auto" hangingPunct="1">
              <a:spcAft>
                <a:spcPts val="0"/>
              </a:spcAft>
              <a:buNone/>
            </a:pPr>
            <a:r>
              <a:rPr lang="en-US" dirty="0">
                <a:solidFill>
                  <a:prstClr val="black"/>
                </a:solidFill>
              </a:rPr>
              <a:t>      b. The window is broken. 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 startAt="2"/>
            </a:pPr>
            <a:r>
              <a:rPr lang="en-US" dirty="0">
                <a:solidFill>
                  <a:prstClr val="black"/>
                </a:solidFill>
              </a:rPr>
              <a:t>a. Sue and Fred went to the party. </a:t>
            </a:r>
          </a:p>
          <a:p>
            <a:pPr marL="0" lvl="0" indent="0" eaLnBrk="1" fontAlgn="auto" hangingPunct="1">
              <a:spcAft>
                <a:spcPts val="0"/>
              </a:spcAft>
              <a:buNone/>
            </a:pPr>
            <a:r>
              <a:rPr lang="en-US" dirty="0">
                <a:solidFill>
                  <a:prstClr val="black"/>
                </a:solidFill>
              </a:rPr>
              <a:t>      b. Sue went to the party. 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53130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Presupposition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Speakers know that the message conveyed in one sentence may presuppose other pieces of knowledge. For instance, if 1 is accepted as true, 2-5 must also be accepted as true.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Andy </a:t>
            </a:r>
            <a:r>
              <a:rPr lang="en-US" sz="2800" dirty="0" err="1"/>
              <a:t>Murfee</a:t>
            </a:r>
            <a:r>
              <a:rPr lang="en-US" sz="2800" dirty="0"/>
              <a:t> usually drives his Datsun to work.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There is a person named Andy </a:t>
            </a:r>
            <a:r>
              <a:rPr lang="en-US" sz="2800" dirty="0" err="1"/>
              <a:t>Murfee</a:t>
            </a:r>
            <a:r>
              <a:rPr lang="en-US" sz="28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Andy </a:t>
            </a:r>
            <a:r>
              <a:rPr lang="en-US" sz="2800" dirty="0" err="1"/>
              <a:t>Murfee</a:t>
            </a:r>
            <a:r>
              <a:rPr lang="en-US" sz="2800" dirty="0"/>
              <a:t> works.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There is a Datsun that belongs to Andy </a:t>
            </a:r>
            <a:r>
              <a:rPr lang="en-US" sz="2800" dirty="0" err="1"/>
              <a:t>Murfee</a:t>
            </a:r>
            <a:r>
              <a:rPr lang="en-US" sz="28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Andy </a:t>
            </a:r>
            <a:r>
              <a:rPr lang="en-US" sz="2800" dirty="0" err="1"/>
              <a:t>Murfee</a:t>
            </a:r>
            <a:r>
              <a:rPr lang="en-US" sz="2800" dirty="0"/>
              <a:t> knows how to drive an automobile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8867539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Presupposition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The meaning of sentence 1 </a:t>
            </a:r>
            <a:r>
              <a:rPr lang="en-US" sz="2800" b="1" dirty="0"/>
              <a:t>presupposes </a:t>
            </a:r>
            <a:r>
              <a:rPr lang="en-US" sz="2800" dirty="0"/>
              <a:t>what is expressed in 2, 3, 4 and 5. The latter are </a:t>
            </a:r>
            <a:r>
              <a:rPr lang="en-US" sz="2800" b="1" dirty="0"/>
              <a:t>presuppositions </a:t>
            </a:r>
            <a:r>
              <a:rPr lang="en-US" sz="2800" dirty="0"/>
              <a:t>of 1. 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2643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Presupposition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</a:pPr>
            <a:r>
              <a:rPr lang="en-US" sz="3000" dirty="0">
                <a:solidFill>
                  <a:prstClr val="black"/>
                </a:solidFill>
              </a:rPr>
              <a:t>Mary saw </a:t>
            </a:r>
            <a:r>
              <a:rPr lang="en-US" sz="3000" u="sng" dirty="0">
                <a:solidFill>
                  <a:prstClr val="black"/>
                </a:solidFill>
              </a:rPr>
              <a:t>the horse with two heads</a:t>
            </a:r>
            <a:r>
              <a:rPr lang="en-US" sz="3000" dirty="0">
                <a:solidFill>
                  <a:prstClr val="black"/>
                </a:solidFill>
              </a:rPr>
              <a:t>.</a:t>
            </a:r>
          </a:p>
          <a:p>
            <a:pPr marL="0" lvl="0" indent="0" eaLnBrk="1" fontAlgn="auto" hangingPunct="1">
              <a:spcAft>
                <a:spcPts val="0"/>
              </a:spcAft>
              <a:buNone/>
            </a:pPr>
            <a:r>
              <a:rPr lang="en-US" sz="3000" dirty="0">
                <a:solidFill>
                  <a:prstClr val="black"/>
                </a:solidFill>
              </a:rPr>
              <a:t>      b. There exists a horse with two heads.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 startAt="2"/>
            </a:pPr>
            <a:r>
              <a:rPr lang="en-US" sz="3000" dirty="0">
                <a:solidFill>
                  <a:prstClr val="black"/>
                </a:solidFill>
              </a:rPr>
              <a:t>a. </a:t>
            </a:r>
            <a:r>
              <a:rPr lang="en-US" sz="3000" u="sng" dirty="0" err="1">
                <a:solidFill>
                  <a:prstClr val="black"/>
                </a:solidFill>
              </a:rPr>
              <a:t>Kepler</a:t>
            </a:r>
            <a:r>
              <a:rPr lang="en-US" sz="3000" dirty="0">
                <a:solidFill>
                  <a:prstClr val="black"/>
                </a:solidFill>
              </a:rPr>
              <a:t> died in misery. </a:t>
            </a:r>
          </a:p>
          <a:p>
            <a:pPr marL="0" lvl="0" indent="0" eaLnBrk="1" fontAlgn="auto" hangingPunct="1">
              <a:spcAft>
                <a:spcPts val="0"/>
              </a:spcAft>
              <a:buNone/>
            </a:pPr>
            <a:r>
              <a:rPr lang="en-US" sz="3000" dirty="0">
                <a:solidFill>
                  <a:prstClr val="black"/>
                </a:solidFill>
              </a:rPr>
              <a:t>      b. There is some individual named </a:t>
            </a:r>
            <a:r>
              <a:rPr lang="en-US" sz="3000" dirty="0" err="1">
                <a:solidFill>
                  <a:prstClr val="black"/>
                </a:solidFill>
              </a:rPr>
              <a:t>Kepler</a:t>
            </a:r>
            <a:r>
              <a:rPr lang="en-US" sz="3000" dirty="0">
                <a:solidFill>
                  <a:prstClr val="black"/>
                </a:solidFill>
              </a:rPr>
              <a:t>. 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 startAt="3"/>
            </a:pPr>
            <a:r>
              <a:rPr lang="en-US" sz="3000" dirty="0">
                <a:solidFill>
                  <a:prstClr val="black"/>
                </a:solidFill>
              </a:rPr>
              <a:t>a. Joan </a:t>
            </a:r>
            <a:r>
              <a:rPr lang="en-US" sz="3000" u="sng" dirty="0">
                <a:solidFill>
                  <a:prstClr val="black"/>
                </a:solidFill>
              </a:rPr>
              <a:t>began </a:t>
            </a:r>
            <a:r>
              <a:rPr lang="en-US" sz="3000" dirty="0">
                <a:solidFill>
                  <a:prstClr val="black"/>
                </a:solidFill>
              </a:rPr>
              <a:t>planting tomatoes </a:t>
            </a:r>
          </a:p>
          <a:p>
            <a:pPr marL="0" lvl="0" indent="0" eaLnBrk="1" fontAlgn="auto" hangingPunct="1">
              <a:spcAft>
                <a:spcPts val="0"/>
              </a:spcAft>
              <a:buNone/>
            </a:pPr>
            <a:r>
              <a:rPr lang="en-US" sz="3000" dirty="0">
                <a:solidFill>
                  <a:prstClr val="black"/>
                </a:solidFill>
              </a:rPr>
              <a:t>      b. Joan had not been planting tomatoes before.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 startAt="4"/>
            </a:pPr>
            <a:r>
              <a:rPr lang="en-US" sz="3000" dirty="0">
                <a:solidFill>
                  <a:prstClr val="black"/>
                </a:solidFill>
              </a:rPr>
              <a:t>a. </a:t>
            </a:r>
            <a:r>
              <a:rPr lang="en-US" sz="3000" u="sng" dirty="0">
                <a:solidFill>
                  <a:prstClr val="black"/>
                </a:solidFill>
              </a:rPr>
              <a:t>What Bill lost</a:t>
            </a:r>
            <a:r>
              <a:rPr lang="en-US" sz="3000" dirty="0">
                <a:solidFill>
                  <a:prstClr val="black"/>
                </a:solidFill>
              </a:rPr>
              <a:t> was his wallet. </a:t>
            </a:r>
          </a:p>
          <a:p>
            <a:pPr marL="0" lvl="0" indent="0" eaLnBrk="1" fontAlgn="auto" hangingPunct="1">
              <a:spcAft>
                <a:spcPts val="0"/>
              </a:spcAft>
              <a:buNone/>
            </a:pPr>
            <a:r>
              <a:rPr lang="en-US" sz="3000" dirty="0">
                <a:solidFill>
                  <a:prstClr val="black"/>
                </a:solidFill>
              </a:rPr>
              <a:t>      b. Bill lost something.   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43246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Semantic knowledge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It is hard to say what meaning is, it is fairly easy to show what knowledge speakers have about meanings.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Semantic knowledge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Speakers know, in a general way, whether something is or is not meaningful in their language.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Pay attention to the following sentences.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Henry drew a picture.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Henry laughed.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The picture laughed.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Picture a Henry drew.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Semantic knowledge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Sentences 1 and 2 are meaningful. 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Sentence 3 might appear in some children’s stories. 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Sentence 4 is merely a sequence of words.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Paraphrase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Speakers </a:t>
            </a:r>
            <a:r>
              <a:rPr lang="en-US" dirty="0">
                <a:solidFill>
                  <a:prstClr val="black"/>
                </a:solidFill>
              </a:rPr>
              <a:t>of a language generally agree as to when two sentences have essentially the same meaning and when they do not.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Rebecca got home before Robert.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Robert got home before Rebecca.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Robert arrived at home after Rebecca.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Rebecca got home later than Robert.</a:t>
            </a:r>
          </a:p>
          <a:p>
            <a:pPr fontAlgn="ctr"/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Paraphrase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Same entities: sentences 1 and 3, 2 and 4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Sentences that make equivalent statements about the same entities are </a:t>
            </a:r>
            <a:r>
              <a:rPr lang="en-US" b="1" dirty="0">
                <a:solidFill>
                  <a:prstClr val="black"/>
                </a:solidFill>
              </a:rPr>
              <a:t>paraphrases </a:t>
            </a:r>
            <a:r>
              <a:rPr lang="en-US" dirty="0">
                <a:solidFill>
                  <a:prstClr val="black"/>
                </a:solidFill>
              </a:rPr>
              <a:t>(of each other).</a:t>
            </a:r>
          </a:p>
          <a:p>
            <a:endParaRPr lang="en-US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Synonyms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Speakers generally agree when two words have essentially the same meaning—in a given context. 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In each sentence below one word is underlined. Following the sentence is a group of words, one of which can replace the underlined word without changing the meaning of the sentence.</a:t>
            </a:r>
          </a:p>
          <a:p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Synonyms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Where did you purchase these tools?</a:t>
            </a:r>
          </a:p>
          <a:p>
            <a:pPr marL="0" lvl="0" indent="0" eaLnBrk="1" fontAlgn="auto" hangingPunct="1">
              <a:spcAft>
                <a:spcPts val="0"/>
              </a:spcAft>
              <a:buNone/>
            </a:pPr>
            <a:r>
              <a:rPr lang="en-US" dirty="0">
                <a:solidFill>
                  <a:prstClr val="black"/>
                </a:solidFill>
              </a:rPr>
              <a:t>	use 	buy 	release 	modify	 take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 startAt="2"/>
            </a:pPr>
            <a:r>
              <a:rPr lang="en-US" dirty="0">
                <a:solidFill>
                  <a:prstClr val="black"/>
                </a:solidFill>
              </a:rPr>
              <a:t>At the end of the street we saw two enormous statues.</a:t>
            </a:r>
          </a:p>
          <a:p>
            <a:pPr marL="0" lvl="0" indent="0" eaLnBrk="1" fontAlgn="auto" hangingPunct="1">
              <a:spcAft>
                <a:spcPts val="0"/>
              </a:spcAft>
              <a:buNone/>
            </a:pPr>
            <a:r>
              <a:rPr lang="en-US" dirty="0">
                <a:solidFill>
                  <a:prstClr val="black"/>
                </a:solidFill>
              </a:rPr>
              <a:t>	pink 	smooth 	nice	 huge		 original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Words that have the same sense in a given context are </a:t>
            </a:r>
            <a:r>
              <a:rPr lang="en-US" b="1" dirty="0">
                <a:solidFill>
                  <a:prstClr val="black"/>
                </a:solidFill>
              </a:rPr>
              <a:t>synonyms. </a:t>
            </a:r>
            <a:endParaRPr lang="en-US" dirty="0">
              <a:solidFill>
                <a:prstClr val="black"/>
              </a:solidFill>
            </a:endParaRP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1831</TotalTime>
  <Words>1040</Words>
  <Application>Microsoft Office PowerPoint</Application>
  <PresentationFormat>On-screen Show (4:3)</PresentationFormat>
  <Paragraphs>150</Paragraphs>
  <Slides>25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Semantics</vt:lpstr>
      <vt:lpstr>Semantic knowledge</vt:lpstr>
      <vt:lpstr>Semantic knowledge</vt:lpstr>
      <vt:lpstr>Semantic knowledge</vt:lpstr>
      <vt:lpstr>Paraphrase</vt:lpstr>
      <vt:lpstr>Paraphrase</vt:lpstr>
      <vt:lpstr>Synonyms</vt:lpstr>
      <vt:lpstr>Synonyms</vt:lpstr>
      <vt:lpstr>Synonyms</vt:lpstr>
      <vt:lpstr>Contradictory</vt:lpstr>
      <vt:lpstr>Antonyms</vt:lpstr>
      <vt:lpstr>Antonyms</vt:lpstr>
      <vt:lpstr>Do these sentences contain paraphrase or contradiction? </vt:lpstr>
      <vt:lpstr>Semantic feature</vt:lpstr>
      <vt:lpstr>Semantic feature</vt:lpstr>
      <vt:lpstr>Ambiguous</vt:lpstr>
      <vt:lpstr>Adjacency pair</vt:lpstr>
      <vt:lpstr>Adjacency pair</vt:lpstr>
      <vt:lpstr>Entailment</vt:lpstr>
      <vt:lpstr>Entailment</vt:lpstr>
      <vt:lpstr>Entailment</vt:lpstr>
      <vt:lpstr>Presupposition</vt:lpstr>
      <vt:lpstr>Presupposition</vt:lpstr>
      <vt:lpstr>Presupposition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BPISTI2008</cp:lastModifiedBy>
  <cp:revision>249</cp:revision>
  <dcterms:created xsi:type="dcterms:W3CDTF">2010-08-24T06:47:44Z</dcterms:created>
  <dcterms:modified xsi:type="dcterms:W3CDTF">2018-04-05T00:51:27Z</dcterms:modified>
</cp:coreProperties>
</file>