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  <p:sldId id="378" r:id="rId15"/>
    <p:sldId id="381" r:id="rId16"/>
    <p:sldId id="382" r:id="rId17"/>
    <p:sldId id="383" r:id="rId18"/>
    <p:sldId id="384" r:id="rId19"/>
    <p:sldId id="3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13/04/2018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Performative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dirty="0" err="1">
                <a:solidFill>
                  <a:prstClr val="black"/>
                </a:solidFill>
              </a:rPr>
              <a:t>performative</a:t>
            </a:r>
            <a:r>
              <a:rPr lang="en-US" dirty="0">
                <a:solidFill>
                  <a:prstClr val="black"/>
                </a:solidFill>
              </a:rPr>
              <a:t> is neither true nor false but its purpose is to make a part of the world conform to what is said.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Verdictive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</a:rPr>
              <a:t>Verdictives</a:t>
            </a:r>
            <a:r>
              <a:rPr lang="en-US" sz="3000" dirty="0">
                <a:solidFill>
                  <a:prstClr val="black"/>
                </a:solidFill>
              </a:rPr>
              <a:t> are speech acts in which the speaker makes an assessment or judgment about the acts of another, usually the addressee.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These include ranking, assessing, appraising, condoning.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</a:rPr>
              <a:t>Verdictive</a:t>
            </a:r>
            <a:r>
              <a:rPr lang="en-US" sz="3000" dirty="0">
                <a:solidFill>
                  <a:prstClr val="black"/>
                </a:solidFill>
              </a:rPr>
              <a:t> verbs include </a:t>
            </a:r>
            <a:r>
              <a:rPr lang="en-US" sz="3000" i="1" dirty="0">
                <a:solidFill>
                  <a:prstClr val="black"/>
                </a:solidFill>
              </a:rPr>
              <a:t>accuse, charge, excuse, thank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In the explicit frame </a:t>
            </a:r>
            <a:r>
              <a:rPr lang="en-US" sz="3000" i="1" dirty="0">
                <a:solidFill>
                  <a:prstClr val="black"/>
                </a:solidFill>
              </a:rPr>
              <a:t>I </a:t>
            </a:r>
            <a:r>
              <a:rPr lang="en-US" sz="3000" dirty="0">
                <a:solidFill>
                  <a:prstClr val="black"/>
                </a:solidFill>
              </a:rPr>
              <a:t>____ </a:t>
            </a:r>
            <a:r>
              <a:rPr lang="en-US" sz="3000" i="1" dirty="0">
                <a:solidFill>
                  <a:prstClr val="black"/>
                </a:solidFill>
              </a:rPr>
              <a:t>you of/for _____-</a:t>
            </a:r>
            <a:r>
              <a:rPr lang="en-US" sz="3000" i="1" dirty="0" err="1">
                <a:solidFill>
                  <a:prstClr val="black"/>
                </a:solidFill>
              </a:rPr>
              <a:t>ing</a:t>
            </a:r>
            <a:r>
              <a:rPr lang="en-US" sz="3000" i="1" dirty="0">
                <a:solidFill>
                  <a:prstClr val="black"/>
                </a:solidFill>
              </a:rPr>
              <a:t>.</a:t>
            </a:r>
            <a:endParaRPr lang="en-US" sz="3000" dirty="0">
              <a:solidFill>
                <a:prstClr val="black"/>
              </a:solidFill>
            </a:endParaRP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Verdictive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 action is viewed positively: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commend…for, compliment…on, congratulate…for, honor…for, </a:t>
            </a:r>
            <a:r>
              <a:rPr lang="en-US" sz="3000" dirty="0">
                <a:solidFill>
                  <a:prstClr val="black"/>
                </a:solidFill>
              </a:rPr>
              <a:t>praise…for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 action is beneficial to the speaker: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thank…for </a:t>
            </a:r>
            <a:r>
              <a:rPr lang="en-US" sz="3000" dirty="0">
                <a:solidFill>
                  <a:prstClr val="black"/>
                </a:solidFill>
              </a:rPr>
              <a:t>grateful to…for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 action is viewed negatively: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accuse…of, blame…for, criticize…for </a:t>
            </a:r>
            <a:endParaRPr lang="en-US" sz="3000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Expressive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An expressive utterance springs from the previous actions—or failure to act—of the speaker, or perhaps the present result of those actions or failures.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most common expressive verbs (in this sense of ‘expressive’) are: acknowledge, admit, confess, deny, apologize.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Expressive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Directive utterances are those in which the speaker tries to get the addressee to perform some act or refrain from performing an act.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Thus a directive utterance has the pronoun </a:t>
            </a:r>
            <a:r>
              <a:rPr lang="en-US" i="1" dirty="0">
                <a:solidFill>
                  <a:prstClr val="black"/>
                </a:solidFill>
              </a:rPr>
              <a:t>you </a:t>
            </a:r>
            <a:r>
              <a:rPr lang="en-US" dirty="0">
                <a:solidFill>
                  <a:prstClr val="black"/>
                </a:solidFill>
              </a:rPr>
              <a:t>as actor, whether that word is actually present in the utterance or not: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(You) wait here.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Don’t (any of you) miss this opportunity to save.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Directive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Three kinds of directive utterances can be recognized: commands, requests and suggestions.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b="1" dirty="0">
                <a:solidFill>
                  <a:prstClr val="black"/>
                </a:solidFill>
              </a:rPr>
              <a:t>command </a:t>
            </a:r>
            <a:r>
              <a:rPr lang="en-US" dirty="0">
                <a:solidFill>
                  <a:prstClr val="black"/>
                </a:solidFill>
              </a:rPr>
              <a:t>is effective only if the speaker has some degree of control over the actions of the addressee.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Don’t waste your time on that.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Smoking is not permitted in the lavatories.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Directive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</a:t>
            </a:r>
            <a:r>
              <a:rPr lang="en-US" b="1" dirty="0">
                <a:solidFill>
                  <a:prstClr val="black"/>
                </a:solidFill>
              </a:rPr>
              <a:t>request </a:t>
            </a:r>
            <a:r>
              <a:rPr lang="en-US" dirty="0">
                <a:solidFill>
                  <a:prstClr val="black"/>
                </a:solidFill>
              </a:rPr>
              <a:t>is an expression of what the speaker wants the addressee to do or refrain from doing.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request does not assume the speaker’s control over the person addressed.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We beg you to stay out of the way.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receptionist asked the people in the waiting room not to smoke there.</a:t>
            </a:r>
          </a:p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Directive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Suggestions </a:t>
            </a:r>
            <a:r>
              <a:rPr lang="en-US" dirty="0">
                <a:solidFill>
                  <a:prstClr val="black"/>
                </a:solidFill>
              </a:rPr>
              <a:t>are the utterances we make to other persons to give our opinions as to what they should or should not do.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 advise you to be prompt; I warn you not to be late.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Commisive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Speech acts that commit a speaker to a course of action are called </a:t>
            </a:r>
            <a:r>
              <a:rPr lang="en-US" sz="3000" b="1" dirty="0" err="1">
                <a:solidFill>
                  <a:prstClr val="black"/>
                </a:solidFill>
              </a:rPr>
              <a:t>commissive</a:t>
            </a:r>
            <a:r>
              <a:rPr lang="en-US" sz="3000" b="1" dirty="0">
                <a:solidFill>
                  <a:prstClr val="black"/>
                </a:solidFill>
              </a:rPr>
              <a:t> utterances</a:t>
            </a:r>
            <a:r>
              <a:rPr lang="en-US" sz="3000" dirty="0">
                <a:solidFill>
                  <a:prstClr val="black"/>
                </a:solidFill>
              </a:rPr>
              <a:t>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These include promises, pledges, threats and vows.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</a:rPr>
              <a:t>Commissive</a:t>
            </a:r>
            <a:r>
              <a:rPr lang="en-US" sz="3000" dirty="0">
                <a:solidFill>
                  <a:prstClr val="black"/>
                </a:solidFill>
              </a:rPr>
              <a:t> verbs are illustrated by </a:t>
            </a:r>
            <a:r>
              <a:rPr lang="en-US" sz="3000" i="1" dirty="0">
                <a:solidFill>
                  <a:prstClr val="black"/>
                </a:solidFill>
              </a:rPr>
              <a:t>agree, ask, offer, refuse, swear, </a:t>
            </a:r>
            <a:r>
              <a:rPr lang="en-US" sz="3000" dirty="0">
                <a:solidFill>
                  <a:prstClr val="black"/>
                </a:solidFill>
              </a:rPr>
              <a:t>all with following infinitives.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They are prospective and concerned with the speaker’s commitment to future action.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I promise to be on time.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609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Phatic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</a:rPr>
              <a:t>Phatic utterances, </a:t>
            </a:r>
            <a:r>
              <a:rPr lang="en-US" sz="3000" dirty="0">
                <a:solidFill>
                  <a:prstClr val="black"/>
                </a:solidFill>
              </a:rPr>
              <a:t>is to establish rapport between members of the same society.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Phatic utterances include greetings, farewells, polite formulas such as “Thank you,” “You’re welcome,” “Excuse me</a:t>
            </a:r>
            <a:r>
              <a:rPr lang="en-US" sz="3000" dirty="0" smtClean="0">
                <a:solidFill>
                  <a:prstClr val="black"/>
                </a:solidFill>
              </a:rPr>
              <a:t>”. </a:t>
            </a:r>
            <a:endParaRPr lang="en-US" sz="3000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They also include all sorts of comments on the weather, asking about one’s health, and whatever is usual, and therefore expected, in a particular society.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941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Traditional classification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Sentences are traditionally designated </a:t>
            </a:r>
            <a:r>
              <a:rPr lang="en-US" b="1" dirty="0">
                <a:solidFill>
                  <a:prstClr val="black"/>
                </a:solidFill>
              </a:rPr>
              <a:t>declarative </a:t>
            </a:r>
            <a:r>
              <a:rPr lang="en-US" dirty="0">
                <a:solidFill>
                  <a:prstClr val="black"/>
                </a:solidFill>
              </a:rPr>
              <a:t>if they tell something, </a:t>
            </a:r>
            <a:r>
              <a:rPr lang="en-US" b="1" dirty="0">
                <a:solidFill>
                  <a:prstClr val="black"/>
                </a:solidFill>
              </a:rPr>
              <a:t>interrogative </a:t>
            </a:r>
            <a:r>
              <a:rPr lang="en-US" dirty="0">
                <a:solidFill>
                  <a:prstClr val="black"/>
                </a:solidFill>
              </a:rPr>
              <a:t>if they ask, or </a:t>
            </a:r>
            <a:r>
              <a:rPr lang="en-US" b="1" dirty="0">
                <a:solidFill>
                  <a:prstClr val="black"/>
                </a:solidFill>
              </a:rPr>
              <a:t>imperative </a:t>
            </a:r>
            <a:r>
              <a:rPr lang="en-US" dirty="0">
                <a:solidFill>
                  <a:prstClr val="black"/>
                </a:solidFill>
              </a:rPr>
              <a:t>if they request action.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Speech Act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A person can ask a question without truly seeking information (“Did you really like that silly book?”)—the so-called rhetorical question.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A statement can be intended as a request (“It’s very warm in here with that window closed”)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A command can be meant to elicit action from the addressee (“Have a good time”).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“Did you know it’s raining?” can be a way of informing.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Speech Act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 speaker has some intention in producing the utterance, and the addressee interprets the utterance.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How does the hearer correctly know what the speaker’s intention is—even recognizing the speaker’s humorous utterances and the sarcastic ones?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They know each other. They share a common background, and they are aware of sharing the common background.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Locution, illocution, and </a:t>
            </a:r>
            <a:r>
              <a:rPr lang="en-US" sz="3200" dirty="0" err="1" smtClean="0">
                <a:latin typeface="Arial" charset="0"/>
                <a:cs typeface="Arial" charset="0"/>
              </a:rPr>
              <a:t>perlocution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is said, the utterance, can be called the </a:t>
            </a:r>
            <a:r>
              <a:rPr lang="en-US" b="1" dirty="0">
                <a:solidFill>
                  <a:prstClr val="black"/>
                </a:solidFill>
              </a:rPr>
              <a:t>locution.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the speaker intends to communicate to the addressee is the </a:t>
            </a:r>
            <a:r>
              <a:rPr lang="en-US" b="1" dirty="0">
                <a:solidFill>
                  <a:prstClr val="black"/>
                </a:solidFill>
              </a:rPr>
              <a:t>illocution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message that the addressee gets, his interpretation of what the speaker says, is the </a:t>
            </a:r>
            <a:r>
              <a:rPr lang="en-US" b="1" dirty="0" err="1">
                <a:solidFill>
                  <a:prstClr val="black"/>
                </a:solidFill>
              </a:rPr>
              <a:t>perlocution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Kinds of Speech Act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fontAlgn="ctr"/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363820"/>
            <a:ext cx="6324600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Assertive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err="1">
                <a:solidFill>
                  <a:prstClr val="black"/>
                </a:solidFill>
                <a:latin typeface="Calibri"/>
              </a:rPr>
              <a:t>Performative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err="1">
                <a:solidFill>
                  <a:prstClr val="black"/>
                </a:solidFill>
                <a:latin typeface="Calibri"/>
              </a:rPr>
              <a:t>Verdictive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Expressive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Directive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err="1">
                <a:solidFill>
                  <a:prstClr val="black"/>
                </a:solidFill>
                <a:latin typeface="Calibri"/>
              </a:rPr>
              <a:t>Commisive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Phatic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Assertive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Speakers and writers use language to tell what they know or believe; assertive language is concerned with facts.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purpose is to inform.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 voted for Aaronson in the last election.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Most plastics are made from soy beans.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Cape Ann Lighthouse is a mile from the beach.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Performative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Speech acts that bring about the state of affairs they name are called </a:t>
            </a:r>
            <a:r>
              <a:rPr lang="en-US" sz="3000" b="1" dirty="0" err="1">
                <a:solidFill>
                  <a:prstClr val="black"/>
                </a:solidFill>
              </a:rPr>
              <a:t>performative</a:t>
            </a:r>
            <a:r>
              <a:rPr lang="en-US" sz="3000" dirty="0">
                <a:solidFill>
                  <a:prstClr val="black"/>
                </a:solidFill>
              </a:rPr>
              <a:t>: bids, blessings, firings, baptisms, arrests, marrying, declaring a mistrial.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 err="1">
                <a:solidFill>
                  <a:prstClr val="black"/>
                </a:solidFill>
              </a:rPr>
              <a:t>Performative</a:t>
            </a:r>
            <a:r>
              <a:rPr lang="en-US" sz="3000" dirty="0">
                <a:solidFill>
                  <a:prstClr val="black"/>
                </a:solidFill>
              </a:rPr>
              <a:t> utterances are valid if spoken by someone whose right to make them is accepted and in circumstances which are accepted as appropriate.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 verbs include </a:t>
            </a:r>
            <a:r>
              <a:rPr lang="en-US" sz="3000" i="1" dirty="0">
                <a:solidFill>
                  <a:prstClr val="black"/>
                </a:solidFill>
              </a:rPr>
              <a:t>bet, declare, baptize, name, nominate, pronounce</a:t>
            </a:r>
            <a:r>
              <a:rPr lang="en-US" sz="3000" dirty="0">
                <a:solidFill>
                  <a:prstClr val="black"/>
                </a:solidFill>
              </a:rPr>
              <a:t>.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Peerformative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subject of the sentence must be </a:t>
            </a:r>
            <a:r>
              <a:rPr lang="en-US" i="1" dirty="0">
                <a:solidFill>
                  <a:prstClr val="black"/>
                </a:solidFill>
              </a:rPr>
              <a:t>I </a:t>
            </a:r>
            <a:r>
              <a:rPr lang="en-US" dirty="0">
                <a:solidFill>
                  <a:prstClr val="black"/>
                </a:solidFill>
              </a:rPr>
              <a:t>or </a:t>
            </a:r>
            <a:r>
              <a:rPr lang="en-US" i="1" dirty="0">
                <a:solidFill>
                  <a:prstClr val="black"/>
                </a:solidFill>
              </a:rPr>
              <a:t>we.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verb must be in the present tense.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speaker must be recognized as having the authority to make the statement and the circumstances must be appropriate.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“I pronounce you man and wife” are valid only if spoken by an appropriate person in socially determined situations.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963</Words>
  <Application>Microsoft Office PowerPoint</Application>
  <PresentationFormat>On-screen Show (4:3)</PresentationFormat>
  <Paragraphs>105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Traditional classification</vt:lpstr>
      <vt:lpstr>Speech Act</vt:lpstr>
      <vt:lpstr>Speech Act</vt:lpstr>
      <vt:lpstr>Locution, illocution, and perlocution</vt:lpstr>
      <vt:lpstr>Kinds of Speech Act</vt:lpstr>
      <vt:lpstr>Assertive</vt:lpstr>
      <vt:lpstr>Performative</vt:lpstr>
      <vt:lpstr>Peerformative</vt:lpstr>
      <vt:lpstr>Performative</vt:lpstr>
      <vt:lpstr>Verdictive</vt:lpstr>
      <vt:lpstr>Verdictive</vt:lpstr>
      <vt:lpstr>Expressive</vt:lpstr>
      <vt:lpstr>Expressive</vt:lpstr>
      <vt:lpstr>Directive</vt:lpstr>
      <vt:lpstr>Directive</vt:lpstr>
      <vt:lpstr>Directive</vt:lpstr>
      <vt:lpstr>Commisive</vt:lpstr>
      <vt:lpstr>Phatic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255</cp:revision>
  <dcterms:created xsi:type="dcterms:W3CDTF">2010-08-24T06:47:44Z</dcterms:created>
  <dcterms:modified xsi:type="dcterms:W3CDTF">2018-04-13T09:48:25Z</dcterms:modified>
</cp:coreProperties>
</file>