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77" r:id="rId11"/>
    <p:sldId id="380" r:id="rId12"/>
    <p:sldId id="37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29/06/2018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INTRODUCTION TO LINGUISTICS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English language teaching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Spelling vs. sound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Phonetics and phonology and ELT</a:t>
            </a: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English: Spelling vs. sound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One letter represents various sounds: f</a:t>
            </a:r>
            <a:r>
              <a:rPr lang="en-US" sz="2800" u="sng" dirty="0"/>
              <a:t>a</a:t>
            </a:r>
            <a:r>
              <a:rPr lang="en-US" sz="2800" dirty="0"/>
              <a:t>ther, w</a:t>
            </a:r>
            <a:r>
              <a:rPr lang="en-US" sz="2800" u="sng" dirty="0"/>
              <a:t>a</a:t>
            </a:r>
            <a:r>
              <a:rPr lang="en-US" sz="2800" dirty="0"/>
              <a:t>nted, h</a:t>
            </a:r>
            <a:r>
              <a:rPr lang="en-US" sz="2800" u="sng" dirty="0"/>
              <a:t>a</a:t>
            </a:r>
            <a:r>
              <a:rPr lang="en-US" sz="2800" dirty="0"/>
              <a:t>t, </a:t>
            </a:r>
            <a:r>
              <a:rPr lang="en-US" sz="2800" u="sng" dirty="0"/>
              <a:t>a</a:t>
            </a:r>
            <a:r>
              <a:rPr lang="en-US" sz="2800" dirty="0"/>
              <a:t>bout, vill</a:t>
            </a:r>
            <a:r>
              <a:rPr lang="en-US" sz="2800" u="sng" dirty="0"/>
              <a:t>a</a:t>
            </a:r>
            <a:r>
              <a:rPr lang="en-US" sz="2800" dirty="0"/>
              <a:t>ge, l</a:t>
            </a:r>
            <a:r>
              <a:rPr lang="en-US" sz="2800" u="sng" dirty="0"/>
              <a:t>a</a:t>
            </a:r>
            <a:r>
              <a:rPr lang="en-US" sz="2800" dirty="0"/>
              <a:t>ne.</a:t>
            </a:r>
          </a:p>
          <a:p>
            <a:r>
              <a:rPr lang="en-US" sz="2800" dirty="0"/>
              <a:t>One sound is represented by various letter(s): The sill</a:t>
            </a:r>
            <a:r>
              <a:rPr lang="en-US" sz="2800" u="sng" dirty="0"/>
              <a:t>y</a:t>
            </a:r>
            <a:r>
              <a:rPr lang="en-US" sz="2800" dirty="0"/>
              <a:t> am</a:t>
            </a:r>
            <a:r>
              <a:rPr lang="en-US" sz="2800" u="sng" dirty="0"/>
              <a:t>oe</a:t>
            </a:r>
            <a:r>
              <a:rPr lang="en-US" sz="2800" dirty="0"/>
              <a:t>ba stole the ke</a:t>
            </a:r>
            <a:r>
              <a:rPr lang="en-US" sz="2800" u="sng" dirty="0"/>
              <a:t>y</a:t>
            </a:r>
            <a:r>
              <a:rPr lang="en-US" sz="2800" dirty="0"/>
              <a:t> to the house.</a:t>
            </a:r>
          </a:p>
          <a:p>
            <a:r>
              <a:rPr lang="en-US" sz="2800" dirty="0"/>
              <a:t>A combination of letters represents a single sound: </a:t>
            </a:r>
            <a:r>
              <a:rPr lang="en-US" sz="2800" u="sng" dirty="0"/>
              <a:t>sh</a:t>
            </a:r>
            <a:r>
              <a:rPr lang="en-US" sz="2800" dirty="0"/>
              <a:t>y, </a:t>
            </a:r>
            <a:r>
              <a:rPr lang="en-US" sz="2800" u="sng" dirty="0"/>
              <a:t>ch</a:t>
            </a:r>
            <a:r>
              <a:rPr lang="en-US" sz="2800" dirty="0"/>
              <a:t>urch, </a:t>
            </a:r>
            <a:r>
              <a:rPr lang="en-US" sz="2800" u="sng" dirty="0"/>
              <a:t>th</a:t>
            </a:r>
            <a:r>
              <a:rPr lang="en-US" sz="2800" dirty="0"/>
              <a:t>eater, co</a:t>
            </a:r>
            <a:r>
              <a:rPr lang="en-US" sz="2800" u="sng" dirty="0"/>
              <a:t>ff</a:t>
            </a:r>
            <a:r>
              <a:rPr lang="en-US" sz="2800" dirty="0"/>
              <a:t>ee, d</a:t>
            </a:r>
            <a:r>
              <a:rPr lang="en-US" sz="2800" u="sng" dirty="0"/>
              <a:t>ea</a:t>
            </a:r>
            <a:r>
              <a:rPr lang="en-US" sz="2800" dirty="0"/>
              <a:t>l.</a:t>
            </a:r>
          </a:p>
          <a:p>
            <a:r>
              <a:rPr lang="en-US" sz="2800" dirty="0"/>
              <a:t>Some letters have no sound in certain words: autum</a:t>
            </a:r>
            <a:r>
              <a:rPr lang="en-US" sz="2800" u="sng" dirty="0"/>
              <a:t>n</a:t>
            </a:r>
            <a:r>
              <a:rPr lang="en-US" sz="2800" dirty="0"/>
              <a:t>, resig</a:t>
            </a:r>
            <a:r>
              <a:rPr lang="en-US" sz="2800" u="sng" dirty="0"/>
              <a:t>n</a:t>
            </a:r>
            <a:r>
              <a:rPr lang="en-US" sz="2800" dirty="0"/>
              <a:t>, i</a:t>
            </a:r>
            <a:r>
              <a:rPr lang="en-US" sz="2800" u="sng" dirty="0"/>
              <a:t>s</a:t>
            </a:r>
            <a:r>
              <a:rPr lang="en-US" sz="2800" dirty="0"/>
              <a:t>land, </a:t>
            </a:r>
            <a:r>
              <a:rPr lang="en-US" sz="2800" u="sng" dirty="0"/>
              <a:t>w</a:t>
            </a:r>
            <a:r>
              <a:rPr lang="en-US" sz="2800" dirty="0"/>
              <a:t>rite, </a:t>
            </a:r>
            <a:r>
              <a:rPr lang="en-US" sz="2800" u="sng" dirty="0"/>
              <a:t>k</a:t>
            </a:r>
            <a:r>
              <a:rPr lang="en-US" sz="2800" dirty="0"/>
              <a:t>nowledge. </a:t>
            </a:r>
          </a:p>
          <a:p>
            <a:r>
              <a:rPr lang="en-US" sz="2800" dirty="0"/>
              <a:t>No letter to present sounds that occur: cute, fume, use.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Phonetics and phonology and ELT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Recognize different English sounds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Produce different English sounds (minimal pairs, stress, and intonation).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Phonetics and phonology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Phonetics concern on speech sounds.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Phonology concerns on sound patterns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Phonetics and phonology are inseparable.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Phonetics deals with actual speech and the sound is written with [].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Phonology deals with abstract thing and the sounds are written with / /.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Phonetics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Acoustic phonetics concern on measuring and analyzing physical properties of sound waves we produce when we speak.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Auditory phonetics studies how sounds are perceived by our brain.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Articulatory phonetics studies how sounds are produced.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Speech sounds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Human sounds are grouped into consonants and vowel.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They are distinguished by different parameters.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Parameters for categorizing consonants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Place of articulation: The end point at which the airstream can be modified to produce a different sound.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Manner of articulation: Depend on how the air is blocked.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Voicing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Place of articulation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Bilabials: involving 2 lips</a:t>
            </a:r>
          </a:p>
          <a:p>
            <a:r>
              <a:rPr lang="en-US" sz="2800" dirty="0"/>
              <a:t>Labiodentals: involving the lower lip and upper teeth. </a:t>
            </a:r>
          </a:p>
          <a:p>
            <a:r>
              <a:rPr lang="en-US" sz="2800" dirty="0"/>
              <a:t>Interdental: between the teeth. </a:t>
            </a:r>
          </a:p>
          <a:p>
            <a:r>
              <a:rPr lang="en-US" sz="2800" dirty="0"/>
              <a:t>Alveolar: the tongue touch raised in various ways to the alveolar ridge. </a:t>
            </a:r>
          </a:p>
          <a:p>
            <a:r>
              <a:rPr lang="en-US" sz="2800" dirty="0"/>
              <a:t>(</a:t>
            </a:r>
            <a:r>
              <a:rPr lang="en-US" sz="2800" dirty="0" err="1"/>
              <a:t>Alveo</a:t>
            </a:r>
            <a:r>
              <a:rPr lang="en-US" sz="2800" dirty="0"/>
              <a:t>) palatals: the front of the tongue raised to the palate. </a:t>
            </a:r>
          </a:p>
          <a:p>
            <a:r>
              <a:rPr lang="en-US" sz="2800" dirty="0"/>
              <a:t>Velars: the back of the tongue raised to the velum. </a:t>
            </a:r>
          </a:p>
          <a:p>
            <a:r>
              <a:rPr lang="en-US" sz="2800" dirty="0" err="1"/>
              <a:t>Uvulars</a:t>
            </a:r>
            <a:r>
              <a:rPr lang="en-US" sz="2800" dirty="0"/>
              <a:t>: the back of the tongue raised to the uvula. </a:t>
            </a:r>
          </a:p>
          <a:p>
            <a:r>
              <a:rPr lang="en-US" sz="2800" dirty="0" err="1"/>
              <a:t>Glottals</a:t>
            </a:r>
            <a:r>
              <a:rPr lang="en-US" sz="2800" dirty="0"/>
              <a:t>: Made at the glottis.  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Manners of articulation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prstClr val="black"/>
                </a:solidFill>
              </a:rPr>
              <a:t>Plosives/stops: sounds made with a complete and momentary closure of airflow through the vocal tract.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prstClr val="black"/>
                </a:solidFill>
              </a:rPr>
              <a:t>Fricatives: Sounds are produced with a continuous airflow through the mouth.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prstClr val="black"/>
                </a:solidFill>
              </a:rPr>
              <a:t>Affricates: Sounds are produced by a stop closure followed by immediately by a gradual release of the closure.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prstClr val="black"/>
                </a:solidFill>
              </a:rPr>
              <a:t>Nasals: Depend on the state of the velum.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prstClr val="black"/>
                </a:solidFill>
              </a:rPr>
              <a:t>Liquids: Sounds are produced with some obstruction of the airstream in the mouth.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prstClr val="black"/>
                </a:solidFill>
              </a:rPr>
              <a:t>Glides: Rapidly articulated </a:t>
            </a:r>
            <a:r>
              <a:rPr lang="en-US" sz="2700" dirty="0" err="1">
                <a:solidFill>
                  <a:prstClr val="black"/>
                </a:solidFill>
              </a:rPr>
              <a:t>nonsyllabic</a:t>
            </a:r>
            <a:r>
              <a:rPr lang="en-US" sz="2700" dirty="0">
                <a:solidFill>
                  <a:prstClr val="black"/>
                </a:solidFill>
              </a:rPr>
              <a:t> segments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Parameters for categorizing vowels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Tongue height (high, mid, and low vowels)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Tongue advancement (front, central, and back vowels)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Lip rounding (round and unrounded vowels)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Tenseness (tense and lax vowels)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Diphtongs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err="1">
                <a:solidFill>
                  <a:prstClr val="black"/>
                </a:solidFill>
              </a:rPr>
              <a:t>Diphtongs</a:t>
            </a:r>
            <a:r>
              <a:rPr lang="en-US" dirty="0">
                <a:solidFill>
                  <a:prstClr val="black"/>
                </a:solidFill>
              </a:rPr>
              <a:t> are sequences of two vowels as in tie, boy, and now.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519</Words>
  <Application>Microsoft Office PowerPoint</Application>
  <PresentationFormat>On-screen Show (4:3)</PresentationFormat>
  <Paragraphs>67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Phonetics and phonology</vt:lpstr>
      <vt:lpstr>Phonetics</vt:lpstr>
      <vt:lpstr>Speech sounds</vt:lpstr>
      <vt:lpstr>Parameters for categorizing consonants</vt:lpstr>
      <vt:lpstr>Place of articulation</vt:lpstr>
      <vt:lpstr>Manners of articulation</vt:lpstr>
      <vt:lpstr>Parameters for categorizing vowels</vt:lpstr>
      <vt:lpstr>Diphtongs</vt:lpstr>
      <vt:lpstr>English language teaching</vt:lpstr>
      <vt:lpstr>English: Spelling vs. sound</vt:lpstr>
      <vt:lpstr>Phonetics and phonology and ELT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252</cp:revision>
  <dcterms:created xsi:type="dcterms:W3CDTF">2010-08-24T06:47:44Z</dcterms:created>
  <dcterms:modified xsi:type="dcterms:W3CDTF">2018-06-29T05:23:33Z</dcterms:modified>
</cp:coreProperties>
</file>