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316" r:id="rId2"/>
    <p:sldId id="366" r:id="rId3"/>
    <p:sldId id="367" r:id="rId4"/>
    <p:sldId id="368" r:id="rId5"/>
    <p:sldId id="369" r:id="rId6"/>
    <p:sldId id="370" r:id="rId7"/>
    <p:sldId id="371" r:id="rId8"/>
    <p:sldId id="372" r:id="rId9"/>
    <p:sldId id="373" r:id="rId10"/>
    <p:sldId id="376" r:id="rId11"/>
    <p:sldId id="377" r:id="rId12"/>
    <p:sldId id="380" r:id="rId13"/>
    <p:sldId id="379" r:id="rId14"/>
    <p:sldId id="378" r:id="rId15"/>
    <p:sldId id="381" r:id="rId16"/>
    <p:sldId id="382" r:id="rId17"/>
    <p:sldId id="383" r:id="rId18"/>
    <p:sldId id="384" r:id="rId1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2" autoAdjust="0"/>
    <p:restoredTop sz="93190" autoAdjust="0"/>
  </p:normalViewPr>
  <p:slideViewPr>
    <p:cSldViewPr>
      <p:cViewPr>
        <p:scale>
          <a:sx n="87" d="100"/>
          <a:sy n="87" d="100"/>
        </p:scale>
        <p:origin x="-2310" y="-5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7A7411F-5962-43D2-8BDF-DBE29F4535E2}" type="datetimeFigureOut">
              <a:rPr lang="id-ID"/>
              <a:pPr>
                <a:defRPr/>
              </a:pPr>
              <a:t>18/05/2018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d-ID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id-ID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963707B7-A839-446A-9626-7F48954E6744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7449582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1717A49-E459-4135-B415-47D14107CA01}" type="slidenum">
              <a:rPr lang="id-ID" smtClean="0"/>
              <a:pPr>
                <a:defRPr/>
              </a:pPr>
              <a:t>2</a:t>
            </a:fld>
            <a:endParaRPr lang="id-ID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1CACD6E-301E-4874-85FB-D3ED9AFEF1C1}" type="slidenum">
              <a:rPr lang="id-ID" smtClean="0"/>
              <a:pPr>
                <a:defRPr/>
              </a:pPr>
              <a:t>11</a:t>
            </a:fld>
            <a:endParaRPr lang="id-ID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1CACD6E-301E-4874-85FB-D3ED9AFEF1C1}" type="slidenum">
              <a:rPr lang="id-ID" smtClean="0"/>
              <a:pPr>
                <a:defRPr/>
              </a:pPr>
              <a:t>12</a:t>
            </a:fld>
            <a:endParaRPr lang="id-ID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1CACD6E-301E-4874-85FB-D3ED9AFEF1C1}" type="slidenum">
              <a:rPr lang="id-ID" smtClean="0"/>
              <a:pPr>
                <a:defRPr/>
              </a:pPr>
              <a:t>13</a:t>
            </a:fld>
            <a:endParaRPr lang="id-ID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1CACD6E-301E-4874-85FB-D3ED9AFEF1C1}" type="slidenum">
              <a:rPr lang="id-ID" smtClean="0"/>
              <a:pPr>
                <a:defRPr/>
              </a:pPr>
              <a:t>14</a:t>
            </a:fld>
            <a:endParaRPr lang="id-ID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1CACD6E-301E-4874-85FB-D3ED9AFEF1C1}" type="slidenum">
              <a:rPr lang="id-ID" smtClean="0"/>
              <a:pPr>
                <a:defRPr/>
              </a:pPr>
              <a:t>15</a:t>
            </a:fld>
            <a:endParaRPr lang="id-ID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1CACD6E-301E-4874-85FB-D3ED9AFEF1C1}" type="slidenum">
              <a:rPr lang="id-ID" smtClean="0"/>
              <a:pPr>
                <a:defRPr/>
              </a:pPr>
              <a:t>16</a:t>
            </a:fld>
            <a:endParaRPr lang="id-ID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1CACD6E-301E-4874-85FB-D3ED9AFEF1C1}" type="slidenum">
              <a:rPr lang="id-ID" smtClean="0"/>
              <a:pPr>
                <a:defRPr/>
              </a:pPr>
              <a:t>17</a:t>
            </a:fld>
            <a:endParaRPr lang="id-ID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1CACD6E-301E-4874-85FB-D3ED9AFEF1C1}" type="slidenum">
              <a:rPr lang="id-ID" smtClean="0"/>
              <a:pPr>
                <a:defRPr/>
              </a:pPr>
              <a:t>18</a:t>
            </a:fld>
            <a:endParaRPr lang="id-ID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83CE223-8EA8-4B88-8B34-4E4C22DA1FFF}" type="slidenum">
              <a:rPr lang="id-ID" smtClean="0"/>
              <a:pPr>
                <a:defRPr/>
              </a:pPr>
              <a:t>3</a:t>
            </a:fld>
            <a:endParaRPr lang="id-ID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326F7B6-4988-44F2-8A01-611AB6623278}" type="slidenum">
              <a:rPr lang="id-ID" smtClean="0"/>
              <a:pPr>
                <a:defRPr/>
              </a:pPr>
              <a:t>4</a:t>
            </a:fld>
            <a:endParaRPr lang="id-ID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D930821-ED3E-4E86-A02C-A52F06F4C3A7}" type="slidenum">
              <a:rPr lang="id-ID" smtClean="0"/>
              <a:pPr>
                <a:defRPr/>
              </a:pPr>
              <a:t>5</a:t>
            </a:fld>
            <a:endParaRPr lang="id-ID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E954269-451C-4D69-B509-700AA831B682}" type="slidenum">
              <a:rPr lang="id-ID" smtClean="0"/>
              <a:pPr>
                <a:defRPr/>
              </a:pPr>
              <a:t>6</a:t>
            </a:fld>
            <a:endParaRPr lang="id-ID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53332A7-525F-4D46-87BE-948A87799FF2}" type="slidenum">
              <a:rPr lang="id-ID" smtClean="0"/>
              <a:pPr>
                <a:defRPr/>
              </a:pPr>
              <a:t>7</a:t>
            </a:fld>
            <a:endParaRPr lang="id-ID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2D511C4-29A4-4D86-8CF3-26D4E0CA886B}" type="slidenum">
              <a:rPr lang="id-ID" smtClean="0"/>
              <a:pPr>
                <a:defRPr/>
              </a:pPr>
              <a:t>8</a:t>
            </a:fld>
            <a:endParaRPr lang="id-ID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382060D-E8EF-4C9C-8F93-394C876057B5}" type="slidenum">
              <a:rPr lang="id-ID" smtClean="0"/>
              <a:pPr>
                <a:defRPr/>
              </a:pPr>
              <a:t>9</a:t>
            </a:fld>
            <a:endParaRPr lang="id-ID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1CACD6E-301E-4874-85FB-D3ED9AFEF1C1}" type="slidenum">
              <a:rPr lang="id-ID" smtClean="0"/>
              <a:pPr>
                <a:defRPr/>
              </a:pPr>
              <a:t>10</a:t>
            </a:fld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E5D95F-5A60-4647-90B4-4AFF87F539DD}" type="datetime1">
              <a:rPr lang="en-US"/>
              <a:pPr>
                <a:defRPr/>
              </a:pPr>
              <a:t>5/18/2018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37FAC3-0F19-412E-969C-BD194A5748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312288-0F77-4C6A-BF8B-D755D3F4BACF}" type="datetime1">
              <a:rPr lang="en-US"/>
              <a:pPr>
                <a:defRPr/>
              </a:pPr>
              <a:t>5/18/2018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1AF6AB-0AFC-410A-A00E-37016E6409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3A2D8B-6010-4AA9-8A3F-28DD6CC616FA}" type="datetime1">
              <a:rPr lang="en-US"/>
              <a:pPr>
                <a:defRPr/>
              </a:pPr>
              <a:t>5/18/2018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99E929-AF45-43C0-BB8E-CD8E9B14EA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0F78FA-53DA-4C19-8544-485CE105EB33}" type="datetime1">
              <a:rPr lang="en-US"/>
              <a:pPr>
                <a:defRPr/>
              </a:pPr>
              <a:t>5/18/2018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5A1A0B-BFAE-4606-BBE7-7740C78141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9862A3-2013-438F-9049-7E56A3DD6830}" type="datetime1">
              <a:rPr lang="en-US"/>
              <a:pPr>
                <a:defRPr/>
              </a:pPr>
              <a:t>5/18/2018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7FF70C-E240-41E1-AEB9-8C22D945C7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AC3A71-D019-4897-914A-43B3D80389AA}" type="datetime1">
              <a:rPr lang="en-US"/>
              <a:pPr>
                <a:defRPr/>
              </a:pPr>
              <a:t>5/18/2018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F1EC88-8680-43F0-93AA-6D7E5E1652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C494FC-3B95-4709-98B0-68F0CBCA4BC1}" type="datetime1">
              <a:rPr lang="en-US"/>
              <a:pPr>
                <a:defRPr/>
              </a:pPr>
              <a:t>5/18/2018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9ED7F9-53C1-4998-A51B-F181F0D6F5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D20611-488E-4775-99CA-66F08B3CD9F2}" type="datetime1">
              <a:rPr lang="en-US"/>
              <a:pPr>
                <a:defRPr/>
              </a:pPr>
              <a:t>5/18/2018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BD8136-5618-47C1-BB6B-1A11DCB11D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2F9DD1-48A0-45EA-BB4C-ADBA667B1D3A}" type="datetime1">
              <a:rPr lang="en-US"/>
              <a:pPr>
                <a:defRPr/>
              </a:pPr>
              <a:t>5/18/2018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FB13AB-4301-4195-B635-009CBFB1F5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4FB05B-3B90-4014-AE71-08619DCDC0D6}" type="datetime1">
              <a:rPr lang="en-US"/>
              <a:pPr>
                <a:defRPr/>
              </a:pPr>
              <a:t>5/18/2018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E24B19-98E3-4287-8921-7C43E1AFF0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4A1A67-7B74-4A67-97CE-7B00FC7E03EE}" type="datetime1">
              <a:rPr lang="en-US"/>
              <a:pPr>
                <a:defRPr/>
              </a:pPr>
              <a:t>5/18/2018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B2A012-C078-44F7-AC23-A0E89DC6CB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4BE28D7-1570-419B-AB9A-79F9EDBE69CA}" type="datetime1">
              <a:rPr lang="en-US"/>
              <a:pPr>
                <a:defRPr/>
              </a:pPr>
              <a:t>5/18/2018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1F2C22BE-CED9-405A-917A-3BB819EFD2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youtube.com/watch?v=70nxZpblKws" TargetMode="External"/><Relationship Id="rId4" Type="http://schemas.openxmlformats.org/officeDocument/2006/relationships/hyperlink" Target="https://www.youtube.com/watch?v=749dhnXdYXQ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KMeWW4QBfdA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d28yRBX0tgo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rsil\Desktop\Smartcreative.jpg"/>
          <p:cNvPicPr>
            <a:picLocks noChangeAspect="1" noChangeArrowheads="1"/>
          </p:cNvPicPr>
          <p:nvPr/>
        </p:nvPicPr>
        <p:blipFill>
          <a:blip r:embed="rId2"/>
          <a:srcRect l="1051" r="800" b="504"/>
          <a:stretch>
            <a:fillRect/>
          </a:stretch>
        </p:blipFill>
        <p:spPr bwMode="auto">
          <a:xfrm>
            <a:off x="0" y="304800"/>
            <a:ext cx="9144000" cy="684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3200400" y="3725863"/>
            <a:ext cx="56388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INTRODUCTION TO LINGUISTICS</a:t>
            </a:r>
            <a:endParaRPr lang="en-US" b="1" dirty="0">
              <a:solidFill>
                <a:schemeClr val="bg1"/>
              </a:solidFill>
            </a:endParaRPr>
          </a:p>
          <a:p>
            <a:pPr algn="ctr"/>
            <a:r>
              <a:rPr lang="en-US" b="1" dirty="0">
                <a:solidFill>
                  <a:schemeClr val="bg1"/>
                </a:solidFill>
              </a:rPr>
              <a:t>SESSION </a:t>
            </a:r>
            <a:r>
              <a:rPr lang="en-US" b="1" dirty="0" smtClean="0">
                <a:solidFill>
                  <a:schemeClr val="bg1"/>
                </a:solidFill>
              </a:rPr>
              <a:t>8</a:t>
            </a:r>
            <a:endParaRPr lang="en-US" b="1" dirty="0">
              <a:solidFill>
                <a:schemeClr val="bg1"/>
              </a:solidFill>
            </a:endParaRPr>
          </a:p>
          <a:p>
            <a:pPr algn="ctr"/>
            <a:r>
              <a:rPr lang="en-US" b="1" dirty="0">
                <a:solidFill>
                  <a:schemeClr val="bg1"/>
                </a:solidFill>
              </a:rPr>
              <a:t>RIKA MUTIARA, </a:t>
            </a:r>
            <a:r>
              <a:rPr lang="en-US" b="1" dirty="0" err="1" smtClean="0">
                <a:solidFill>
                  <a:schemeClr val="bg1"/>
                </a:solidFill>
              </a:rPr>
              <a:t>S.Pd</a:t>
            </a:r>
            <a:r>
              <a:rPr lang="en-US" b="1" dirty="0" smtClean="0">
                <a:solidFill>
                  <a:schemeClr val="bg1"/>
                </a:solidFill>
              </a:rPr>
              <a:t>., </a:t>
            </a:r>
            <a:r>
              <a:rPr lang="en-US" b="1" dirty="0" err="1" smtClean="0">
                <a:solidFill>
                  <a:schemeClr val="bg1"/>
                </a:solidFill>
              </a:rPr>
              <a:t>M.Hum</a:t>
            </a:r>
            <a:r>
              <a:rPr lang="en-US" b="1" dirty="0" smtClean="0">
                <a:solidFill>
                  <a:schemeClr val="bg1"/>
                </a:solidFill>
              </a:rPr>
              <a:t>.</a:t>
            </a:r>
            <a:endParaRPr lang="en-US" b="1" dirty="0">
              <a:solidFill>
                <a:schemeClr val="bg1"/>
              </a:solidFill>
            </a:endParaRPr>
          </a:p>
          <a:p>
            <a:pPr algn="ctr"/>
            <a:r>
              <a:rPr lang="en-US" b="1" dirty="0">
                <a:solidFill>
                  <a:schemeClr val="bg1"/>
                </a:solidFill>
              </a:rPr>
              <a:t>PENDIDIKAN </a:t>
            </a:r>
            <a:r>
              <a:rPr lang="en-US" b="1" dirty="0" smtClean="0">
                <a:solidFill>
                  <a:schemeClr val="bg1"/>
                </a:solidFill>
              </a:rPr>
              <a:t>BAHASA INGGRIS, </a:t>
            </a:r>
            <a:r>
              <a:rPr lang="en-US" b="1" dirty="0">
                <a:solidFill>
                  <a:schemeClr val="bg1"/>
                </a:solidFill>
              </a:rPr>
              <a:t>FKIP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Title 5"/>
          <p:cNvSpPr>
            <a:spLocks noGrp="1"/>
          </p:cNvSpPr>
          <p:nvPr>
            <p:ph type="title"/>
          </p:nvPr>
        </p:nvSpPr>
        <p:spPr>
          <a:xfrm>
            <a:off x="533400" y="609600"/>
            <a:ext cx="8229600" cy="8382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smtClean="0">
                <a:latin typeface="Arial" charset="0"/>
                <a:cs typeface="Arial" charset="0"/>
              </a:rPr>
              <a:t>Language and gender</a:t>
            </a:r>
          </a:p>
        </p:txBody>
      </p:sp>
      <p:sp>
        <p:nvSpPr>
          <p:cNvPr id="15364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en-US" sz="2800" dirty="0"/>
              <a:t>The connection between the structures, vocabularies, and ways of using particular languages and the social roles of the men and women who speak these languages.</a:t>
            </a:r>
          </a:p>
          <a:p>
            <a:r>
              <a:rPr lang="en-US" sz="2800" dirty="0"/>
              <a:t>Do the men and women who speak a particular language use it in different ways?</a:t>
            </a:r>
          </a:p>
          <a:p>
            <a:endParaRPr lang="id-ID" sz="28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Title 5"/>
          <p:cNvSpPr>
            <a:spLocks noGrp="1"/>
          </p:cNvSpPr>
          <p:nvPr>
            <p:ph type="title"/>
          </p:nvPr>
        </p:nvSpPr>
        <p:spPr>
          <a:xfrm>
            <a:off x="533400" y="609600"/>
            <a:ext cx="8229600" cy="8382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smtClean="0">
                <a:latin typeface="Arial" charset="0"/>
                <a:cs typeface="Arial" charset="0"/>
              </a:rPr>
              <a:t>Differences</a:t>
            </a:r>
          </a:p>
        </p:txBody>
      </p:sp>
      <p:sp>
        <p:nvSpPr>
          <p:cNvPr id="15364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 lvl="0" eaLnBrk="1" fontAlgn="auto" hangingPunct="1">
              <a:spcAft>
                <a:spcPts val="0"/>
              </a:spcAft>
              <a:buFont typeface="Arial" pitchFamily="34" charset="0"/>
              <a:buChar char="•"/>
            </a:pPr>
            <a:r>
              <a:rPr lang="en-US" dirty="0">
                <a:solidFill>
                  <a:prstClr val="black"/>
                </a:solidFill>
              </a:rPr>
              <a:t>The female voice usually has different characteristics from the male voice, and often females and males exhibit different ranges of verbal skills.</a:t>
            </a:r>
          </a:p>
          <a:p>
            <a:pPr lvl="0" eaLnBrk="1" fontAlgn="auto" hangingPunct="1">
              <a:spcAft>
                <a:spcPts val="0"/>
              </a:spcAft>
              <a:buFont typeface="Arial" pitchFamily="34" charset="0"/>
              <a:buChar char="•"/>
            </a:pPr>
            <a:r>
              <a:rPr lang="en-US" dirty="0">
                <a:solidFill>
                  <a:prstClr val="black"/>
                </a:solidFill>
              </a:rPr>
              <a:t>Differences in voice quality may be accentuated by beliefs about what men and women </a:t>
            </a:r>
            <a:r>
              <a:rPr lang="en-US" i="1" dirty="0">
                <a:solidFill>
                  <a:prstClr val="black"/>
                </a:solidFill>
              </a:rPr>
              <a:t>should </a:t>
            </a:r>
            <a:r>
              <a:rPr lang="en-US" dirty="0">
                <a:solidFill>
                  <a:prstClr val="black"/>
                </a:solidFill>
              </a:rPr>
              <a:t>sound like when they talk.</a:t>
            </a:r>
          </a:p>
          <a:p>
            <a:pPr marL="0" lvl="0" indent="0" eaLnBrk="1" fontAlgn="auto" hangingPunct="1">
              <a:spcAft>
                <a:spcPts val="0"/>
              </a:spcAft>
              <a:buNone/>
            </a:pPr>
            <a:endParaRPr lang="en-US" dirty="0">
              <a:solidFill>
                <a:prstClr val="black"/>
              </a:solidFill>
            </a:endParaRPr>
          </a:p>
          <a:p>
            <a:pPr>
              <a:buNone/>
            </a:pPr>
            <a:endParaRPr lang="id-ID" sz="28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smtClean="0">
                <a:latin typeface="Arial" charset="0"/>
                <a:cs typeface="Arial" charset="0"/>
              </a:rPr>
              <a:t>Phonological differences</a:t>
            </a:r>
          </a:p>
        </p:txBody>
      </p:sp>
      <p:sp>
        <p:nvSpPr>
          <p:cNvPr id="15364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 lvl="0" eaLnBrk="1" fontAlgn="auto" hangingPunct="1">
              <a:spcAft>
                <a:spcPts val="0"/>
              </a:spcAft>
              <a:buFont typeface="Arial" pitchFamily="34" charset="0"/>
              <a:buChar char="•"/>
            </a:pPr>
            <a:r>
              <a:rPr lang="en-US" dirty="0">
                <a:solidFill>
                  <a:prstClr val="black"/>
                </a:solidFill>
              </a:rPr>
              <a:t>Schoolgirls in Scotland apparently pronounce the </a:t>
            </a:r>
            <a:r>
              <a:rPr lang="en-US" i="1" dirty="0">
                <a:solidFill>
                  <a:prstClr val="black"/>
                </a:solidFill>
              </a:rPr>
              <a:t>t </a:t>
            </a:r>
            <a:r>
              <a:rPr lang="en-US" dirty="0">
                <a:solidFill>
                  <a:prstClr val="black"/>
                </a:solidFill>
              </a:rPr>
              <a:t>in words like </a:t>
            </a:r>
            <a:r>
              <a:rPr lang="en-US" i="1" dirty="0">
                <a:solidFill>
                  <a:prstClr val="black"/>
                </a:solidFill>
              </a:rPr>
              <a:t>water </a:t>
            </a:r>
            <a:r>
              <a:rPr lang="en-US" dirty="0">
                <a:solidFill>
                  <a:prstClr val="black"/>
                </a:solidFill>
              </a:rPr>
              <a:t>and </a:t>
            </a:r>
            <a:r>
              <a:rPr lang="en-US" i="1" dirty="0">
                <a:solidFill>
                  <a:prstClr val="black"/>
                </a:solidFill>
              </a:rPr>
              <a:t>got </a:t>
            </a:r>
            <a:r>
              <a:rPr lang="en-US" dirty="0">
                <a:solidFill>
                  <a:prstClr val="black"/>
                </a:solidFill>
              </a:rPr>
              <a:t>more often than </a:t>
            </a:r>
            <a:r>
              <a:rPr lang="en-US" dirty="0" smtClean="0">
                <a:solidFill>
                  <a:prstClr val="black"/>
                </a:solidFill>
              </a:rPr>
              <a:t>schoolboys.</a:t>
            </a:r>
            <a:endParaRPr lang="en-US" dirty="0">
              <a:solidFill>
                <a:prstClr val="black"/>
              </a:solidFill>
            </a:endParaRPr>
          </a:p>
          <a:p>
            <a:endParaRPr lang="id-ID" sz="28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smtClean="0">
                <a:latin typeface="Arial" charset="0"/>
                <a:cs typeface="Arial" charset="0"/>
              </a:rPr>
              <a:t>Phonological differences</a:t>
            </a:r>
          </a:p>
        </p:txBody>
      </p:sp>
      <p:sp>
        <p:nvSpPr>
          <p:cNvPr id="15364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 lvl="0" eaLnBrk="1" fontAlgn="auto" hangingPunct="1">
              <a:spcAft>
                <a:spcPts val="0"/>
              </a:spcAft>
              <a:buFont typeface="Arial" pitchFamily="34" charset="0"/>
              <a:buChar char="•"/>
            </a:pPr>
            <a:r>
              <a:rPr lang="en-US" sz="3000" dirty="0">
                <a:solidFill>
                  <a:prstClr val="black"/>
                </a:solidFill>
              </a:rPr>
              <a:t>Women speak more like a man in order to fill a position previously filled only by men. </a:t>
            </a:r>
          </a:p>
          <a:p>
            <a:pPr lvl="0" eaLnBrk="1" fontAlgn="auto" hangingPunct="1">
              <a:spcAft>
                <a:spcPts val="0"/>
              </a:spcAft>
              <a:buFont typeface="Arial" pitchFamily="34" charset="0"/>
              <a:buChar char="•"/>
            </a:pPr>
            <a:r>
              <a:rPr lang="en-US" sz="3000" dirty="0">
                <a:solidFill>
                  <a:prstClr val="black"/>
                </a:solidFill>
              </a:rPr>
              <a:t>Margaret Thatcher was told that her voice did not match her position as British Prime Minister. </a:t>
            </a:r>
          </a:p>
          <a:p>
            <a:pPr lvl="0" eaLnBrk="1" fontAlgn="auto" hangingPunct="1">
              <a:spcAft>
                <a:spcPts val="0"/>
              </a:spcAft>
              <a:buFont typeface="Arial" pitchFamily="34" charset="0"/>
              <a:buChar char="•"/>
            </a:pPr>
            <a:r>
              <a:rPr lang="en-US" sz="3000" dirty="0">
                <a:solidFill>
                  <a:prstClr val="black"/>
                </a:solidFill>
              </a:rPr>
              <a:t>She was advised to lower the pitch of her voice, diminish its range, and speak more slowly, and thereby adopt an authoritative, almost monotonous delivery to make herself heard.</a:t>
            </a:r>
          </a:p>
          <a:p>
            <a:endParaRPr lang="id-ID" sz="28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smtClean="0">
                <a:latin typeface="Arial" charset="0"/>
                <a:cs typeface="Arial" charset="0"/>
              </a:rPr>
              <a:t>Differences in morphology and vocabulary</a:t>
            </a:r>
          </a:p>
        </p:txBody>
      </p:sp>
      <p:sp>
        <p:nvSpPr>
          <p:cNvPr id="15364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 lvl="0" eaLnBrk="1" fontAlgn="auto" hangingPunct="1">
              <a:spcAft>
                <a:spcPts val="0"/>
              </a:spcAft>
              <a:buFont typeface="Arial" pitchFamily="34" charset="0"/>
              <a:buChar char="•"/>
            </a:pPr>
            <a:r>
              <a:rPr lang="en-US" dirty="0" err="1">
                <a:solidFill>
                  <a:prstClr val="black"/>
                </a:solidFill>
              </a:rPr>
              <a:t>Lakoff</a:t>
            </a:r>
            <a:r>
              <a:rPr lang="en-US" dirty="0">
                <a:solidFill>
                  <a:prstClr val="black"/>
                </a:solidFill>
              </a:rPr>
              <a:t> (1973), claims that women use color words like </a:t>
            </a:r>
            <a:r>
              <a:rPr lang="en-US" i="1" dirty="0">
                <a:solidFill>
                  <a:prstClr val="black"/>
                </a:solidFill>
              </a:rPr>
              <a:t>mauve</a:t>
            </a:r>
            <a:r>
              <a:rPr lang="en-US" dirty="0">
                <a:solidFill>
                  <a:prstClr val="black"/>
                </a:solidFill>
              </a:rPr>
              <a:t>, </a:t>
            </a:r>
            <a:r>
              <a:rPr lang="en-US" i="1" dirty="0">
                <a:solidFill>
                  <a:prstClr val="black"/>
                </a:solidFill>
              </a:rPr>
              <a:t>beige</a:t>
            </a:r>
            <a:r>
              <a:rPr lang="en-US" dirty="0">
                <a:solidFill>
                  <a:prstClr val="black"/>
                </a:solidFill>
              </a:rPr>
              <a:t>, </a:t>
            </a:r>
            <a:r>
              <a:rPr lang="en-US" i="1" dirty="0">
                <a:solidFill>
                  <a:prstClr val="black"/>
                </a:solidFill>
              </a:rPr>
              <a:t>aquamarine</a:t>
            </a:r>
            <a:r>
              <a:rPr lang="en-US" dirty="0">
                <a:solidFill>
                  <a:prstClr val="black"/>
                </a:solidFill>
              </a:rPr>
              <a:t>, </a:t>
            </a:r>
            <a:r>
              <a:rPr lang="en-US" i="1" dirty="0">
                <a:solidFill>
                  <a:prstClr val="black"/>
                </a:solidFill>
              </a:rPr>
              <a:t>lavender</a:t>
            </a:r>
            <a:r>
              <a:rPr lang="en-US" dirty="0">
                <a:solidFill>
                  <a:prstClr val="black"/>
                </a:solidFill>
              </a:rPr>
              <a:t>, and </a:t>
            </a:r>
            <a:r>
              <a:rPr lang="en-US" i="1" dirty="0">
                <a:solidFill>
                  <a:prstClr val="black"/>
                </a:solidFill>
              </a:rPr>
              <a:t>magenta </a:t>
            </a:r>
            <a:r>
              <a:rPr lang="en-US" dirty="0">
                <a:solidFill>
                  <a:prstClr val="black"/>
                </a:solidFill>
              </a:rPr>
              <a:t>but most men do not. </a:t>
            </a:r>
          </a:p>
          <a:p>
            <a:pPr lvl="0" eaLnBrk="1" fontAlgn="auto" hangingPunct="1">
              <a:spcAft>
                <a:spcPts val="0"/>
              </a:spcAft>
              <a:buFont typeface="Arial" pitchFamily="34" charset="0"/>
              <a:buChar char="•"/>
            </a:pPr>
            <a:r>
              <a:rPr lang="en-US" dirty="0">
                <a:solidFill>
                  <a:prstClr val="black"/>
                </a:solidFill>
              </a:rPr>
              <a:t>She also maintains that adjectives such as </a:t>
            </a:r>
            <a:r>
              <a:rPr lang="en-US" i="1" dirty="0">
                <a:solidFill>
                  <a:prstClr val="black"/>
                </a:solidFill>
              </a:rPr>
              <a:t>adorable</a:t>
            </a:r>
            <a:r>
              <a:rPr lang="en-US" dirty="0">
                <a:solidFill>
                  <a:prstClr val="black"/>
                </a:solidFill>
              </a:rPr>
              <a:t>, </a:t>
            </a:r>
            <a:r>
              <a:rPr lang="en-US" i="1" dirty="0">
                <a:solidFill>
                  <a:prstClr val="black"/>
                </a:solidFill>
              </a:rPr>
              <a:t>charming</a:t>
            </a:r>
            <a:r>
              <a:rPr lang="en-US" dirty="0">
                <a:solidFill>
                  <a:prstClr val="black"/>
                </a:solidFill>
              </a:rPr>
              <a:t>, </a:t>
            </a:r>
            <a:r>
              <a:rPr lang="en-US" i="1" dirty="0">
                <a:solidFill>
                  <a:prstClr val="black"/>
                </a:solidFill>
              </a:rPr>
              <a:t>divine</a:t>
            </a:r>
            <a:r>
              <a:rPr lang="en-US" dirty="0">
                <a:solidFill>
                  <a:prstClr val="black"/>
                </a:solidFill>
              </a:rPr>
              <a:t>, </a:t>
            </a:r>
            <a:r>
              <a:rPr lang="en-US" i="1" dirty="0">
                <a:solidFill>
                  <a:prstClr val="black"/>
                </a:solidFill>
              </a:rPr>
              <a:t>lovely</a:t>
            </a:r>
            <a:r>
              <a:rPr lang="en-US" dirty="0">
                <a:solidFill>
                  <a:prstClr val="black"/>
                </a:solidFill>
              </a:rPr>
              <a:t>, and </a:t>
            </a:r>
            <a:r>
              <a:rPr lang="en-US" i="1" dirty="0">
                <a:solidFill>
                  <a:prstClr val="black"/>
                </a:solidFill>
              </a:rPr>
              <a:t>sweet </a:t>
            </a:r>
            <a:r>
              <a:rPr lang="en-US" dirty="0">
                <a:solidFill>
                  <a:prstClr val="black"/>
                </a:solidFill>
              </a:rPr>
              <a:t>are also commonly used by women but only very rarely by men. </a:t>
            </a:r>
          </a:p>
          <a:p>
            <a:endParaRPr lang="id-ID" sz="28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>
                <a:latin typeface="Arial" charset="0"/>
                <a:cs typeface="Arial" charset="0"/>
              </a:rPr>
              <a:t>Differences in morphology and vocabulary</a:t>
            </a:r>
            <a:endParaRPr lang="en-US" sz="3200" dirty="0" smtClean="0">
              <a:latin typeface="Arial" charset="0"/>
              <a:cs typeface="Arial" charset="0"/>
            </a:endParaRPr>
          </a:p>
        </p:txBody>
      </p:sp>
      <p:sp>
        <p:nvSpPr>
          <p:cNvPr id="15364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 lvl="0" eaLnBrk="1" fontAlgn="auto" hangingPunct="1">
              <a:spcAft>
                <a:spcPts val="0"/>
              </a:spcAft>
              <a:buFont typeface="Arial" pitchFamily="34" charset="0"/>
              <a:buChar char="•"/>
            </a:pPr>
            <a:r>
              <a:rPr lang="en-US" dirty="0">
                <a:solidFill>
                  <a:prstClr val="black"/>
                </a:solidFill>
              </a:rPr>
              <a:t>Certain distinctions of a gender-based kind, e.g., </a:t>
            </a:r>
            <a:r>
              <a:rPr lang="en-US" i="1" dirty="0">
                <a:solidFill>
                  <a:prstClr val="black"/>
                </a:solidFill>
              </a:rPr>
              <a:t>actor–actress</a:t>
            </a:r>
            <a:r>
              <a:rPr lang="en-US" dirty="0">
                <a:solidFill>
                  <a:prstClr val="black"/>
                </a:solidFill>
              </a:rPr>
              <a:t>, </a:t>
            </a:r>
            <a:r>
              <a:rPr lang="en-US" i="1" dirty="0">
                <a:solidFill>
                  <a:prstClr val="black"/>
                </a:solidFill>
              </a:rPr>
              <a:t>waiter–waitress</a:t>
            </a:r>
            <a:r>
              <a:rPr lang="en-US" dirty="0">
                <a:solidFill>
                  <a:prstClr val="black"/>
                </a:solidFill>
              </a:rPr>
              <a:t>, </a:t>
            </a:r>
            <a:r>
              <a:rPr lang="en-US" i="1" dirty="0">
                <a:solidFill>
                  <a:prstClr val="black"/>
                </a:solidFill>
              </a:rPr>
              <a:t>master–mistress, boy–girl</a:t>
            </a:r>
            <a:r>
              <a:rPr lang="en-US" dirty="0">
                <a:solidFill>
                  <a:prstClr val="black"/>
                </a:solidFill>
              </a:rPr>
              <a:t>, </a:t>
            </a:r>
            <a:r>
              <a:rPr lang="en-US" i="1" dirty="0">
                <a:solidFill>
                  <a:prstClr val="black"/>
                </a:solidFill>
              </a:rPr>
              <a:t>man–woman</a:t>
            </a:r>
            <a:r>
              <a:rPr lang="en-US" dirty="0">
                <a:solidFill>
                  <a:prstClr val="black"/>
                </a:solidFill>
              </a:rPr>
              <a:t>, </a:t>
            </a:r>
            <a:r>
              <a:rPr lang="en-US" i="1" dirty="0">
                <a:solidFill>
                  <a:prstClr val="black"/>
                </a:solidFill>
              </a:rPr>
              <a:t>gentleman–lady</a:t>
            </a:r>
            <a:r>
              <a:rPr lang="en-US" dirty="0">
                <a:solidFill>
                  <a:prstClr val="black"/>
                </a:solidFill>
              </a:rPr>
              <a:t>, </a:t>
            </a:r>
            <a:r>
              <a:rPr lang="en-US" i="1" dirty="0">
                <a:solidFill>
                  <a:prstClr val="black"/>
                </a:solidFill>
              </a:rPr>
              <a:t>bachelor–spinster</a:t>
            </a:r>
            <a:r>
              <a:rPr lang="en-US" dirty="0">
                <a:solidFill>
                  <a:prstClr val="black"/>
                </a:solidFill>
              </a:rPr>
              <a:t>.</a:t>
            </a:r>
          </a:p>
          <a:p>
            <a:pPr lvl="0" eaLnBrk="1" fontAlgn="auto" hangingPunct="1">
              <a:spcAft>
                <a:spcPts val="0"/>
              </a:spcAft>
              <a:buFont typeface="Arial" pitchFamily="34" charset="0"/>
              <a:buChar char="•"/>
            </a:pPr>
            <a:r>
              <a:rPr lang="en-US" dirty="0" smtClean="0">
                <a:solidFill>
                  <a:prstClr val="black"/>
                </a:solidFill>
              </a:rPr>
              <a:t>Frequent </a:t>
            </a:r>
            <a:r>
              <a:rPr lang="en-US" dirty="0">
                <a:solidFill>
                  <a:prstClr val="black"/>
                </a:solidFill>
              </a:rPr>
              <a:t>insistence that neutral words be used </a:t>
            </a:r>
          </a:p>
          <a:p>
            <a:pPr marL="514350" lvl="0" indent="-514350" eaLnBrk="1" fontAlgn="auto" hangingPunct="1">
              <a:spcAft>
                <a:spcPts val="0"/>
              </a:spcAft>
              <a:buFont typeface="+mj-lt"/>
              <a:buAutoNum type="arabicPeriod"/>
            </a:pPr>
            <a:r>
              <a:rPr lang="en-US" i="1" dirty="0" smtClean="0">
                <a:solidFill>
                  <a:prstClr val="black"/>
                </a:solidFill>
              </a:rPr>
              <a:t>chairman 	</a:t>
            </a:r>
            <a:r>
              <a:rPr lang="en-US" i="1" dirty="0" smtClean="0">
                <a:solidFill>
                  <a:prstClr val="black"/>
                </a:solidFill>
                <a:sym typeface="Wingdings" pitchFamily="2" charset="2"/>
              </a:rPr>
              <a:t> 	</a:t>
            </a:r>
            <a:r>
              <a:rPr lang="en-US" i="1" dirty="0" smtClean="0">
                <a:solidFill>
                  <a:prstClr val="black"/>
                </a:solidFill>
              </a:rPr>
              <a:t>chairperson</a:t>
            </a:r>
            <a:endParaRPr lang="en-US" dirty="0">
              <a:solidFill>
                <a:prstClr val="black"/>
              </a:solidFill>
            </a:endParaRPr>
          </a:p>
          <a:p>
            <a:pPr marL="514350" lvl="0" indent="-514350" eaLnBrk="1" fontAlgn="auto" hangingPunct="1">
              <a:spcAft>
                <a:spcPts val="0"/>
              </a:spcAft>
              <a:buFont typeface="+mj-lt"/>
              <a:buAutoNum type="arabicPeriod"/>
            </a:pPr>
            <a:r>
              <a:rPr lang="en-US" i="1" dirty="0" smtClean="0">
                <a:solidFill>
                  <a:prstClr val="black"/>
                </a:solidFill>
              </a:rPr>
              <a:t>postman 	</a:t>
            </a:r>
            <a:r>
              <a:rPr lang="en-US" i="1" dirty="0" smtClean="0">
                <a:solidFill>
                  <a:prstClr val="black"/>
                </a:solidFill>
                <a:sym typeface="Wingdings" pitchFamily="2" charset="2"/>
              </a:rPr>
              <a:t> 	</a:t>
            </a:r>
            <a:r>
              <a:rPr lang="en-US" i="1" dirty="0" smtClean="0">
                <a:solidFill>
                  <a:prstClr val="black"/>
                </a:solidFill>
              </a:rPr>
              <a:t>letter </a:t>
            </a:r>
            <a:r>
              <a:rPr lang="en-US" i="1" dirty="0">
                <a:solidFill>
                  <a:prstClr val="black"/>
                </a:solidFill>
              </a:rPr>
              <a:t>carrier</a:t>
            </a:r>
          </a:p>
          <a:p>
            <a:pPr marL="514350" lvl="0" indent="-514350" eaLnBrk="1" fontAlgn="auto" hangingPunct="1">
              <a:spcAft>
                <a:spcPts val="0"/>
              </a:spcAft>
              <a:buFont typeface="+mj-lt"/>
              <a:buAutoNum type="arabicPeriod"/>
            </a:pPr>
            <a:r>
              <a:rPr lang="en-US" i="1" dirty="0" smtClean="0">
                <a:solidFill>
                  <a:prstClr val="black"/>
                </a:solidFill>
              </a:rPr>
              <a:t>policeman 	</a:t>
            </a:r>
            <a:r>
              <a:rPr lang="en-US" i="1" dirty="0" smtClean="0">
                <a:solidFill>
                  <a:prstClr val="black"/>
                </a:solidFill>
                <a:sym typeface="Wingdings" pitchFamily="2" charset="2"/>
              </a:rPr>
              <a:t> 	police </a:t>
            </a:r>
            <a:r>
              <a:rPr lang="en-US" i="1" dirty="0">
                <a:solidFill>
                  <a:prstClr val="black"/>
                </a:solidFill>
                <a:sym typeface="Wingdings" pitchFamily="2" charset="2"/>
              </a:rPr>
              <a:t>officer</a:t>
            </a:r>
            <a:endParaRPr lang="en-US" dirty="0">
              <a:solidFill>
                <a:prstClr val="black"/>
              </a:solidFill>
            </a:endParaRPr>
          </a:p>
          <a:p>
            <a:endParaRPr lang="id-ID" sz="28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28575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smtClean="0">
                <a:latin typeface="Arial" charset="0"/>
                <a:cs typeface="Arial" charset="0"/>
              </a:rPr>
              <a:t>How women are addressed</a:t>
            </a:r>
          </a:p>
        </p:txBody>
      </p:sp>
      <p:sp>
        <p:nvSpPr>
          <p:cNvPr id="15364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endParaRPr lang="en-US" sz="2800" dirty="0" smtClean="0"/>
          </a:p>
          <a:p>
            <a:endParaRPr lang="id-ID" sz="2800" dirty="0" smtClean="0">
              <a:latin typeface="Arial" charset="0"/>
              <a:cs typeface="Arial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762000" y="1524000"/>
            <a:ext cx="7924800" cy="31454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sz="3200" dirty="0" smtClean="0">
                <a:solidFill>
                  <a:prstClr val="black"/>
                </a:solidFill>
                <a:latin typeface="Calibri"/>
              </a:rPr>
              <a:t>Women are more likely than men to be addressed by their first names or by such terms as </a:t>
            </a:r>
            <a:r>
              <a:rPr lang="en-US" sz="3200" i="1" dirty="0" smtClean="0">
                <a:solidFill>
                  <a:prstClr val="black"/>
                </a:solidFill>
                <a:latin typeface="Calibri"/>
              </a:rPr>
              <a:t>lady</a:t>
            </a:r>
            <a:r>
              <a:rPr lang="en-US" sz="3200" dirty="0" smtClean="0">
                <a:solidFill>
                  <a:prstClr val="black"/>
                </a:solidFill>
                <a:latin typeface="Calibri"/>
              </a:rPr>
              <a:t>, </a:t>
            </a:r>
            <a:r>
              <a:rPr lang="en-US" sz="3200" i="1" dirty="0" smtClean="0">
                <a:solidFill>
                  <a:prstClr val="black"/>
                </a:solidFill>
                <a:latin typeface="Calibri"/>
              </a:rPr>
              <a:t>miss</a:t>
            </a:r>
            <a:r>
              <a:rPr lang="en-US" sz="3200" dirty="0" smtClean="0">
                <a:solidFill>
                  <a:prstClr val="black"/>
                </a:solidFill>
                <a:latin typeface="Calibri"/>
              </a:rPr>
              <a:t>, or </a:t>
            </a:r>
            <a:r>
              <a:rPr lang="en-US" sz="3200" i="1" dirty="0" smtClean="0">
                <a:solidFill>
                  <a:prstClr val="black"/>
                </a:solidFill>
                <a:latin typeface="Calibri"/>
              </a:rPr>
              <a:t>dear</a:t>
            </a:r>
            <a:r>
              <a:rPr lang="en-US" sz="3200" dirty="0" smtClean="0">
                <a:solidFill>
                  <a:prstClr val="black"/>
                </a:solidFill>
                <a:latin typeface="Calibri"/>
              </a:rPr>
              <a:t>, and even </a:t>
            </a:r>
            <a:r>
              <a:rPr lang="en-US" sz="3200" i="1" dirty="0" smtClean="0">
                <a:solidFill>
                  <a:prstClr val="black"/>
                </a:solidFill>
                <a:latin typeface="Calibri"/>
              </a:rPr>
              <a:t>baby </a:t>
            </a:r>
            <a:r>
              <a:rPr lang="en-US" sz="3200" dirty="0" smtClean="0">
                <a:solidFill>
                  <a:prstClr val="black"/>
                </a:solidFill>
                <a:latin typeface="Calibri"/>
              </a:rPr>
              <a:t>or </a:t>
            </a:r>
            <a:r>
              <a:rPr lang="en-US" sz="3200" i="1" dirty="0" smtClean="0">
                <a:solidFill>
                  <a:prstClr val="black"/>
                </a:solidFill>
                <a:latin typeface="Calibri"/>
              </a:rPr>
              <a:t>babe</a:t>
            </a:r>
            <a:r>
              <a:rPr lang="en-US" sz="3200" dirty="0" smtClean="0">
                <a:solidFill>
                  <a:prstClr val="black"/>
                </a:solidFill>
                <a:latin typeface="Calibri"/>
              </a:rPr>
              <a:t>.</a:t>
            </a:r>
          </a:p>
          <a:p>
            <a:pPr marL="342900" lvl="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sz="3200" dirty="0" smtClean="0">
                <a:solidFill>
                  <a:prstClr val="black"/>
                </a:solidFill>
                <a:latin typeface="Calibri"/>
              </a:rPr>
              <a:t>Women </a:t>
            </a:r>
            <a:r>
              <a:rPr lang="en-US" sz="3200" dirty="0">
                <a:solidFill>
                  <a:prstClr val="black"/>
                </a:solidFill>
                <a:latin typeface="Calibri"/>
              </a:rPr>
              <a:t>are also often named, titled, and addressed differently from men. 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>
                <a:latin typeface="Arial" charset="0"/>
                <a:cs typeface="Arial" charset="0"/>
              </a:rPr>
              <a:t>How women are addressed</a:t>
            </a:r>
            <a:endParaRPr lang="en-US" sz="3200" dirty="0" smtClean="0">
              <a:latin typeface="Arial" charset="0"/>
              <a:cs typeface="Arial" charset="0"/>
            </a:endParaRPr>
          </a:p>
        </p:txBody>
      </p:sp>
      <p:sp>
        <p:nvSpPr>
          <p:cNvPr id="15364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 lvl="0" eaLnBrk="1" fontAlgn="auto" hangingPunct="1">
              <a:spcAft>
                <a:spcPts val="0"/>
              </a:spcAft>
              <a:buFont typeface="Arial" pitchFamily="34" charset="0"/>
              <a:buChar char="•"/>
            </a:pPr>
            <a:r>
              <a:rPr lang="en-US" dirty="0">
                <a:solidFill>
                  <a:prstClr val="black"/>
                </a:solidFill>
              </a:rPr>
              <a:t>Women are said to be subject to a wider range of address terms than men, and men are more familiar with them than with other men.</a:t>
            </a:r>
          </a:p>
          <a:p>
            <a:pPr lvl="0" eaLnBrk="1" fontAlgn="auto" hangingPunct="1">
              <a:spcAft>
                <a:spcPts val="0"/>
              </a:spcAft>
              <a:buFont typeface="Arial" pitchFamily="34" charset="0"/>
              <a:buChar char="•"/>
            </a:pPr>
            <a:r>
              <a:rPr lang="en-US" dirty="0">
                <a:solidFill>
                  <a:prstClr val="black"/>
                </a:solidFill>
              </a:rPr>
              <a:t>Women are also sometimes required to be silent in situations in which men may speak</a:t>
            </a:r>
          </a:p>
          <a:p>
            <a:endParaRPr lang="id-ID" sz="28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smtClean="0">
                <a:latin typeface="Arial" charset="0"/>
                <a:cs typeface="Arial" charset="0"/>
              </a:rPr>
              <a:t>Turn to speak</a:t>
            </a:r>
            <a:endParaRPr lang="en-US" sz="3200" dirty="0" smtClean="0">
              <a:latin typeface="Arial" charset="0"/>
              <a:cs typeface="Arial" charset="0"/>
            </a:endParaRPr>
          </a:p>
        </p:txBody>
      </p:sp>
      <p:sp>
        <p:nvSpPr>
          <p:cNvPr id="15364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 lvl="0" eaLnBrk="1" fontAlgn="auto" hangingPunct="1">
              <a:spcAft>
                <a:spcPts val="0"/>
              </a:spcAft>
              <a:buFont typeface="Arial" pitchFamily="34" charset="0"/>
              <a:buChar char="•"/>
            </a:pPr>
            <a:r>
              <a:rPr lang="en-US" dirty="0" smtClean="0">
                <a:solidFill>
                  <a:prstClr val="black"/>
                </a:solidFill>
              </a:rPr>
              <a:t>Women </a:t>
            </a:r>
            <a:r>
              <a:rPr lang="en-US" dirty="0">
                <a:solidFill>
                  <a:prstClr val="black"/>
                </a:solidFill>
              </a:rPr>
              <a:t>are also sometimes required to be silent in situations in which men may speak</a:t>
            </a:r>
          </a:p>
          <a:p>
            <a:endParaRPr lang="id-ID" sz="2800" dirty="0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1540489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smtClean="0">
                <a:latin typeface="Arial" charset="0"/>
                <a:cs typeface="Arial" charset="0"/>
              </a:rPr>
              <a:t>Language and society</a:t>
            </a:r>
          </a:p>
        </p:txBody>
      </p:sp>
      <p:sp>
        <p:nvSpPr>
          <p:cNvPr id="7172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en-US" sz="2800" dirty="0"/>
              <a:t>Language and society is related.</a:t>
            </a:r>
          </a:p>
          <a:p>
            <a:r>
              <a:rPr lang="en-US" sz="2800" dirty="0"/>
              <a:t>Some elements that are discussed in the study of language and society: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/>
              <a:t>history of that language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/>
              <a:t>its regional and/or social distributions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/>
              <a:t>relationship to objects, ideas, events, and actual speakers and listeners in the ‘real’ world</a:t>
            </a:r>
          </a:p>
          <a:p>
            <a:endParaRPr lang="id-ID" sz="22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5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smtClean="0">
                <a:latin typeface="Arial" charset="0"/>
                <a:cs typeface="Arial" charset="0"/>
              </a:rPr>
              <a:t>Relationship between language and society</a:t>
            </a:r>
          </a:p>
        </p:txBody>
      </p:sp>
      <p:sp>
        <p:nvSpPr>
          <p:cNvPr id="8196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 lvl="0" eaLnBrk="1" fontAlgn="auto" hangingPunct="1">
              <a:spcAft>
                <a:spcPts val="0"/>
              </a:spcAft>
              <a:buFont typeface="Arial" pitchFamily="34" charset="0"/>
              <a:buChar char="•"/>
            </a:pPr>
            <a:r>
              <a:rPr lang="en-US" sz="3000" dirty="0">
                <a:solidFill>
                  <a:prstClr val="black"/>
                </a:solidFill>
              </a:rPr>
              <a:t>To convince yourself that there are some real issues here with regard to the possible relationships between language and society, consider your responses to this question: </a:t>
            </a:r>
          </a:p>
          <a:p>
            <a:pPr lvl="0" eaLnBrk="1" fontAlgn="auto" hangingPunct="1">
              <a:spcAft>
                <a:spcPts val="0"/>
              </a:spcAft>
              <a:buFont typeface="Arial" pitchFamily="34" charset="0"/>
              <a:buChar char="•"/>
            </a:pPr>
            <a:r>
              <a:rPr lang="en-US" sz="3000" dirty="0">
                <a:solidFill>
                  <a:prstClr val="black"/>
                </a:solidFill>
              </a:rPr>
              <a:t>If men and women speak differently, is it because the common language they share has a gender bias, because boys and girls are brought up differently, or because part of ‘gender marking’ is the linguistic choices one can – indeed, must – make?</a:t>
            </a:r>
          </a:p>
          <a:p>
            <a:endParaRPr lang="id-ID" sz="22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19" name="Title 5"/>
          <p:cNvSpPr>
            <a:spLocks noGrp="1"/>
          </p:cNvSpPr>
          <p:nvPr>
            <p:ph type="title"/>
          </p:nvPr>
        </p:nvSpPr>
        <p:spPr>
          <a:xfrm>
            <a:off x="533400" y="457200"/>
            <a:ext cx="8229600" cy="9144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smtClean="0">
                <a:latin typeface="Arial" charset="0"/>
                <a:cs typeface="Arial" charset="0"/>
              </a:rPr>
              <a:t>Language varieties</a:t>
            </a:r>
          </a:p>
        </p:txBody>
      </p:sp>
      <p:sp>
        <p:nvSpPr>
          <p:cNvPr id="9220" name="Content Placeholder 5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pPr lvl="0" eaLnBrk="1" fontAlgn="auto" hangingPunct="1">
              <a:spcAft>
                <a:spcPts val="0"/>
              </a:spcAft>
              <a:buFont typeface="Arial" pitchFamily="34" charset="0"/>
              <a:buChar char="•"/>
            </a:pPr>
            <a:r>
              <a:rPr lang="en-US" dirty="0">
                <a:solidFill>
                  <a:prstClr val="black"/>
                </a:solidFill>
              </a:rPr>
              <a:t>Each language exists in a number of varieties and is in one sense the sum of those varieties. </a:t>
            </a:r>
          </a:p>
          <a:p>
            <a:pPr lvl="0" eaLnBrk="1" fontAlgn="auto" hangingPunct="1">
              <a:spcAft>
                <a:spcPts val="0"/>
              </a:spcAft>
              <a:buFont typeface="Arial" pitchFamily="34" charset="0"/>
              <a:buChar char="•"/>
            </a:pPr>
            <a:r>
              <a:rPr lang="en-US" dirty="0">
                <a:solidFill>
                  <a:prstClr val="black"/>
                </a:solidFill>
              </a:rPr>
              <a:t>Hudson (1996, p. 22) defines a variety of language as ‘</a:t>
            </a:r>
            <a:r>
              <a:rPr lang="en-US" i="1" dirty="0">
                <a:solidFill>
                  <a:prstClr val="black"/>
                </a:solidFill>
              </a:rPr>
              <a:t>a set of linguistic items with similar distribution</a:t>
            </a:r>
            <a:r>
              <a:rPr lang="en-US" dirty="0">
                <a:solidFill>
                  <a:prstClr val="black"/>
                </a:solidFill>
              </a:rPr>
              <a:t>,’</a:t>
            </a:r>
          </a:p>
          <a:p>
            <a:pPr lvl="0" eaLnBrk="1" fontAlgn="auto" hangingPunct="1">
              <a:spcAft>
                <a:spcPts val="0"/>
              </a:spcAft>
              <a:buFont typeface="Arial" pitchFamily="34" charset="0"/>
              <a:buChar char="•"/>
            </a:pPr>
            <a:r>
              <a:rPr lang="en-US" dirty="0">
                <a:solidFill>
                  <a:prstClr val="black"/>
                </a:solidFill>
              </a:rPr>
              <a:t>British English, Singaporean English, Canadian English, London English, lower-class New York City speech, Oxford English, legalese, cocktail party talk.</a:t>
            </a:r>
          </a:p>
          <a:p>
            <a:endParaRPr lang="en-US" sz="28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3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smtClean="0">
                <a:latin typeface="Arial" charset="0"/>
                <a:cs typeface="Arial" charset="0"/>
              </a:rPr>
              <a:t>Regional variation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Regional variation is likely to provide the easiest ways of observing variety in language. </a:t>
            </a:r>
          </a:p>
          <a:p>
            <a:r>
              <a:rPr lang="en-US" dirty="0"/>
              <a:t>As you travel throughout a wide geographical area in which a language is spoken, you are almost certain to notice differences in: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pronunciation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the choices and forms of words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syntax</a:t>
            </a:r>
          </a:p>
          <a:p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50346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7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smtClean="0">
                <a:latin typeface="Arial" charset="0"/>
                <a:cs typeface="Arial" charset="0"/>
              </a:rPr>
              <a:t>Videos of language variations</a:t>
            </a:r>
          </a:p>
        </p:txBody>
      </p:sp>
      <p:sp>
        <p:nvSpPr>
          <p:cNvPr id="11268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endParaRPr lang="en-US" sz="2400" dirty="0"/>
          </a:p>
          <a:p>
            <a:pPr fontAlgn="ctr"/>
            <a:endParaRPr lang="id-ID" sz="2200" dirty="0" smtClean="0">
              <a:latin typeface="Arial" charset="0"/>
              <a:cs typeface="Arial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85800" y="1856262"/>
            <a:ext cx="7924800" cy="21605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sz="3200" dirty="0">
                <a:solidFill>
                  <a:prstClr val="black"/>
                </a:solidFill>
                <a:latin typeface="Calibri"/>
                <a:hlinkClick r:id="rId4"/>
              </a:rPr>
              <a:t>https://www.youtube.com/watch?v=749dhnXdYXQ</a:t>
            </a:r>
            <a:endParaRPr lang="en-US" sz="3200" dirty="0">
              <a:solidFill>
                <a:prstClr val="black"/>
              </a:solidFill>
              <a:latin typeface="Calibri"/>
            </a:endParaRPr>
          </a:p>
          <a:p>
            <a:pPr marL="342900" lvl="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sz="3200" dirty="0">
                <a:solidFill>
                  <a:prstClr val="black"/>
                </a:solidFill>
                <a:latin typeface="Calibri"/>
                <a:hlinkClick r:id="rId5"/>
              </a:rPr>
              <a:t>https://www.youtube.com/watch?v=70nxZpblKws</a:t>
            </a:r>
            <a:endParaRPr lang="en-US" sz="3200" dirty="0">
              <a:solidFill>
                <a:prstClr val="black"/>
              </a:solidFill>
              <a:latin typeface="Calibri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1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/>
              <a:t>Malay variations</a:t>
            </a:r>
            <a:endParaRPr lang="en-US" sz="3200" dirty="0" smtClean="0">
              <a:latin typeface="Arial" charset="0"/>
              <a:cs typeface="Arial" charset="0"/>
            </a:endParaRPr>
          </a:p>
        </p:txBody>
      </p:sp>
      <p:sp>
        <p:nvSpPr>
          <p:cNvPr id="12292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en-US" sz="2800" dirty="0"/>
              <a:t>Indonesian and Malaysian are originated from Malay. </a:t>
            </a:r>
          </a:p>
          <a:p>
            <a:r>
              <a:rPr lang="en-US" sz="2800" dirty="0"/>
              <a:t>How does the history of Indonesia and Malaysia influence the Indonesian and Malaysian? </a:t>
            </a:r>
          </a:p>
          <a:p>
            <a:r>
              <a:rPr lang="en-US" sz="2800" dirty="0"/>
              <a:t>How does ethnicity influence both Indonesian and Malaysian?</a:t>
            </a:r>
          </a:p>
          <a:p>
            <a:r>
              <a:rPr lang="en-US" sz="2800" dirty="0"/>
              <a:t>What is the similarity of Indonesian and Malaysian? </a:t>
            </a:r>
          </a:p>
          <a:p>
            <a:endParaRPr lang="en-US" sz="2800" dirty="0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5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smtClean="0">
                <a:latin typeface="Arial" charset="0"/>
                <a:cs typeface="Arial" charset="0"/>
              </a:rPr>
              <a:t>Language variations</a:t>
            </a:r>
          </a:p>
        </p:txBody>
      </p:sp>
      <p:sp>
        <p:nvSpPr>
          <p:cNvPr id="13316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 lvl="0" eaLnBrk="1" fontAlgn="auto" hangingPunct="1">
              <a:spcAft>
                <a:spcPts val="0"/>
              </a:spcAft>
              <a:buFont typeface="Arial" pitchFamily="34" charset="0"/>
              <a:buChar char="•"/>
            </a:pPr>
            <a:r>
              <a:rPr lang="en-US" dirty="0">
                <a:solidFill>
                  <a:prstClr val="black"/>
                </a:solidFill>
              </a:rPr>
              <a:t>Watch the video </a:t>
            </a:r>
            <a:r>
              <a:rPr lang="en-US" dirty="0">
                <a:solidFill>
                  <a:prstClr val="black"/>
                </a:solidFill>
                <a:hlinkClick r:id="rId4"/>
              </a:rPr>
              <a:t>https://www.youtube.com/watch?v=KMeWW4QBfdA</a:t>
            </a:r>
            <a:endParaRPr lang="en-US" dirty="0">
              <a:solidFill>
                <a:prstClr val="black"/>
              </a:solidFill>
            </a:endParaRPr>
          </a:p>
          <a:p>
            <a:pPr lvl="0" eaLnBrk="1" fontAlgn="auto" hangingPunct="1">
              <a:spcAft>
                <a:spcPts val="0"/>
              </a:spcAft>
              <a:buFont typeface="Arial" pitchFamily="34" charset="0"/>
              <a:buChar char="•"/>
            </a:pPr>
            <a:r>
              <a:rPr lang="en-US" dirty="0">
                <a:solidFill>
                  <a:prstClr val="black"/>
                </a:solidFill>
              </a:rPr>
              <a:t>Give some differences of Malaysian from Indonesian in terms of: </a:t>
            </a:r>
          </a:p>
          <a:p>
            <a:pPr marL="514350" lvl="0" indent="-514350" eaLnBrk="1" fontAlgn="auto" hangingPunct="1">
              <a:spcAft>
                <a:spcPts val="0"/>
              </a:spcAft>
              <a:buFont typeface="+mj-lt"/>
              <a:buAutoNum type="arabicPeriod"/>
            </a:pPr>
            <a:r>
              <a:rPr lang="en-US" dirty="0" smtClean="0">
                <a:solidFill>
                  <a:prstClr val="black"/>
                </a:solidFill>
              </a:rPr>
              <a:t>pronunciation</a:t>
            </a:r>
            <a:endParaRPr lang="en-US" dirty="0">
              <a:solidFill>
                <a:prstClr val="black"/>
              </a:solidFill>
            </a:endParaRPr>
          </a:p>
          <a:p>
            <a:pPr marL="514350" lvl="0" indent="-514350" eaLnBrk="1" fontAlgn="auto" hangingPunct="1">
              <a:spcAft>
                <a:spcPts val="0"/>
              </a:spcAft>
              <a:buFont typeface="+mj-lt"/>
              <a:buAutoNum type="arabicPeriod"/>
            </a:pPr>
            <a:r>
              <a:rPr lang="en-US" dirty="0" smtClean="0">
                <a:solidFill>
                  <a:prstClr val="black"/>
                </a:solidFill>
              </a:rPr>
              <a:t>structure </a:t>
            </a:r>
            <a:r>
              <a:rPr lang="en-US" dirty="0">
                <a:solidFill>
                  <a:prstClr val="black"/>
                </a:solidFill>
              </a:rPr>
              <a:t>of sentence</a:t>
            </a:r>
          </a:p>
          <a:p>
            <a:pPr marL="514350" lvl="0" indent="-514350" eaLnBrk="1" fontAlgn="auto" hangingPunct="1">
              <a:spcAft>
                <a:spcPts val="0"/>
              </a:spcAft>
              <a:buFont typeface="+mj-lt"/>
              <a:buAutoNum type="arabicPeriod"/>
            </a:pPr>
            <a:r>
              <a:rPr lang="en-US" dirty="0" smtClean="0">
                <a:solidFill>
                  <a:prstClr val="black"/>
                </a:solidFill>
              </a:rPr>
              <a:t>choice </a:t>
            </a:r>
            <a:r>
              <a:rPr lang="en-US" dirty="0">
                <a:solidFill>
                  <a:prstClr val="black"/>
                </a:solidFill>
              </a:rPr>
              <a:t>of words</a:t>
            </a:r>
          </a:p>
          <a:p>
            <a:endParaRPr lang="en-US" sz="22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9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smtClean="0">
                <a:latin typeface="Arial" charset="0"/>
                <a:cs typeface="Arial" charset="0"/>
              </a:rPr>
              <a:t>English variation</a:t>
            </a:r>
          </a:p>
        </p:txBody>
      </p:sp>
      <p:sp>
        <p:nvSpPr>
          <p:cNvPr id="14340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 lvl="0" eaLnBrk="1" fontAlgn="auto" hangingPunct="1">
              <a:spcAft>
                <a:spcPts val="0"/>
              </a:spcAft>
              <a:buFont typeface="Arial" pitchFamily="34" charset="0"/>
              <a:buChar char="•"/>
            </a:pPr>
            <a:r>
              <a:rPr lang="en-US" dirty="0">
                <a:solidFill>
                  <a:prstClr val="black"/>
                </a:solidFill>
                <a:hlinkClick r:id="rId4"/>
              </a:rPr>
              <a:t>https://www.youtube.com/watch?v=d28yRBX0tgo</a:t>
            </a:r>
            <a:endParaRPr lang="en-US" dirty="0">
              <a:solidFill>
                <a:prstClr val="black"/>
              </a:solidFill>
            </a:endParaRPr>
          </a:p>
          <a:p>
            <a:pPr lvl="0" eaLnBrk="1" fontAlgn="auto" hangingPunct="1">
              <a:spcAft>
                <a:spcPts val="0"/>
              </a:spcAft>
              <a:buFont typeface="Arial" pitchFamily="34" charset="0"/>
              <a:buChar char="•"/>
            </a:pPr>
            <a:r>
              <a:rPr lang="en-US" dirty="0">
                <a:solidFill>
                  <a:prstClr val="black"/>
                </a:solidFill>
              </a:rPr>
              <a:t>What features of Singaporean English did you notice? </a:t>
            </a:r>
          </a:p>
          <a:p>
            <a:endParaRPr lang="id-ID" sz="22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1897</TotalTime>
  <Words>776</Words>
  <Application>Microsoft Office PowerPoint</Application>
  <PresentationFormat>On-screen Show (4:3)</PresentationFormat>
  <Paragraphs>86</Paragraphs>
  <Slides>18</Slides>
  <Notes>17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PowerPoint Presentation</vt:lpstr>
      <vt:lpstr>Language and society</vt:lpstr>
      <vt:lpstr>Relationship between language and society</vt:lpstr>
      <vt:lpstr>Language varieties</vt:lpstr>
      <vt:lpstr>Regional variation</vt:lpstr>
      <vt:lpstr>Videos of language variations</vt:lpstr>
      <vt:lpstr>Malay variations</vt:lpstr>
      <vt:lpstr>Language variations</vt:lpstr>
      <vt:lpstr>English variation</vt:lpstr>
      <vt:lpstr>Language and gender</vt:lpstr>
      <vt:lpstr>Differences</vt:lpstr>
      <vt:lpstr>Phonological differences</vt:lpstr>
      <vt:lpstr>Phonological differences</vt:lpstr>
      <vt:lpstr>Differences in morphology and vocabulary</vt:lpstr>
      <vt:lpstr>Differences in morphology and vocabulary</vt:lpstr>
      <vt:lpstr>How women are addressed</vt:lpstr>
      <vt:lpstr>How women are addressed</vt:lpstr>
      <vt:lpstr>Turn to speak</vt:lpstr>
    </vt:vector>
  </TitlesOfParts>
  <Company>signDesign Communications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rimba</dc:creator>
  <cp:lastModifiedBy>BPISTI2008</cp:lastModifiedBy>
  <cp:revision>256</cp:revision>
  <dcterms:created xsi:type="dcterms:W3CDTF">2010-08-24T06:47:44Z</dcterms:created>
  <dcterms:modified xsi:type="dcterms:W3CDTF">2018-05-18T02:42:24Z</dcterms:modified>
</cp:coreProperties>
</file>