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6" r:id="rId2"/>
    <p:sldId id="366" r:id="rId3"/>
    <p:sldId id="367" r:id="rId4"/>
    <p:sldId id="368" r:id="rId5"/>
    <p:sldId id="369" r:id="rId6"/>
    <p:sldId id="371" r:id="rId7"/>
    <p:sldId id="372" r:id="rId8"/>
    <p:sldId id="373" r:id="rId9"/>
    <p:sldId id="376" r:id="rId10"/>
    <p:sldId id="377" r:id="rId11"/>
    <p:sldId id="380" r:id="rId12"/>
    <p:sldId id="379" r:id="rId13"/>
    <p:sldId id="378" r:id="rId14"/>
    <p:sldId id="381" r:id="rId15"/>
    <p:sldId id="382"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87" d="100"/>
          <a:sy n="87" d="100"/>
        </p:scale>
        <p:origin x="-2310"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B7A7411F-5962-43D2-8BDF-DBE29F4535E2}" type="datetimeFigureOut">
              <a:rPr lang="id-ID"/>
              <a:pPr>
                <a:defRPr/>
              </a:pPr>
              <a:t>24/05/2018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63707B7-A839-446A-9626-7F48954E6744}" type="slidenum">
              <a:rPr lang="id-ID"/>
              <a:pPr>
                <a:defRPr/>
              </a:pPr>
              <a:t>‹#›</a:t>
            </a:fld>
            <a:endParaRPr lang="id-ID"/>
          </a:p>
        </p:txBody>
      </p:sp>
    </p:spTree>
    <p:extLst>
      <p:ext uri="{BB962C8B-B14F-4D97-AF65-F5344CB8AC3E}">
        <p14:creationId xmlns:p14="http://schemas.microsoft.com/office/powerpoint/2010/main" val="7449582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1717A49-E459-4135-B415-47D14107CA01}" type="slidenum">
              <a:rPr lang="id-ID" smtClean="0"/>
              <a:pPr>
                <a:defRPr/>
              </a:pPr>
              <a:t>2</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11</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12</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13</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14</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15</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83CE223-8EA8-4B88-8B34-4E4C22DA1FF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26F7B6-4988-44F2-8A01-611AB6623278}"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D930821-ED3E-4E86-A02C-A52F06F4C3A7}"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332A7-525F-4D46-87BE-948A87799FF2}"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E2D511C4-29A4-4D86-8CF3-26D4E0CA886B}" type="slidenum">
              <a:rPr lang="id-ID" smtClean="0"/>
              <a:pPr>
                <a:defRPr/>
              </a:pPr>
              <a:t>7</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382060D-E8EF-4C9C-8F93-394C876057B5}" type="slidenum">
              <a:rPr lang="id-ID" smtClean="0"/>
              <a:pPr>
                <a:defRPr/>
              </a:pPr>
              <a:t>8</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9</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F1CACD6E-301E-4874-85FB-D3ED9AFEF1C1}" type="slidenum">
              <a:rPr lang="id-ID" smtClean="0"/>
              <a:pPr>
                <a:defRPr/>
              </a:pPr>
              <a:t>10</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E5D95F-5A60-4647-90B4-4AFF87F539DD}"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137FAC3-0F19-412E-969C-BD194A5748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7312288-0F77-4C6A-BF8B-D755D3F4BACF}"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C1AF6AB-0AFC-410A-A00E-37016E6409C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3A2D8B-6010-4AA9-8A3F-28DD6CC616FA}"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899E929-AF45-43C0-BB8E-CD8E9B14EA9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C0F78FA-53DA-4C19-8544-485CE105EB33}"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75A1A0B-BFAE-4606-BBE7-7740C78141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F9862A3-2013-438F-9049-7E56A3DD6830}" type="datetime1">
              <a:rPr lang="en-US"/>
              <a:pPr>
                <a:defRPr/>
              </a:pPr>
              <a:t>5/24/2018</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7FF70C-E240-41E1-AEB9-8C22D945C7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EAC3A71-D019-4897-914A-43B3D80389AA}"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0F1EC88-8680-43F0-93AA-6D7E5E16523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3C494FC-3B95-4709-98B0-68F0CBCA4BC1}" type="datetime1">
              <a:rPr lang="en-US"/>
              <a:pPr>
                <a:defRPr/>
              </a:pPr>
              <a:t>5/24/2018</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E9ED7F9-53C1-4998-A51B-F181F0D6F52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3D20611-488E-4775-99CA-66F08B3CD9F2}" type="datetime1">
              <a:rPr lang="en-US"/>
              <a:pPr>
                <a:defRPr/>
              </a:pPr>
              <a:t>5/24/2018</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1BD8136-5618-47C1-BB6B-1A11DCB11D9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32F9DD1-48A0-45EA-BB4C-ADBA667B1D3A}" type="datetime1">
              <a:rPr lang="en-US"/>
              <a:pPr>
                <a:defRPr/>
              </a:pPr>
              <a:t>5/24/2018</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FB13AB-4301-4195-B635-009CBFB1F5C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F4FB05B-3B90-4014-AE71-08619DCDC0D6}"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7E24B19-98E3-4287-8921-7C43E1AFF0C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94A1A67-7B74-4A67-97CE-7B00FC7E03EE}" type="datetime1">
              <a:rPr lang="en-US"/>
              <a:pPr>
                <a:defRPr/>
              </a:pPr>
              <a:t>5/24/2018</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BB2A012-C078-44F7-AC23-A0E89DC6CBC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64BE28D7-1570-419B-AB9A-79F9EDBE69CA}" type="datetime1">
              <a:rPr lang="en-US"/>
              <a:pPr>
                <a:defRPr/>
              </a:pPr>
              <a:t>5/24/2018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1F2C22BE-CED9-405A-917A-3BB819EFD2D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hyperlink" Target="https://www.youtube.com/watch?v=ayyMR2Iq5bc" TargetMode="External"/><Relationship Id="rId4" Type="http://schemas.openxmlformats.org/officeDocument/2006/relationships/hyperlink" Target="https://www.youtube.com/watch?v=lgQPbGx1jH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_CtzLnKSibo"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youtube.com/watch?v=zRB2QXMREmk" TargetMode="External"/><Relationship Id="rId4" Type="http://schemas.openxmlformats.org/officeDocument/2006/relationships/hyperlink" Target="https://www.youtube.com/watch?v=O7X9AAeDCr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00400" y="3725863"/>
            <a:ext cx="5638800" cy="1200150"/>
          </a:xfrm>
          <a:prstGeom prst="rect">
            <a:avLst/>
          </a:prstGeom>
          <a:noFill/>
          <a:ln w="9525">
            <a:noFill/>
            <a:miter lim="800000"/>
            <a:headEnd/>
            <a:tailEnd/>
          </a:ln>
        </p:spPr>
        <p:txBody>
          <a:bodyPr>
            <a:spAutoFit/>
          </a:bodyPr>
          <a:lstStyle/>
          <a:p>
            <a:pPr algn="ctr"/>
            <a:r>
              <a:rPr lang="en-US" b="1" dirty="0" smtClean="0">
                <a:solidFill>
                  <a:schemeClr val="bg1"/>
                </a:solidFill>
              </a:rPr>
              <a:t>INTRODUCTION TO LINGUISTICS</a:t>
            </a:r>
            <a:endParaRPr lang="en-US" b="1" dirty="0">
              <a:solidFill>
                <a:schemeClr val="bg1"/>
              </a:solidFill>
            </a:endParaRPr>
          </a:p>
          <a:p>
            <a:pPr algn="ctr"/>
            <a:r>
              <a:rPr lang="en-US" b="1" dirty="0">
                <a:solidFill>
                  <a:schemeClr val="bg1"/>
                </a:solidFill>
              </a:rPr>
              <a:t>SESSION 9</a:t>
            </a:r>
          </a:p>
          <a:p>
            <a:pPr algn="ctr"/>
            <a:r>
              <a:rPr lang="en-US" b="1" dirty="0">
                <a:solidFill>
                  <a:schemeClr val="bg1"/>
                </a:solidFill>
              </a:rPr>
              <a:t>RIKA MUTIARA, </a:t>
            </a:r>
            <a:r>
              <a:rPr lang="en-US" b="1" dirty="0" err="1" smtClean="0">
                <a:solidFill>
                  <a:schemeClr val="bg1"/>
                </a:solidFill>
              </a:rPr>
              <a:t>S.Pd</a:t>
            </a:r>
            <a:r>
              <a:rPr lang="en-US" b="1" dirty="0" smtClean="0">
                <a:solidFill>
                  <a:schemeClr val="bg1"/>
                </a:solidFill>
              </a:rPr>
              <a:t>., </a:t>
            </a:r>
            <a:r>
              <a:rPr lang="en-US" b="1" dirty="0" err="1" smtClean="0">
                <a:solidFill>
                  <a:schemeClr val="bg1"/>
                </a:solidFill>
              </a:rPr>
              <a:t>M.Hum</a:t>
            </a:r>
            <a:r>
              <a:rPr lang="en-US" b="1" dirty="0" smtClean="0">
                <a:solidFill>
                  <a:schemeClr val="bg1"/>
                </a:solidFill>
              </a:rPr>
              <a:t>.</a:t>
            </a:r>
            <a:endParaRPr lang="en-US" b="1" dirty="0">
              <a:solidFill>
                <a:schemeClr val="bg1"/>
              </a:solidFill>
            </a:endParaRPr>
          </a:p>
          <a:p>
            <a:pPr algn="ctr"/>
            <a:r>
              <a:rPr lang="en-US" b="1" dirty="0">
                <a:solidFill>
                  <a:schemeClr val="bg1"/>
                </a:solidFill>
              </a:rPr>
              <a:t>PENDIDIKAN </a:t>
            </a:r>
            <a:r>
              <a:rPr lang="en-US" b="1" dirty="0" smtClean="0">
                <a:solidFill>
                  <a:schemeClr val="bg1"/>
                </a:solidFill>
              </a:rPr>
              <a:t>BAHASA INGGRIS, </a:t>
            </a:r>
            <a:r>
              <a:rPr lang="en-US" b="1" dirty="0">
                <a:solidFill>
                  <a:schemeClr val="bg1"/>
                </a:solidFill>
              </a:rPr>
              <a:t>FKIP</a:t>
            </a: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sz="3200" dirty="0" smtClean="0">
                <a:latin typeface="Arial" charset="0"/>
                <a:cs typeface="Arial" charset="0"/>
              </a:rPr>
              <a:t>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UNESCO defined a lingua franca as ‘a language which is used habitually by people whose mother tongues are different in order to facilitate communication between them. </a:t>
            </a:r>
          </a:p>
          <a:p>
            <a:pPr lvl="0" eaLnBrk="1" fontAlgn="auto" hangingPunct="1">
              <a:spcAft>
                <a:spcPts val="0"/>
              </a:spcAft>
              <a:buFont typeface="Arial" pitchFamily="34" charset="0"/>
              <a:buChar char="•"/>
            </a:pPr>
            <a:r>
              <a:rPr lang="en-US" sz="3000" dirty="0" err="1">
                <a:solidFill>
                  <a:prstClr val="black"/>
                </a:solidFill>
              </a:rPr>
              <a:t>Samarin</a:t>
            </a:r>
            <a:r>
              <a:rPr lang="en-US" sz="3000" dirty="0">
                <a:solidFill>
                  <a:prstClr val="black"/>
                </a:solidFill>
              </a:rPr>
              <a:t> (1968, p. 661) lists four: a </a:t>
            </a:r>
            <a:r>
              <a:rPr lang="en-US" sz="3000" i="1" dirty="0">
                <a:solidFill>
                  <a:prstClr val="black"/>
                </a:solidFill>
              </a:rPr>
              <a:t>trade language </a:t>
            </a:r>
            <a:r>
              <a:rPr lang="en-US" sz="3000" dirty="0">
                <a:solidFill>
                  <a:prstClr val="black"/>
                </a:solidFill>
              </a:rPr>
              <a:t>(e.g., Hausa in West Africa or Swahili in East Africa); a </a:t>
            </a:r>
            <a:r>
              <a:rPr lang="en-US" sz="3000" i="1" dirty="0">
                <a:solidFill>
                  <a:prstClr val="black"/>
                </a:solidFill>
              </a:rPr>
              <a:t>contact language </a:t>
            </a:r>
            <a:r>
              <a:rPr lang="en-US" sz="3000" dirty="0">
                <a:solidFill>
                  <a:prstClr val="black"/>
                </a:solidFill>
              </a:rPr>
              <a:t>(e.g., Greek </a:t>
            </a:r>
            <a:r>
              <a:rPr lang="en-US" sz="3000" dirty="0" err="1">
                <a:solidFill>
                  <a:prstClr val="black"/>
                </a:solidFill>
              </a:rPr>
              <a:t>koiné</a:t>
            </a:r>
            <a:r>
              <a:rPr lang="en-US" sz="3000" dirty="0">
                <a:solidFill>
                  <a:prstClr val="black"/>
                </a:solidFill>
              </a:rPr>
              <a:t> in the Ancient World); an </a:t>
            </a:r>
            <a:r>
              <a:rPr lang="en-US" sz="3000" i="1" dirty="0">
                <a:solidFill>
                  <a:prstClr val="black"/>
                </a:solidFill>
              </a:rPr>
              <a:t>international language </a:t>
            </a:r>
            <a:r>
              <a:rPr lang="en-US" sz="3000" dirty="0">
                <a:solidFill>
                  <a:prstClr val="black"/>
                </a:solidFill>
              </a:rPr>
              <a:t>(e.g., English throughout much of our contemporary world); and an </a:t>
            </a:r>
            <a:r>
              <a:rPr lang="en-US" sz="3000" i="1" dirty="0">
                <a:solidFill>
                  <a:prstClr val="black"/>
                </a:solidFill>
              </a:rPr>
              <a:t>auxiliary language </a:t>
            </a:r>
            <a:r>
              <a:rPr lang="en-US" sz="3000" dirty="0">
                <a:solidFill>
                  <a:prstClr val="black"/>
                </a:solidFill>
              </a:rPr>
              <a:t>(e.g., </a:t>
            </a:r>
            <a:r>
              <a:rPr lang="en-US" sz="3000" dirty="0" smtClean="0">
                <a:solidFill>
                  <a:prstClr val="black"/>
                </a:solidFill>
              </a:rPr>
              <a:t>Esperanto)</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Another kind of lingua franca is a </a:t>
            </a:r>
            <a:r>
              <a:rPr lang="en-US" sz="3000" i="1" dirty="0">
                <a:solidFill>
                  <a:prstClr val="black"/>
                </a:solidFill>
              </a:rPr>
              <a:t>mixed language</a:t>
            </a:r>
            <a:r>
              <a:rPr lang="en-US" sz="3000" dirty="0">
                <a:solidFill>
                  <a:prstClr val="black"/>
                </a:solidFill>
              </a:rPr>
              <a:t>. </a:t>
            </a:r>
          </a:p>
          <a:p>
            <a:pPr lvl="0" eaLnBrk="1" fontAlgn="auto" hangingPunct="1">
              <a:spcAft>
                <a:spcPts val="0"/>
              </a:spcAft>
              <a:buFont typeface="Arial" pitchFamily="34" charset="0"/>
              <a:buChar char="•"/>
            </a:pPr>
            <a:r>
              <a:rPr lang="en-US" sz="3000" dirty="0" err="1">
                <a:solidFill>
                  <a:prstClr val="black"/>
                </a:solidFill>
              </a:rPr>
              <a:t>Michif</a:t>
            </a:r>
            <a:r>
              <a:rPr lang="en-US" sz="3000" dirty="0">
                <a:solidFill>
                  <a:prstClr val="black"/>
                </a:solidFill>
              </a:rPr>
              <a:t>, is a mixture of Cree and French spoken mainly in Canada by well under a thousand people of </a:t>
            </a:r>
            <a:r>
              <a:rPr lang="en-US" sz="3000" i="1" dirty="0" err="1">
                <a:solidFill>
                  <a:prstClr val="black"/>
                </a:solidFill>
              </a:rPr>
              <a:t>métis</a:t>
            </a:r>
            <a:r>
              <a:rPr lang="en-US" sz="3000" i="1" dirty="0">
                <a:solidFill>
                  <a:prstClr val="black"/>
                </a:solidFill>
              </a:rPr>
              <a:t> </a:t>
            </a:r>
            <a:r>
              <a:rPr lang="en-US" sz="3000" dirty="0">
                <a:solidFill>
                  <a:prstClr val="black"/>
                </a:solidFill>
              </a:rPr>
              <a:t>(aboriginal and French) ancestry. </a:t>
            </a:r>
          </a:p>
          <a:p>
            <a:pPr lvl="0" eaLnBrk="1" fontAlgn="auto" hangingPunct="1">
              <a:spcAft>
                <a:spcPts val="0"/>
              </a:spcAft>
              <a:buFont typeface="Arial" pitchFamily="34" charset="0"/>
              <a:buChar char="•"/>
            </a:pPr>
            <a:r>
              <a:rPr lang="en-US" sz="3000" dirty="0" err="1">
                <a:solidFill>
                  <a:prstClr val="black"/>
                </a:solidFill>
              </a:rPr>
              <a:t>Michif</a:t>
            </a:r>
            <a:r>
              <a:rPr lang="en-US" sz="3000" dirty="0">
                <a:solidFill>
                  <a:prstClr val="black"/>
                </a:solidFill>
              </a:rPr>
              <a:t> uses Cree grammar and French vocabulary.</a:t>
            </a:r>
          </a:p>
          <a:p>
            <a:pPr lvl="0" eaLnBrk="1" fontAlgn="auto" hangingPunct="1">
              <a:spcAft>
                <a:spcPts val="0"/>
              </a:spcAft>
              <a:buFont typeface="Arial" pitchFamily="34" charset="0"/>
              <a:buChar char="•"/>
            </a:pPr>
            <a:r>
              <a:rPr lang="en-US" sz="3000" dirty="0">
                <a:solidFill>
                  <a:prstClr val="black"/>
                </a:solidFill>
              </a:rPr>
              <a:t>It is a clear marker of group identity for those who use it and emerged to express a new ethnic identity, mixed Cree and French.</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In other parts of the world Arabic, Mandarin, Hindi, and Swahili have served, or do serve, as lingua </a:t>
            </a:r>
            <a:r>
              <a:rPr lang="en-US" dirty="0" err="1">
                <a:solidFill>
                  <a:prstClr val="black"/>
                </a:solidFill>
              </a:rPr>
              <a:t>francas</a:t>
            </a:r>
            <a:r>
              <a:rPr lang="en-US" dirty="0">
                <a:solidFill>
                  <a:prstClr val="black"/>
                </a:solidFill>
              </a:rPr>
              <a:t>. </a:t>
            </a:r>
          </a:p>
          <a:p>
            <a:pPr lvl="0" eaLnBrk="1" fontAlgn="auto" hangingPunct="1">
              <a:spcAft>
                <a:spcPts val="0"/>
              </a:spcAft>
              <a:buFont typeface="Arial" pitchFamily="34" charset="0"/>
              <a:buChar char="•"/>
            </a:pPr>
            <a:r>
              <a:rPr lang="en-US" dirty="0">
                <a:solidFill>
                  <a:prstClr val="black"/>
                </a:solidFill>
              </a:rPr>
              <a:t>Arabic was a lingua franca associated with the spread of Islam. </a:t>
            </a:r>
          </a:p>
          <a:p>
            <a:pPr lvl="0" eaLnBrk="1" fontAlgn="auto" hangingPunct="1">
              <a:spcAft>
                <a:spcPts val="0"/>
              </a:spcAft>
              <a:buFont typeface="Arial" pitchFamily="34" charset="0"/>
              <a:buChar char="•"/>
            </a:pPr>
            <a:r>
              <a:rPr lang="en-US" dirty="0">
                <a:solidFill>
                  <a:prstClr val="black"/>
                </a:solidFill>
              </a:rPr>
              <a:t>English is used in very many places and for very many purposes as a lingua franca, e.g., in travel and often in trade, commerce, and international relations</a:t>
            </a: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English as a 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English serves today as a lingua franca in many parts of the world: for some speakers it is a native language, for others a second language, and for still others a foreign language.</a:t>
            </a:r>
          </a:p>
          <a:p>
            <a:pPr lvl="0" eaLnBrk="1" fontAlgn="auto" hangingPunct="1">
              <a:spcAft>
                <a:spcPts val="0"/>
              </a:spcAft>
              <a:buFont typeface="Arial" pitchFamily="34" charset="0"/>
              <a:buChar char="•"/>
            </a:pPr>
            <a:r>
              <a:rPr lang="en-US" dirty="0">
                <a:solidFill>
                  <a:prstClr val="black"/>
                </a:solidFill>
              </a:rPr>
              <a:t>Even though Hindi is the official language, English, spoken in all kinds of ways, is widely used as a lingua franca.</a:t>
            </a:r>
          </a:p>
          <a:p>
            <a:pPr lvl="0" eaLnBrk="1" fontAlgn="auto" hangingPunct="1">
              <a:spcAft>
                <a:spcPts val="0"/>
              </a:spcAft>
              <a:buFont typeface="Arial" pitchFamily="34" charset="0"/>
              <a:buChar char="•"/>
            </a:pPr>
            <a:endParaRPr lang="en-US" dirty="0">
              <a:solidFill>
                <a:prstClr val="black"/>
              </a:solidFill>
            </a:endParaRP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Indonesian as a 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2700" dirty="0">
                <a:solidFill>
                  <a:prstClr val="black"/>
                </a:solidFill>
              </a:rPr>
              <a:t>Indonesian has been developed out of certain varieties of Malay.</a:t>
            </a:r>
          </a:p>
          <a:p>
            <a:pPr lvl="0" eaLnBrk="1" fontAlgn="auto" hangingPunct="1">
              <a:spcAft>
                <a:spcPts val="0"/>
              </a:spcAft>
              <a:buFont typeface="Arial" pitchFamily="34" charset="0"/>
              <a:buChar char="•"/>
            </a:pPr>
            <a:r>
              <a:rPr lang="en-US" sz="2700" dirty="0">
                <a:solidFill>
                  <a:prstClr val="black"/>
                </a:solidFill>
              </a:rPr>
              <a:t>Local people and foreign traders used Malay to communicate. </a:t>
            </a:r>
            <a:endParaRPr lang="en-US" sz="2700" dirty="0" smtClean="0">
              <a:solidFill>
                <a:prstClr val="black"/>
              </a:solidFill>
            </a:endParaRPr>
          </a:p>
          <a:p>
            <a:pPr lvl="0" eaLnBrk="1" fontAlgn="auto" hangingPunct="1">
              <a:spcAft>
                <a:spcPts val="0"/>
              </a:spcAft>
              <a:buFont typeface="Arial" pitchFamily="34" charset="0"/>
              <a:buChar char="•"/>
            </a:pPr>
            <a:r>
              <a:rPr lang="en-US" sz="2700" dirty="0" smtClean="0">
                <a:solidFill>
                  <a:prstClr val="black"/>
                </a:solidFill>
              </a:rPr>
              <a:t>Local people with different L1 chose to communicate with Indonesian.</a:t>
            </a:r>
            <a:endParaRPr lang="en-US" sz="2700" dirty="0">
              <a:solidFill>
                <a:prstClr val="black"/>
              </a:solidFill>
            </a:endParaRPr>
          </a:p>
          <a:p>
            <a:pPr lvl="0" eaLnBrk="1" fontAlgn="auto" hangingPunct="1">
              <a:spcAft>
                <a:spcPts val="0"/>
              </a:spcAft>
              <a:buFont typeface="Arial" pitchFamily="34" charset="0"/>
              <a:buChar char="•"/>
            </a:pPr>
            <a:r>
              <a:rPr lang="en-US" sz="2700" dirty="0">
                <a:solidFill>
                  <a:prstClr val="black"/>
                </a:solidFill>
              </a:rPr>
              <a:t>Youth declared the use of Indonesian in </a:t>
            </a:r>
            <a:r>
              <a:rPr lang="en-US" sz="2700" i="1" dirty="0" err="1">
                <a:solidFill>
                  <a:prstClr val="black"/>
                </a:solidFill>
              </a:rPr>
              <a:t>Sumpah</a:t>
            </a:r>
            <a:r>
              <a:rPr lang="en-US" sz="2700" i="1" dirty="0">
                <a:solidFill>
                  <a:prstClr val="black"/>
                </a:solidFill>
              </a:rPr>
              <a:t> </a:t>
            </a:r>
            <a:r>
              <a:rPr lang="en-US" sz="2700" i="1" dirty="0" err="1">
                <a:solidFill>
                  <a:prstClr val="black"/>
                </a:solidFill>
              </a:rPr>
              <a:t>Pemuda</a:t>
            </a:r>
            <a:r>
              <a:rPr lang="en-US" sz="2700" i="1" dirty="0">
                <a:solidFill>
                  <a:prstClr val="black"/>
                </a:solidFill>
              </a:rPr>
              <a:t>. </a:t>
            </a:r>
          </a:p>
          <a:p>
            <a:pPr lvl="0" eaLnBrk="1" fontAlgn="auto" hangingPunct="1">
              <a:spcAft>
                <a:spcPts val="0"/>
              </a:spcAft>
              <a:buFont typeface="Arial" pitchFamily="34" charset="0"/>
              <a:buChar char="•"/>
            </a:pPr>
            <a:r>
              <a:rPr lang="en-US" sz="2700" dirty="0">
                <a:solidFill>
                  <a:prstClr val="black"/>
                </a:solidFill>
              </a:rPr>
              <a:t>Indonesian </a:t>
            </a:r>
            <a:r>
              <a:rPr lang="en-US" sz="2700" dirty="0" smtClean="0">
                <a:solidFill>
                  <a:prstClr val="black"/>
                </a:solidFill>
              </a:rPr>
              <a:t>has been used </a:t>
            </a:r>
            <a:r>
              <a:rPr lang="en-US" sz="2700" dirty="0">
                <a:solidFill>
                  <a:prstClr val="black"/>
                </a:solidFill>
              </a:rPr>
              <a:t>at schools. </a:t>
            </a:r>
          </a:p>
          <a:p>
            <a:pPr lvl="0" eaLnBrk="1" fontAlgn="auto" hangingPunct="1">
              <a:spcAft>
                <a:spcPts val="0"/>
              </a:spcAft>
              <a:buFont typeface="Arial" pitchFamily="34" charset="0"/>
              <a:buChar char="•"/>
            </a:pPr>
            <a:endParaRPr lang="en-US" sz="2700" dirty="0">
              <a:solidFill>
                <a:prstClr val="black"/>
              </a:solidFill>
            </a:endParaRP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Indonesian as lingua franca</a:t>
            </a: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2800" dirty="0" err="1">
                <a:solidFill>
                  <a:prstClr val="black"/>
                </a:solidFill>
              </a:rPr>
              <a:t>Pudjangga</a:t>
            </a:r>
            <a:r>
              <a:rPr lang="en-US" sz="2800" dirty="0">
                <a:solidFill>
                  <a:prstClr val="black"/>
                </a:solidFill>
              </a:rPr>
              <a:t> </a:t>
            </a:r>
            <a:r>
              <a:rPr lang="en-US" sz="2800" dirty="0" err="1">
                <a:solidFill>
                  <a:prstClr val="black"/>
                </a:solidFill>
              </a:rPr>
              <a:t>baru</a:t>
            </a:r>
            <a:r>
              <a:rPr lang="en-US" sz="2800" dirty="0">
                <a:solidFill>
                  <a:prstClr val="black"/>
                </a:solidFill>
              </a:rPr>
              <a:t> and </a:t>
            </a:r>
            <a:r>
              <a:rPr lang="en-US" sz="2800" dirty="0" err="1">
                <a:solidFill>
                  <a:prstClr val="black"/>
                </a:solidFill>
              </a:rPr>
              <a:t>Balai</a:t>
            </a:r>
            <a:r>
              <a:rPr lang="en-US" sz="2800" dirty="0">
                <a:solidFill>
                  <a:prstClr val="black"/>
                </a:solidFill>
              </a:rPr>
              <a:t> </a:t>
            </a:r>
            <a:r>
              <a:rPr lang="en-US" sz="2800" dirty="0" err="1">
                <a:solidFill>
                  <a:prstClr val="black"/>
                </a:solidFill>
              </a:rPr>
              <a:t>Pustaka</a:t>
            </a:r>
            <a:r>
              <a:rPr lang="en-US" sz="2800" dirty="0">
                <a:solidFill>
                  <a:prstClr val="black"/>
                </a:solidFill>
              </a:rPr>
              <a:t> used Indonesian in their writings to spread the language.</a:t>
            </a:r>
          </a:p>
          <a:p>
            <a:pPr lvl="0" eaLnBrk="1" fontAlgn="auto" hangingPunct="1">
              <a:spcAft>
                <a:spcPts val="0"/>
              </a:spcAft>
              <a:buFont typeface="Arial" pitchFamily="34" charset="0"/>
              <a:buChar char="•"/>
            </a:pPr>
            <a:r>
              <a:rPr lang="en-US" sz="2800" dirty="0">
                <a:solidFill>
                  <a:prstClr val="black"/>
                </a:solidFill>
              </a:rPr>
              <a:t>Indonesian borrows words </a:t>
            </a:r>
            <a:r>
              <a:rPr lang="en-US" sz="2800" dirty="0" smtClean="0">
                <a:solidFill>
                  <a:prstClr val="black"/>
                </a:solidFill>
              </a:rPr>
              <a:t>from, </a:t>
            </a:r>
            <a:r>
              <a:rPr lang="en-US" sz="2800" dirty="0">
                <a:solidFill>
                  <a:prstClr val="black"/>
                </a:solidFill>
              </a:rPr>
              <a:t>Sanskrit, Arabic, English, Dutch</a:t>
            </a:r>
            <a:r>
              <a:rPr lang="en-US" sz="2800" dirty="0" smtClean="0">
                <a:solidFill>
                  <a:prstClr val="black"/>
                </a:solidFill>
              </a:rPr>
              <a:t>.</a:t>
            </a:r>
            <a:endParaRPr lang="en-US" sz="2800" dirty="0" smtClean="0"/>
          </a:p>
          <a:p>
            <a:pPr lvl="0" eaLnBrk="1" fontAlgn="auto" hangingPunct="1">
              <a:spcAft>
                <a:spcPts val="0"/>
              </a:spcAft>
              <a:buFont typeface="Arial" pitchFamily="34" charset="0"/>
              <a:buChar char="•"/>
            </a:pPr>
            <a:r>
              <a:rPr lang="en-US" sz="2800" dirty="0">
                <a:solidFill>
                  <a:prstClr val="black"/>
                </a:solidFill>
              </a:rPr>
              <a:t>Dialects of local languages influence various </a:t>
            </a:r>
            <a:r>
              <a:rPr lang="en-US" sz="2800" dirty="0" smtClean="0">
                <a:solidFill>
                  <a:prstClr val="black"/>
                </a:solidFill>
              </a:rPr>
              <a:t>accents </a:t>
            </a:r>
            <a:r>
              <a:rPr lang="en-US" sz="2800" dirty="0">
                <a:solidFill>
                  <a:prstClr val="black"/>
                </a:solidFill>
              </a:rPr>
              <a:t>of Indonesian. </a:t>
            </a:r>
          </a:p>
          <a:p>
            <a:pPr lvl="0" eaLnBrk="1" fontAlgn="auto" hangingPunct="1">
              <a:spcAft>
                <a:spcPts val="0"/>
              </a:spcAft>
              <a:buFont typeface="Arial" pitchFamily="34" charset="0"/>
              <a:buChar char="•"/>
            </a:pPr>
            <a:r>
              <a:rPr lang="en-US" dirty="0">
                <a:solidFill>
                  <a:prstClr val="black"/>
                </a:solidFill>
                <a:hlinkClick r:id="rId4"/>
              </a:rPr>
              <a:t>https://www.youtube.com/watch?v=lgQPbGx1jHk</a:t>
            </a:r>
            <a:endParaRPr lang="en-US" dirty="0">
              <a:solidFill>
                <a:prstClr val="black"/>
              </a:solidFill>
            </a:endParaRPr>
          </a:p>
          <a:p>
            <a:pPr lvl="0" eaLnBrk="1" fontAlgn="auto" hangingPunct="1">
              <a:spcAft>
                <a:spcPts val="0"/>
              </a:spcAft>
              <a:buFont typeface="Arial" pitchFamily="34" charset="0"/>
              <a:buChar char="•"/>
            </a:pPr>
            <a:r>
              <a:rPr lang="en-US" dirty="0">
                <a:solidFill>
                  <a:prstClr val="black"/>
                </a:solidFill>
                <a:hlinkClick r:id="rId5"/>
              </a:rPr>
              <a:t>https://www.youtube.com/watch?v=ayyMR2Iq5bc</a:t>
            </a:r>
            <a:endParaRPr lang="en-US" dirty="0">
              <a:solidFill>
                <a:prstClr val="black"/>
              </a:solidFill>
            </a:endParaRP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Pidgin</a:t>
            </a:r>
          </a:p>
        </p:txBody>
      </p:sp>
      <p:sp>
        <p:nvSpPr>
          <p:cNvPr id="7172"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A </a:t>
            </a:r>
            <a:r>
              <a:rPr lang="en-US" i="1" dirty="0">
                <a:solidFill>
                  <a:prstClr val="black"/>
                </a:solidFill>
              </a:rPr>
              <a:t>pidgin </a:t>
            </a:r>
            <a:r>
              <a:rPr lang="en-US" dirty="0">
                <a:solidFill>
                  <a:prstClr val="black"/>
                </a:solidFill>
              </a:rPr>
              <a:t>is a language with no native speakers:</a:t>
            </a:r>
          </a:p>
          <a:p>
            <a:pPr lvl="0" eaLnBrk="1" fontAlgn="auto" hangingPunct="1">
              <a:spcAft>
                <a:spcPts val="0"/>
              </a:spcAft>
              <a:buFont typeface="Arial" pitchFamily="34" charset="0"/>
              <a:buChar char="•"/>
            </a:pPr>
            <a:r>
              <a:rPr lang="en-US" dirty="0">
                <a:solidFill>
                  <a:prstClr val="black"/>
                </a:solidFill>
              </a:rPr>
              <a:t>It is no one’s first language but is a </a:t>
            </a:r>
            <a:r>
              <a:rPr lang="en-US" i="1" dirty="0">
                <a:solidFill>
                  <a:prstClr val="black"/>
                </a:solidFill>
              </a:rPr>
              <a:t>contact language</a:t>
            </a:r>
            <a:r>
              <a:rPr lang="en-US" dirty="0">
                <a:solidFill>
                  <a:prstClr val="black"/>
                </a:solidFill>
              </a:rPr>
              <a:t>. </a:t>
            </a:r>
          </a:p>
          <a:p>
            <a:pPr lvl="0" eaLnBrk="1" fontAlgn="auto" hangingPunct="1">
              <a:spcAft>
                <a:spcPts val="0"/>
              </a:spcAft>
              <a:buFont typeface="Arial" pitchFamily="34" charset="0"/>
              <a:buChar char="•"/>
            </a:pPr>
            <a:r>
              <a:rPr lang="en-US" dirty="0">
                <a:solidFill>
                  <a:prstClr val="black"/>
                </a:solidFill>
              </a:rPr>
              <a:t>It is the product of a multilingual situation in which those who wish to communicate must find or improvise a simple language system that will enable them to do so.</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r>
              <a:rPr lang="en-US" sz="3200" dirty="0" smtClean="0">
                <a:latin typeface="Arial" charset="0"/>
                <a:cs typeface="Arial" charset="0"/>
              </a:rPr>
              <a:t>Pidgin</a:t>
            </a:r>
          </a:p>
        </p:txBody>
      </p:sp>
      <p:sp>
        <p:nvSpPr>
          <p:cNvPr id="819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err="1" smtClean="0">
                <a:solidFill>
                  <a:prstClr val="black"/>
                </a:solidFill>
              </a:rPr>
              <a:t>Pidginization</a:t>
            </a:r>
            <a:r>
              <a:rPr lang="en-US" sz="3000" dirty="0" smtClean="0">
                <a:solidFill>
                  <a:prstClr val="black"/>
                </a:solidFill>
              </a:rPr>
              <a:t> involves </a:t>
            </a:r>
            <a:r>
              <a:rPr lang="en-US" sz="3000" dirty="0">
                <a:solidFill>
                  <a:prstClr val="black"/>
                </a:solidFill>
              </a:rPr>
              <a:t>some kind of </a:t>
            </a:r>
            <a:r>
              <a:rPr lang="en-US" sz="3000" dirty="0" smtClean="0">
                <a:solidFill>
                  <a:prstClr val="black"/>
                </a:solidFill>
              </a:rPr>
              <a:t>simplification:</a:t>
            </a:r>
            <a:endParaRPr lang="en-US" sz="3000" dirty="0">
              <a:solidFill>
                <a:prstClr val="black"/>
              </a:solidFill>
            </a:endParaRPr>
          </a:p>
          <a:p>
            <a:pPr lvl="0" eaLnBrk="1" fontAlgn="auto" hangingPunct="1">
              <a:spcAft>
                <a:spcPts val="0"/>
              </a:spcAft>
              <a:buFont typeface="Wingdings" pitchFamily="2" charset="2"/>
              <a:buChar char="q"/>
            </a:pPr>
            <a:r>
              <a:rPr lang="en-US" sz="3000" dirty="0">
                <a:solidFill>
                  <a:prstClr val="black"/>
                </a:solidFill>
              </a:rPr>
              <a:t>reduction in morphology (word structure) and syntax (grammatical structure)</a:t>
            </a:r>
          </a:p>
          <a:p>
            <a:pPr lvl="0" eaLnBrk="1" fontAlgn="auto" hangingPunct="1">
              <a:spcAft>
                <a:spcPts val="0"/>
              </a:spcAft>
              <a:buFont typeface="Wingdings" pitchFamily="2" charset="2"/>
              <a:buChar char="q"/>
            </a:pPr>
            <a:r>
              <a:rPr lang="en-US" sz="3000" dirty="0">
                <a:solidFill>
                  <a:prstClr val="black"/>
                </a:solidFill>
              </a:rPr>
              <a:t>tolerance of considerable phonological variation (pronunciation)</a:t>
            </a:r>
          </a:p>
          <a:p>
            <a:pPr lvl="0" eaLnBrk="1" fontAlgn="auto" hangingPunct="1">
              <a:spcAft>
                <a:spcPts val="0"/>
              </a:spcAft>
              <a:buFont typeface="Wingdings" pitchFamily="2" charset="2"/>
              <a:buChar char="q"/>
            </a:pPr>
            <a:r>
              <a:rPr lang="en-US" sz="3000" dirty="0">
                <a:solidFill>
                  <a:prstClr val="black"/>
                </a:solidFill>
              </a:rPr>
              <a:t>reduction in the number of functions for which the pidgin is used (e.g., you usually do not attempt to write novels in a pidgin)</a:t>
            </a:r>
          </a:p>
          <a:p>
            <a:pPr lvl="0" eaLnBrk="1" fontAlgn="auto" hangingPunct="1">
              <a:spcAft>
                <a:spcPts val="0"/>
              </a:spcAft>
              <a:buFont typeface="Wingdings" pitchFamily="2" charset="2"/>
              <a:buChar char="q"/>
            </a:pPr>
            <a:r>
              <a:rPr lang="en-US" sz="3000" dirty="0">
                <a:solidFill>
                  <a:prstClr val="black"/>
                </a:solidFill>
              </a:rPr>
              <a:t>extensive borrowing of words from local mother tongues.</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457200"/>
            <a:ext cx="8229600" cy="914400"/>
          </a:xfrm>
        </p:spPr>
        <p:txBody>
          <a:bodyPr/>
          <a:lstStyle/>
          <a:p>
            <a:pPr>
              <a:spcBef>
                <a:spcPct val="50000"/>
              </a:spcBef>
            </a:pPr>
            <a:r>
              <a:rPr lang="en-US" sz="3200" dirty="0" smtClean="0">
                <a:latin typeface="Arial" charset="0"/>
                <a:cs typeface="Arial" charset="0"/>
              </a:rPr>
              <a:t>Creole</a:t>
            </a:r>
          </a:p>
        </p:txBody>
      </p:sp>
      <p:sp>
        <p:nvSpPr>
          <p:cNvPr id="9220" name="Content Placeholder 5"/>
          <p:cNvSpPr>
            <a:spLocks noGrp="1"/>
          </p:cNvSpPr>
          <p:nvPr>
            <p:ph idx="1"/>
          </p:nvPr>
        </p:nvSpPr>
        <p:spPr>
          <a:xfrm>
            <a:off x="457200" y="1295400"/>
            <a:ext cx="8229600" cy="4830763"/>
          </a:xfrm>
        </p:spPr>
        <p:txBody>
          <a:bodyPr/>
          <a:lstStyle/>
          <a:p>
            <a:pPr lvl="0" eaLnBrk="1" fontAlgn="auto" hangingPunct="1">
              <a:spcAft>
                <a:spcPts val="0"/>
              </a:spcAft>
              <a:buFont typeface="Arial" pitchFamily="34" charset="0"/>
              <a:buChar char="•"/>
            </a:pPr>
            <a:r>
              <a:rPr lang="en-US" sz="3000" dirty="0">
                <a:solidFill>
                  <a:prstClr val="black"/>
                </a:solidFill>
              </a:rPr>
              <a:t>A </a:t>
            </a:r>
            <a:r>
              <a:rPr lang="en-US" sz="3000" i="1" dirty="0">
                <a:solidFill>
                  <a:prstClr val="black"/>
                </a:solidFill>
              </a:rPr>
              <a:t>creole </a:t>
            </a:r>
            <a:r>
              <a:rPr lang="en-US" sz="3000" dirty="0">
                <a:solidFill>
                  <a:prstClr val="black"/>
                </a:solidFill>
              </a:rPr>
              <a:t>is often defined as a pidgin that has become the </a:t>
            </a:r>
            <a:r>
              <a:rPr lang="en-US" sz="3000" dirty="0" smtClean="0">
                <a:solidFill>
                  <a:prstClr val="black"/>
                </a:solidFill>
              </a:rPr>
              <a:t>L1 of </a:t>
            </a:r>
            <a:r>
              <a:rPr lang="en-US" sz="3000" dirty="0">
                <a:solidFill>
                  <a:prstClr val="black"/>
                </a:solidFill>
              </a:rPr>
              <a:t>a new generation of speakers. </a:t>
            </a:r>
          </a:p>
          <a:p>
            <a:pPr lvl="0" eaLnBrk="1" fontAlgn="auto" hangingPunct="1">
              <a:spcAft>
                <a:spcPts val="0"/>
              </a:spcAft>
              <a:buFont typeface="Arial" pitchFamily="34" charset="0"/>
              <a:buChar char="•"/>
            </a:pPr>
            <a:r>
              <a:rPr lang="en-US" sz="3000" dirty="0" err="1">
                <a:solidFill>
                  <a:prstClr val="black"/>
                </a:solidFill>
              </a:rPr>
              <a:t>Aitchison</a:t>
            </a:r>
            <a:r>
              <a:rPr lang="en-US" sz="3000" dirty="0">
                <a:solidFill>
                  <a:prstClr val="black"/>
                </a:solidFill>
              </a:rPr>
              <a:t> (1994, p. 3177) says, ‘creoles arise when pidgins become mother tongues.’ A creole, therefore, is a ‘normal’ language in almost every sense. </a:t>
            </a:r>
          </a:p>
          <a:p>
            <a:pPr lvl="0" eaLnBrk="1" fontAlgn="auto" hangingPunct="1">
              <a:spcAft>
                <a:spcPts val="0"/>
              </a:spcAft>
              <a:buFont typeface="Arial" pitchFamily="34" charset="0"/>
              <a:buChar char="•"/>
            </a:pPr>
            <a:r>
              <a:rPr lang="en-US" sz="3000" dirty="0">
                <a:solidFill>
                  <a:prstClr val="black"/>
                </a:solidFill>
              </a:rPr>
              <a:t>Holmes (1992, p. 95) says that ‘A creole is a pidgin which has expanded in structure and vocabulary to express the range of meanings and serve the range of functions required of a first language.’</a:t>
            </a:r>
          </a:p>
          <a:p>
            <a:endParaRPr lang="en-US" sz="2800" dirty="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en-US" sz="3200" dirty="0"/>
              <a:t>Pidgin and creole: Marginal languages</a:t>
            </a:r>
            <a:endParaRPr lang="en-US" sz="3200" dirty="0" smtClean="0">
              <a:latin typeface="Arial" charset="0"/>
              <a:cs typeface="Arial" charset="0"/>
            </a:endParaRPr>
          </a:p>
        </p:txBody>
      </p:sp>
      <p:sp>
        <p:nvSpPr>
          <p:cNvPr id="2" name="Content Placeholder 1"/>
          <p:cNvSpPr>
            <a:spLocks noGrp="1"/>
          </p:cNvSpPr>
          <p:nvPr>
            <p:ph idx="1"/>
          </p:nvPr>
        </p:nvSpPr>
        <p:spPr/>
        <p:txBody>
          <a:bodyPr/>
          <a:lstStyle/>
          <a:p>
            <a:r>
              <a:rPr lang="en-US" dirty="0" err="1"/>
              <a:t>Hymes</a:t>
            </a:r>
            <a:r>
              <a:rPr lang="en-US" dirty="0"/>
              <a:t> (1971, p. 3) has pointed out that before the 1930s pidgins and creoles were largely ignored by linguists, who regarded them as ‘marginal languages’ at best.</a:t>
            </a:r>
          </a:p>
          <a:p>
            <a:r>
              <a:rPr lang="en-US" dirty="0"/>
              <a:t>Pidgins and creoles ‘are marginal, in the circumstances of their origin, and in the attitudes towards them on the part of those who speak one of the languages from which they derive.’ </a:t>
            </a:r>
          </a:p>
          <a:p>
            <a:endParaRPr lang="en-US"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lstStyle/>
          <a:p>
            <a:pPr>
              <a:spcBef>
                <a:spcPct val="50000"/>
              </a:spcBef>
            </a:pPr>
            <a:r>
              <a:rPr lang="en-US" sz="3200" dirty="0"/>
              <a:t>Pidgin and creole: Marginal languages</a:t>
            </a:r>
            <a:endParaRPr lang="en-US"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lstStyle/>
          <a:p>
            <a:r>
              <a:rPr lang="en-US" sz="2800" dirty="0"/>
              <a:t>They are also marginal ‘in terms of knowledge about them,’ even though ‘these languages are of central importance to our understanding of language, and central too in the lives of some millions of people.</a:t>
            </a:r>
          </a:p>
          <a:p>
            <a:endParaRPr lang="en-US" sz="2800" dirty="0" smtClean="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3315" name="Title 5"/>
          <p:cNvSpPr>
            <a:spLocks noGrp="1"/>
          </p:cNvSpPr>
          <p:nvPr>
            <p:ph type="title"/>
          </p:nvPr>
        </p:nvSpPr>
        <p:spPr>
          <a:xfrm>
            <a:off x="533400" y="685800"/>
            <a:ext cx="8229600" cy="685800"/>
          </a:xfrm>
        </p:spPr>
        <p:txBody>
          <a:bodyPr/>
          <a:lstStyle/>
          <a:p>
            <a:pPr>
              <a:spcBef>
                <a:spcPct val="50000"/>
              </a:spcBef>
            </a:pPr>
            <a:r>
              <a:rPr lang="en-US" sz="3200" dirty="0"/>
              <a:t>Why do we study pidgins and creoles?</a:t>
            </a:r>
            <a:endParaRPr lang="en-US" sz="3200" dirty="0" smtClean="0">
              <a:latin typeface="Arial" charset="0"/>
              <a:cs typeface="Arial" charset="0"/>
            </a:endParaRPr>
          </a:p>
        </p:txBody>
      </p:sp>
      <p:sp>
        <p:nvSpPr>
          <p:cNvPr id="13316"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sz="3000" dirty="0">
                <a:solidFill>
                  <a:prstClr val="black"/>
                </a:solidFill>
              </a:rPr>
              <a:t>For the speakers, pidgins and creoles are essential to everyday living but they are also frequently important markers of identity.</a:t>
            </a:r>
          </a:p>
          <a:p>
            <a:pPr lvl="0" eaLnBrk="1" fontAlgn="auto" hangingPunct="1">
              <a:spcAft>
                <a:spcPts val="0"/>
              </a:spcAft>
              <a:buFont typeface="Arial" pitchFamily="34" charset="0"/>
              <a:buChar char="•"/>
            </a:pPr>
            <a:r>
              <a:rPr lang="en-US" sz="3000" dirty="0">
                <a:solidFill>
                  <a:prstClr val="black"/>
                </a:solidFill>
              </a:rPr>
              <a:t>With pidgins and creoles we can see processes of language origin and change going on around us. </a:t>
            </a:r>
          </a:p>
          <a:p>
            <a:pPr lvl="0" eaLnBrk="1" fontAlgn="auto" hangingPunct="1">
              <a:spcAft>
                <a:spcPts val="0"/>
              </a:spcAft>
              <a:buFont typeface="Arial" pitchFamily="34" charset="0"/>
              <a:buChar char="•"/>
            </a:pPr>
            <a:r>
              <a:rPr lang="en-US" sz="3000" dirty="0">
                <a:solidFill>
                  <a:prstClr val="black"/>
                </a:solidFill>
              </a:rPr>
              <a:t>We can also witness how people are attracted to languages, how they exploit what linguistic resources they have, and how they forge new identities.</a:t>
            </a:r>
          </a:p>
          <a:p>
            <a:endParaRPr lang="en-US"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lstStyle/>
          <a:p>
            <a:pPr>
              <a:spcBef>
                <a:spcPct val="50000"/>
              </a:spcBef>
            </a:pPr>
            <a:r>
              <a:rPr lang="en-US" sz="3200" dirty="0"/>
              <a:t>Hawaiian pidgin/creole English</a:t>
            </a:r>
            <a:endParaRPr lang="en-US" sz="3200" dirty="0" smtClean="0">
              <a:latin typeface="Arial" charset="0"/>
              <a:cs typeface="Arial" charset="0"/>
            </a:endParaRPr>
          </a:p>
        </p:txBody>
      </p:sp>
      <p:sp>
        <p:nvSpPr>
          <p:cNvPr id="14340"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hlinkClick r:id="rId4"/>
              </a:rPr>
              <a:t>https://www.youtube.com/watch?v=_</a:t>
            </a:r>
            <a:r>
              <a:rPr lang="en-US" dirty="0" smtClean="0">
                <a:solidFill>
                  <a:prstClr val="black"/>
                </a:solidFill>
                <a:hlinkClick r:id="rId4"/>
              </a:rPr>
              <a:t>CtzLnKSibo</a:t>
            </a:r>
            <a:endParaRPr lang="en-US" dirty="0" smtClean="0">
              <a:solidFill>
                <a:prstClr val="black"/>
              </a:solidFill>
            </a:endParaRPr>
          </a:p>
          <a:p>
            <a:pPr lvl="0" eaLnBrk="1" fontAlgn="auto" hangingPunct="1">
              <a:spcAft>
                <a:spcPts val="0"/>
              </a:spcAft>
              <a:buFont typeface="Arial" pitchFamily="34" charset="0"/>
              <a:buChar char="•"/>
            </a:pPr>
            <a:r>
              <a:rPr lang="en-US" dirty="0" smtClean="0">
                <a:solidFill>
                  <a:prstClr val="black"/>
                </a:solidFill>
              </a:rPr>
              <a:t>Describe the history of pidgin/creole English</a:t>
            </a:r>
            <a:endParaRPr lang="en-US" dirty="0">
              <a:solidFill>
                <a:prstClr val="black"/>
              </a:solidFill>
            </a:endParaRP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09600"/>
            <a:ext cx="8229600" cy="838200"/>
          </a:xfrm>
        </p:spPr>
        <p:txBody>
          <a:bodyPr/>
          <a:lstStyle/>
          <a:p>
            <a:pPr>
              <a:spcBef>
                <a:spcPct val="50000"/>
              </a:spcBef>
            </a:pPr>
            <a:r>
              <a:rPr lang="en-US" dirty="0">
                <a:solidFill>
                  <a:prstClr val="black"/>
                </a:solidFill>
              </a:rPr>
              <a:t>Hawaiian pidgin/creole English</a:t>
            </a:r>
            <a:endParaRPr lang="en-US" sz="32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lstStyle/>
          <a:p>
            <a:pPr lvl="0" eaLnBrk="1" fontAlgn="auto" hangingPunct="1">
              <a:spcAft>
                <a:spcPts val="0"/>
              </a:spcAft>
              <a:buFont typeface="Arial" pitchFamily="34" charset="0"/>
              <a:buChar char="•"/>
            </a:pPr>
            <a:r>
              <a:rPr lang="en-US" dirty="0">
                <a:solidFill>
                  <a:prstClr val="black"/>
                </a:solidFill>
              </a:rPr>
              <a:t>Watch the video. Observe how the words are similar to English.</a:t>
            </a:r>
          </a:p>
          <a:p>
            <a:pPr lvl="0" eaLnBrk="1" fontAlgn="auto" hangingPunct="1">
              <a:spcAft>
                <a:spcPts val="0"/>
              </a:spcAft>
              <a:buFont typeface="Arial" pitchFamily="34" charset="0"/>
              <a:buChar char="•"/>
            </a:pPr>
            <a:r>
              <a:rPr lang="en-US" dirty="0">
                <a:solidFill>
                  <a:prstClr val="black"/>
                </a:solidFill>
              </a:rPr>
              <a:t>What languages influence it? </a:t>
            </a:r>
          </a:p>
          <a:p>
            <a:pPr lvl="0" eaLnBrk="1" fontAlgn="auto" hangingPunct="1">
              <a:spcAft>
                <a:spcPts val="0"/>
              </a:spcAft>
              <a:buFont typeface="Arial" pitchFamily="34" charset="0"/>
              <a:buChar char="•"/>
            </a:pPr>
            <a:r>
              <a:rPr lang="en-US" dirty="0">
                <a:solidFill>
                  <a:prstClr val="black"/>
                </a:solidFill>
                <a:hlinkClick r:id="rId4"/>
              </a:rPr>
              <a:t>https://www.youtube.com/watch?v=O7X9AAeDCr4</a:t>
            </a:r>
            <a:endParaRPr lang="en-US" dirty="0">
              <a:solidFill>
                <a:prstClr val="black"/>
              </a:solidFill>
            </a:endParaRPr>
          </a:p>
          <a:p>
            <a:pPr lvl="0" eaLnBrk="1" fontAlgn="auto" hangingPunct="1">
              <a:spcAft>
                <a:spcPts val="0"/>
              </a:spcAft>
              <a:buFont typeface="Arial" pitchFamily="34" charset="0"/>
              <a:buChar char="•"/>
            </a:pPr>
            <a:r>
              <a:rPr lang="en-US" dirty="0">
                <a:solidFill>
                  <a:prstClr val="black"/>
                </a:solidFill>
              </a:rPr>
              <a:t>Watch the video. How does it mean to speakers’ identity?</a:t>
            </a:r>
          </a:p>
          <a:p>
            <a:pPr lvl="0" eaLnBrk="1" fontAlgn="auto" hangingPunct="1">
              <a:spcAft>
                <a:spcPts val="0"/>
              </a:spcAft>
              <a:buFont typeface="Arial" pitchFamily="34" charset="0"/>
              <a:buChar char="•"/>
            </a:pPr>
            <a:r>
              <a:rPr lang="en-US" dirty="0">
                <a:solidFill>
                  <a:prstClr val="black"/>
                </a:solidFill>
                <a:hlinkClick r:id="rId5"/>
              </a:rPr>
              <a:t>https://www.youtube.com/watch?v=zRB2QXMREmk</a:t>
            </a:r>
            <a:endParaRPr lang="en-US" dirty="0">
              <a:solidFill>
                <a:prstClr val="black"/>
              </a:solidFill>
            </a:endParaRPr>
          </a:p>
          <a:p>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1982</TotalTime>
  <Words>905</Words>
  <Application>Microsoft Office PowerPoint</Application>
  <PresentationFormat>On-screen Show (4:3)</PresentationFormat>
  <Paragraphs>77</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Pidgin</vt:lpstr>
      <vt:lpstr>Pidgin</vt:lpstr>
      <vt:lpstr>Creole</vt:lpstr>
      <vt:lpstr>Pidgin and creole: Marginal languages</vt:lpstr>
      <vt:lpstr>Pidgin and creole: Marginal languages</vt:lpstr>
      <vt:lpstr>Why do we study pidgins and creoles?</vt:lpstr>
      <vt:lpstr>Hawaiian pidgin/creole English</vt:lpstr>
      <vt:lpstr>Hawaiian pidgin/creole English</vt:lpstr>
      <vt:lpstr>Lingua franca</vt:lpstr>
      <vt:lpstr>Lingua franca</vt:lpstr>
      <vt:lpstr>Lingua franca</vt:lpstr>
      <vt:lpstr>English as a lingua franca</vt:lpstr>
      <vt:lpstr>Indonesian as a lingua franca</vt:lpstr>
      <vt:lpstr>Indonesian as lingua franca</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CLASS</cp:lastModifiedBy>
  <cp:revision>255</cp:revision>
  <dcterms:created xsi:type="dcterms:W3CDTF">2010-08-24T06:47:44Z</dcterms:created>
  <dcterms:modified xsi:type="dcterms:W3CDTF">2018-05-24T04:21:58Z</dcterms:modified>
</cp:coreProperties>
</file>