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16" r:id="rId3"/>
    <p:sldId id="335" r:id="rId4"/>
    <p:sldId id="396" r:id="rId5"/>
    <p:sldId id="397" r:id="rId6"/>
    <p:sldId id="398" r:id="rId7"/>
    <p:sldId id="399" r:id="rId8"/>
    <p:sldId id="257" r:id="rId9"/>
    <p:sldId id="364" r:id="rId10"/>
    <p:sldId id="366" r:id="rId11"/>
    <p:sldId id="384" r:id="rId12"/>
    <p:sldId id="386" r:id="rId13"/>
    <p:sldId id="391" r:id="rId14"/>
    <p:sldId id="392" r:id="rId15"/>
    <p:sldId id="393" r:id="rId16"/>
    <p:sldId id="394" r:id="rId17"/>
    <p:sldId id="395" r:id="rId18"/>
    <p:sldId id="38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116" d="100"/>
          <a:sy n="116" d="100"/>
        </p:scale>
        <p:origin x="-14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15/05/2019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7575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B828C-7986-422A-BFC4-ECED16743913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6D63E-8121-48CD-8ED3-DE299A5E0FE9}" type="slidenum">
              <a:rPr lang="id-ID" altLang="en-US" smtClean="0">
                <a:latin typeface="Calibri" pitchFamily="34" charset="0"/>
              </a:rPr>
              <a:pPr/>
              <a:t>3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CE18E-8DBD-489A-BD95-A611953C9F0E}" type="slidenum">
              <a:rPr lang="id-ID" altLang="en-US" smtClean="0">
                <a:latin typeface="Calibri" pitchFamily="34" charset="0"/>
              </a:rPr>
              <a:pPr/>
              <a:t>4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8EBB6-E7EC-4C8D-A422-A67A0620CA4E}" type="slidenum">
              <a:rPr lang="id-ID" altLang="en-US" smtClean="0">
                <a:latin typeface="Calibri" pitchFamily="34" charset="0"/>
              </a:rPr>
              <a:pPr/>
              <a:t>5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7F0E17-E3D7-4DCA-AC4D-05225CB450C5}" type="slidenum">
              <a:rPr lang="id-ID" altLang="en-US" smtClean="0">
                <a:latin typeface="Calibri" pitchFamily="34" charset="0"/>
              </a:rPr>
              <a:pPr/>
              <a:t>6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058AF-B767-4EAA-A63B-C79171D26B6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8F0D3-E769-4A4B-BB25-D5A18FE1931D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4BE28D7-1570-419B-AB9A-79F9EDBE69C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33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53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83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02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41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1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3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6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07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INTERMEDIATE GRAMMAR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Prayogo Hadi Sulistio, M.Pd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PENDIDIKAN </a:t>
            </a:r>
            <a:r>
              <a:rPr lang="en-US" b="1" dirty="0" smtClean="0">
                <a:solidFill>
                  <a:schemeClr val="bg1"/>
                </a:solidFill>
              </a:rPr>
              <a:t>BAHASA INGGRIS, </a:t>
            </a:r>
            <a:r>
              <a:rPr lang="en-US" b="1" dirty="0">
                <a:solidFill>
                  <a:schemeClr val="bg1"/>
                </a:solidFill>
              </a:rPr>
              <a:t>FKIP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LEARNING OUTCOME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400" dirty="0" smtClean="0"/>
              <a:t>Deconstruct </a:t>
            </a:r>
            <a:r>
              <a:rPr lang="en-US" sz="2400" dirty="0"/>
              <a:t>word formation, phrases, clauses, and parallel structure smaller parts.</a:t>
            </a:r>
          </a:p>
          <a:p>
            <a:pPr>
              <a:tabLst>
                <a:tab pos="4691063" algn="l"/>
              </a:tabLst>
            </a:pPr>
            <a:r>
              <a:rPr lang="en-US" sz="2400" dirty="0" smtClean="0"/>
              <a:t>Demonstrate </a:t>
            </a:r>
            <a:r>
              <a:rPr lang="en-US" sz="2400" dirty="0"/>
              <a:t>mastery of grammar by constructing word formation, simple sentence, compound sentence, adjective clause, noun clause, adverbial clause, inversion, parallel structure in students’ writings.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Scoring System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400" dirty="0" smtClean="0">
                <a:latin typeface="Arial" charset="0"/>
                <a:cs typeface="Arial" charset="0"/>
              </a:rPr>
              <a:t>Assignment 20%</a:t>
            </a:r>
          </a:p>
          <a:p>
            <a:pPr>
              <a:tabLst>
                <a:tab pos="4691063" algn="l"/>
              </a:tabLst>
            </a:pPr>
            <a:r>
              <a:rPr lang="en-US" sz="2400" dirty="0" smtClean="0">
                <a:latin typeface="Arial" charset="0"/>
                <a:cs typeface="Arial" charset="0"/>
              </a:rPr>
              <a:t>Attendance 10%</a:t>
            </a:r>
          </a:p>
          <a:p>
            <a:pPr>
              <a:tabLst>
                <a:tab pos="4691063" algn="l"/>
              </a:tabLst>
            </a:pPr>
            <a:r>
              <a:rPr lang="en-US" sz="2400" dirty="0" smtClean="0">
                <a:latin typeface="Arial" charset="0"/>
                <a:cs typeface="Arial" charset="0"/>
              </a:rPr>
              <a:t>Mid Term Test 30%</a:t>
            </a:r>
          </a:p>
          <a:p>
            <a:pPr>
              <a:tabLst>
                <a:tab pos="4691063" algn="l"/>
              </a:tabLst>
            </a:pPr>
            <a:r>
              <a:rPr lang="en-US" sz="2400" dirty="0" smtClean="0">
                <a:latin typeface="Arial" charset="0"/>
                <a:cs typeface="Arial" charset="0"/>
              </a:rPr>
              <a:t>Final test 40%</a:t>
            </a:r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64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800" dirty="0">
                <a:latin typeface="Arial" charset="0"/>
                <a:cs typeface="Arial" charset="0"/>
              </a:rPr>
              <a:t>Swan, Michael </a:t>
            </a:r>
            <a:r>
              <a:rPr lang="en-US" sz="2800" dirty="0" smtClean="0">
                <a:latin typeface="Arial" charset="0"/>
                <a:cs typeface="Arial" charset="0"/>
              </a:rPr>
              <a:t>and Catherine</a:t>
            </a:r>
            <a:r>
              <a:rPr lang="en-US" sz="2800" dirty="0">
                <a:latin typeface="Arial" charset="0"/>
                <a:cs typeface="Arial" charset="0"/>
              </a:rPr>
              <a:t>. W. (2011</a:t>
            </a:r>
            <a:r>
              <a:rPr lang="en-US" sz="2800" dirty="0" smtClean="0">
                <a:latin typeface="Arial" charset="0"/>
                <a:cs typeface="Arial" charset="0"/>
              </a:rPr>
              <a:t>). Oxford </a:t>
            </a:r>
            <a:r>
              <a:rPr lang="en-US" sz="2800" dirty="0">
                <a:latin typeface="Arial" charset="0"/>
                <a:cs typeface="Arial" charset="0"/>
              </a:rPr>
              <a:t>English </a:t>
            </a:r>
            <a:r>
              <a:rPr lang="en-US" sz="2800" dirty="0" smtClean="0">
                <a:latin typeface="Arial" charset="0"/>
                <a:cs typeface="Arial" charset="0"/>
              </a:rPr>
              <a:t>Grammar Course</a:t>
            </a:r>
            <a:r>
              <a:rPr lang="en-US" sz="2800" dirty="0">
                <a:latin typeface="Arial" charset="0"/>
                <a:cs typeface="Arial" charset="0"/>
              </a:rPr>
              <a:t>: Intermediate</a:t>
            </a:r>
            <a:r>
              <a:rPr lang="en-US" sz="2800" dirty="0" smtClean="0">
                <a:latin typeface="Arial" charset="0"/>
                <a:cs typeface="Arial" charset="0"/>
              </a:rPr>
              <a:t>. UK:OUP</a:t>
            </a:r>
            <a:endParaRPr lang="en-US" sz="2800" dirty="0">
              <a:latin typeface="Arial" charset="0"/>
              <a:cs typeface="Arial" charset="0"/>
            </a:endParaRPr>
          </a:p>
          <a:p>
            <a:pPr>
              <a:tabLst>
                <a:tab pos="4691063" algn="l"/>
              </a:tabLst>
            </a:pPr>
            <a:r>
              <a:rPr lang="en-US" sz="2800" dirty="0">
                <a:latin typeface="Arial" charset="0"/>
                <a:cs typeface="Arial" charset="0"/>
              </a:rPr>
              <a:t>Seaton Anne and Y.H. </a:t>
            </a:r>
            <a:r>
              <a:rPr lang="en-US" sz="2800" dirty="0" smtClean="0">
                <a:latin typeface="Arial" charset="0"/>
                <a:cs typeface="Arial" charset="0"/>
              </a:rPr>
              <a:t>Mew (</a:t>
            </a:r>
            <a:r>
              <a:rPr lang="en-US" sz="2800" dirty="0">
                <a:latin typeface="Arial" charset="0"/>
                <a:cs typeface="Arial" charset="0"/>
              </a:rPr>
              <a:t>2007) Basic </a:t>
            </a:r>
            <a:r>
              <a:rPr lang="en-US" sz="2800" dirty="0" smtClean="0">
                <a:latin typeface="Arial" charset="0"/>
                <a:cs typeface="Arial" charset="0"/>
              </a:rPr>
              <a:t>English Grammar</a:t>
            </a:r>
            <a:r>
              <a:rPr lang="en-US" sz="2800" dirty="0">
                <a:latin typeface="Arial" charset="0"/>
                <a:cs typeface="Arial" charset="0"/>
              </a:rPr>
              <a:t>: book 1. USA</a:t>
            </a:r>
            <a:r>
              <a:rPr lang="en-US" sz="2800" dirty="0" smtClean="0">
                <a:latin typeface="Arial" charset="0"/>
                <a:cs typeface="Arial" charset="0"/>
              </a:rPr>
              <a:t>: Saddleback Educational Publishing</a:t>
            </a:r>
            <a:r>
              <a:rPr lang="en-US" sz="2800" dirty="0">
                <a:latin typeface="Arial" charset="0"/>
                <a:cs typeface="Arial" charset="0"/>
              </a:rPr>
              <a:t>.</a:t>
            </a:r>
          </a:p>
          <a:p>
            <a:pPr>
              <a:tabLst>
                <a:tab pos="4691063" algn="l"/>
              </a:tabLst>
            </a:pPr>
            <a:r>
              <a:rPr lang="en-US" sz="2800" dirty="0">
                <a:latin typeface="Arial" charset="0"/>
                <a:cs typeface="Arial" charset="0"/>
              </a:rPr>
              <a:t>Seaton Anne and Y.H. </a:t>
            </a:r>
            <a:r>
              <a:rPr lang="en-US" sz="2800" dirty="0" smtClean="0">
                <a:latin typeface="Arial" charset="0"/>
                <a:cs typeface="Arial" charset="0"/>
              </a:rPr>
              <a:t>Mew (</a:t>
            </a:r>
            <a:r>
              <a:rPr lang="en-US" sz="2800" dirty="0">
                <a:latin typeface="Arial" charset="0"/>
                <a:cs typeface="Arial" charset="0"/>
              </a:rPr>
              <a:t>2007) Basic </a:t>
            </a:r>
            <a:r>
              <a:rPr lang="en-US" sz="2800" dirty="0" smtClean="0">
                <a:latin typeface="Arial" charset="0"/>
                <a:cs typeface="Arial" charset="0"/>
              </a:rPr>
              <a:t>English Grammar</a:t>
            </a:r>
            <a:r>
              <a:rPr lang="en-US" sz="2800" dirty="0">
                <a:latin typeface="Arial" charset="0"/>
                <a:cs typeface="Arial" charset="0"/>
              </a:rPr>
              <a:t>: book 2. USA</a:t>
            </a:r>
            <a:r>
              <a:rPr lang="en-US" sz="2800" dirty="0" smtClean="0">
                <a:latin typeface="Arial" charset="0"/>
                <a:cs typeface="Arial" charset="0"/>
              </a:rPr>
              <a:t>: Saddleback Educational Publishing</a:t>
            </a:r>
            <a:r>
              <a:rPr lang="en-US" sz="2800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927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Why is </a:t>
            </a:r>
            <a:r>
              <a:rPr lang="en-US" sz="3200" dirty="0" smtClean="0">
                <a:latin typeface="Arial" charset="0"/>
                <a:cs typeface="Arial" charset="0"/>
              </a:rPr>
              <a:t>Grammar Important</a:t>
            </a:r>
            <a:r>
              <a:rPr lang="en-US" sz="3200" dirty="0">
                <a:latin typeface="Arial" charset="0"/>
                <a:cs typeface="Arial" charset="0"/>
              </a:rPr>
              <a:t>?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800" dirty="0" smtClean="0">
                <a:latin typeface="Arial" charset="0"/>
                <a:cs typeface="Arial" charset="0"/>
              </a:rPr>
              <a:t>Grammar </a:t>
            </a:r>
            <a:r>
              <a:rPr lang="en-US" sz="2800" dirty="0">
                <a:latin typeface="Arial" charset="0"/>
                <a:cs typeface="Arial" charset="0"/>
              </a:rPr>
              <a:t>lays the groundwork for effective communication.  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>
              <a:tabLst>
                <a:tab pos="4691063" algn="l"/>
              </a:tabLst>
            </a:pPr>
            <a:r>
              <a:rPr lang="en-US" sz="2800" dirty="0" smtClean="0">
                <a:latin typeface="Arial" charset="0"/>
                <a:cs typeface="Arial" charset="0"/>
              </a:rPr>
              <a:t>improper </a:t>
            </a:r>
            <a:r>
              <a:rPr lang="en-US" sz="2800" dirty="0">
                <a:latin typeface="Arial" charset="0"/>
                <a:cs typeface="Arial" charset="0"/>
              </a:rPr>
              <a:t>grammar can likewise affect the meaning and clarity of an intended message.</a:t>
            </a:r>
          </a:p>
        </p:txBody>
      </p:sp>
    </p:spTree>
    <p:extLst>
      <p:ext uri="{BB962C8B-B14F-4D97-AF65-F5344CB8AC3E}">
        <p14:creationId xmlns:p14="http://schemas.microsoft.com/office/powerpoint/2010/main" val="3349859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Why is </a:t>
            </a:r>
            <a:r>
              <a:rPr lang="en-US" sz="3200" dirty="0" smtClean="0">
                <a:latin typeface="Arial" charset="0"/>
                <a:cs typeface="Arial" charset="0"/>
              </a:rPr>
              <a:t>Grammar Important</a:t>
            </a:r>
            <a:r>
              <a:rPr lang="en-US" sz="3200" dirty="0">
                <a:latin typeface="Arial" charset="0"/>
                <a:cs typeface="Arial" charset="0"/>
              </a:rPr>
              <a:t>?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800" dirty="0">
                <a:latin typeface="Arial" charset="0"/>
                <a:cs typeface="Arial" charset="0"/>
              </a:rPr>
              <a:t>Grammar makes written content more readable and in turn more interesting.  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>
              <a:tabLst>
                <a:tab pos="4691063" algn="l"/>
              </a:tabLst>
            </a:pPr>
            <a:r>
              <a:rPr lang="en-US" sz="2800" dirty="0" smtClean="0">
                <a:latin typeface="Arial" charset="0"/>
                <a:cs typeface="Arial" charset="0"/>
              </a:rPr>
              <a:t>If </a:t>
            </a:r>
            <a:r>
              <a:rPr lang="en-US" sz="2800" dirty="0">
                <a:latin typeface="Arial" charset="0"/>
                <a:cs typeface="Arial" charset="0"/>
              </a:rPr>
              <a:t>it is necessary to repeatedly reword sentences while reading, the flow becomes disrupted and involvement in the story halted.</a:t>
            </a:r>
          </a:p>
        </p:txBody>
      </p:sp>
    </p:spTree>
    <p:extLst>
      <p:ext uri="{BB962C8B-B14F-4D97-AF65-F5344CB8AC3E}">
        <p14:creationId xmlns:p14="http://schemas.microsoft.com/office/powerpoint/2010/main" val="16185653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How is </a:t>
            </a:r>
            <a:r>
              <a:rPr lang="en-US" sz="3200" dirty="0" smtClean="0">
                <a:latin typeface="Arial" charset="0"/>
                <a:cs typeface="Arial" charset="0"/>
              </a:rPr>
              <a:t>Grammar Useful </a:t>
            </a:r>
            <a:r>
              <a:rPr lang="en-US" sz="3200" dirty="0">
                <a:latin typeface="Arial" charset="0"/>
                <a:cs typeface="Arial" charset="0"/>
              </a:rPr>
              <a:t>in the </a:t>
            </a:r>
            <a:r>
              <a:rPr lang="en-US" sz="3200" dirty="0" smtClean="0">
                <a:latin typeface="Arial" charset="0"/>
                <a:cs typeface="Arial" charset="0"/>
              </a:rPr>
              <a:t>Real World</a:t>
            </a:r>
            <a:r>
              <a:rPr lang="en-US" sz="3200" dirty="0">
                <a:latin typeface="Arial" charset="0"/>
                <a:cs typeface="Arial" charset="0"/>
              </a:rPr>
              <a:t>?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800" dirty="0">
                <a:latin typeface="Arial" charset="0"/>
                <a:cs typeface="Arial" charset="0"/>
              </a:rPr>
              <a:t>Grammar skills are useful in every aspect of life from education to leadership, and social life to employment opportunities.  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>
              <a:tabLst>
                <a:tab pos="4691063" algn="l"/>
              </a:tabLst>
            </a:pPr>
            <a:r>
              <a:rPr lang="en-US" sz="2800" dirty="0" smtClean="0">
                <a:latin typeface="Arial" charset="0"/>
                <a:cs typeface="Arial" charset="0"/>
              </a:rPr>
              <a:t>They </a:t>
            </a:r>
            <a:r>
              <a:rPr lang="en-US" sz="2800" dirty="0">
                <a:latin typeface="Arial" charset="0"/>
                <a:cs typeface="Arial" charset="0"/>
              </a:rPr>
              <a:t>are equally important at home where children learn their grammatical patterns from their parents and family.  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>
              <a:tabLst>
                <a:tab pos="4691063" algn="l"/>
              </a:tabLst>
            </a:pPr>
            <a:r>
              <a:rPr lang="en-US" sz="2800" dirty="0" smtClean="0">
                <a:latin typeface="Arial" charset="0"/>
                <a:cs typeface="Arial" charset="0"/>
              </a:rPr>
              <a:t>This </a:t>
            </a:r>
            <a:r>
              <a:rPr lang="en-US" sz="2800" dirty="0">
                <a:latin typeface="Arial" charset="0"/>
                <a:cs typeface="Arial" charset="0"/>
              </a:rPr>
              <a:t>puts the next generation at an immediate disadvantage if learning incorrectly.</a:t>
            </a:r>
          </a:p>
        </p:txBody>
      </p:sp>
    </p:spTree>
    <p:extLst>
      <p:ext uri="{BB962C8B-B14F-4D97-AF65-F5344CB8AC3E}">
        <p14:creationId xmlns:p14="http://schemas.microsoft.com/office/powerpoint/2010/main" val="619111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How is </a:t>
            </a:r>
            <a:r>
              <a:rPr lang="en-US" sz="3200" dirty="0" smtClean="0">
                <a:latin typeface="Arial" charset="0"/>
                <a:cs typeface="Arial" charset="0"/>
              </a:rPr>
              <a:t>Grammar Useful </a:t>
            </a:r>
            <a:r>
              <a:rPr lang="en-US" sz="3200" dirty="0">
                <a:latin typeface="Arial" charset="0"/>
                <a:cs typeface="Arial" charset="0"/>
              </a:rPr>
              <a:t>in the </a:t>
            </a:r>
            <a:r>
              <a:rPr lang="en-US" sz="3200" dirty="0" smtClean="0">
                <a:latin typeface="Arial" charset="0"/>
                <a:cs typeface="Arial" charset="0"/>
              </a:rPr>
              <a:t>Real World</a:t>
            </a:r>
            <a:r>
              <a:rPr lang="en-US" sz="3200" dirty="0">
                <a:latin typeface="Arial" charset="0"/>
                <a:cs typeface="Arial" charset="0"/>
              </a:rPr>
              <a:t>?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800" dirty="0">
                <a:latin typeface="Arial" charset="0"/>
                <a:cs typeface="Arial" charset="0"/>
              </a:rPr>
              <a:t>Grammar skills are important to be an effective leader. 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>
              <a:tabLst>
                <a:tab pos="4691063" algn="l"/>
              </a:tabLst>
            </a:pPr>
            <a:r>
              <a:rPr lang="en-US" sz="2800" dirty="0" smtClean="0">
                <a:latin typeface="Arial" charset="0"/>
                <a:cs typeface="Arial" charset="0"/>
              </a:rPr>
              <a:t>If </a:t>
            </a:r>
            <a:r>
              <a:rPr lang="en-US" sz="2800" dirty="0">
                <a:latin typeface="Arial" charset="0"/>
                <a:cs typeface="Arial" charset="0"/>
              </a:rPr>
              <a:t>continuing education is desired, grammatically correct papers will be expected from college professors</a:t>
            </a:r>
            <a:r>
              <a:rPr lang="en-US" sz="2800" dirty="0" smtClean="0">
                <a:latin typeface="Arial" charset="0"/>
                <a:cs typeface="Arial" charset="0"/>
              </a:rPr>
              <a:t>.</a:t>
            </a:r>
          </a:p>
          <a:p>
            <a:pPr>
              <a:tabLst>
                <a:tab pos="4691063" algn="l"/>
              </a:tabLst>
            </a:pPr>
            <a:r>
              <a:rPr lang="en-US" sz="2800">
                <a:latin typeface="Arial" charset="0"/>
                <a:cs typeface="Arial" charset="0"/>
              </a:rPr>
              <a:t>Proper grammar is also essential for understanding English as a second language as well as for learning a new language, since all languages follow grammatical patterns. 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620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200" dirty="0" smtClean="0">
                <a:latin typeface="Arial" charset="0"/>
                <a:cs typeface="Arial" charset="0"/>
              </a:rPr>
              <a:t>Thank you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400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299"/>
          <a:stretch>
            <a:fillRect/>
          </a:stretch>
        </p:blipFill>
        <p:spPr bwMode="auto">
          <a:xfrm>
            <a:off x="420688" y="1600200"/>
            <a:ext cx="8037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546"/>
          <a:stretch>
            <a:fillRect/>
          </a:stretch>
        </p:blipFill>
        <p:spPr bwMode="auto">
          <a:xfrm>
            <a:off x="452438" y="3429000"/>
            <a:ext cx="823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VISI FKIP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" y="2895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MISI FKIP</a:t>
            </a:r>
          </a:p>
        </p:txBody>
      </p:sp>
    </p:spTree>
    <p:extLst>
      <p:ext uri="{BB962C8B-B14F-4D97-AF65-F5344CB8AC3E}">
        <p14:creationId xmlns:p14="http://schemas.microsoft.com/office/powerpoint/2010/main" val="38611414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8929" r="291" b="10715"/>
          <a:stretch>
            <a:fillRect/>
          </a:stretch>
        </p:blipFill>
        <p:spPr bwMode="auto">
          <a:xfrm>
            <a:off x="223838" y="1714500"/>
            <a:ext cx="8696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TUJUAN FKIP</a:t>
            </a:r>
          </a:p>
        </p:txBody>
      </p:sp>
    </p:spTree>
    <p:extLst>
      <p:ext uri="{BB962C8B-B14F-4D97-AF65-F5344CB8AC3E}">
        <p14:creationId xmlns:p14="http://schemas.microsoft.com/office/powerpoint/2010/main" val="3060759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92" b="17834"/>
          <a:stretch>
            <a:fillRect/>
          </a:stretch>
        </p:blipFill>
        <p:spPr>
          <a:xfrm>
            <a:off x="274638" y="1066800"/>
            <a:ext cx="8594725" cy="1143000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497138"/>
            <a:ext cx="8326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51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371600"/>
            <a:ext cx="8359775" cy="4114800"/>
          </a:xfrm>
        </p:spPr>
      </p:pic>
    </p:spTree>
    <p:extLst>
      <p:ext uri="{BB962C8B-B14F-4D97-AF65-F5344CB8AC3E}">
        <p14:creationId xmlns:p14="http://schemas.microsoft.com/office/powerpoint/2010/main" val="25811450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before </a:t>
            </a:r>
            <a:r>
              <a:rPr lang="en-US" sz="2400" b="1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mideterm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Articles in Grammar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Simple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Sentence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Word Formation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Phrases Part I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Phrases Part II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Grammatical Structure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 Sentence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Introduction to Subject Matter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9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after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midterm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Adverbial Clause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Review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Noun Clause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Adjective cCause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Parallel Structure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Inversion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Compound Sentence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RULES OF THE CLASS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Try your best to speak English in the classroom</a:t>
            </a:r>
          </a:p>
          <a:p>
            <a:r>
              <a:rPr lang="en-US" dirty="0" smtClean="0"/>
              <a:t>Come to the class on time</a:t>
            </a:r>
          </a:p>
          <a:p>
            <a:r>
              <a:rPr lang="en-US" dirty="0" smtClean="0"/>
              <a:t>Bring the dictionary (digital or printed)</a:t>
            </a:r>
          </a:p>
          <a:p>
            <a:r>
              <a:rPr lang="en-US" dirty="0" smtClean="0"/>
              <a:t>Submit assignment on time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480</Words>
  <Application>Microsoft Office PowerPoint</Application>
  <PresentationFormat>On-screen Show (4:3)</PresentationFormat>
  <Paragraphs>74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Template PPT UEU New Version (add link)1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OF THE CLASS</vt:lpstr>
      <vt:lpstr>LEARNING OUTCOME</vt:lpstr>
      <vt:lpstr>Scoring System</vt:lpstr>
      <vt:lpstr>References</vt:lpstr>
      <vt:lpstr>Why is Grammar Important?</vt:lpstr>
      <vt:lpstr>Why is Grammar Important?</vt:lpstr>
      <vt:lpstr>How is Grammar Useful in the Real World?</vt:lpstr>
      <vt:lpstr>How is Grammar Useful in the Real World?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258</cp:revision>
  <dcterms:created xsi:type="dcterms:W3CDTF">2010-08-24T06:47:44Z</dcterms:created>
  <dcterms:modified xsi:type="dcterms:W3CDTF">2019-05-15T09:23:39Z</dcterms:modified>
</cp:coreProperties>
</file>