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316" r:id="rId3"/>
    <p:sldId id="335" r:id="rId4"/>
    <p:sldId id="384" r:id="rId5"/>
    <p:sldId id="385" r:id="rId6"/>
    <p:sldId id="386" r:id="rId7"/>
    <p:sldId id="387" r:id="rId8"/>
    <p:sldId id="257" r:id="rId9"/>
    <p:sldId id="364" r:id="rId10"/>
    <p:sldId id="382" r:id="rId11"/>
    <p:sldId id="381" r:id="rId12"/>
    <p:sldId id="365" r:id="rId13"/>
    <p:sldId id="383" r:id="rId14"/>
    <p:sldId id="366" r:id="rId15"/>
    <p:sldId id="367" r:id="rId16"/>
    <p:sldId id="368" r:id="rId17"/>
    <p:sldId id="369" r:id="rId1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p:restoredTop sz="93189"/>
  </p:normalViewPr>
  <p:slideViewPr>
    <p:cSldViewPr showGuides="1">
      <p:cViewPr>
        <p:scale>
          <a:sx n="87" d="100"/>
          <a:sy n="87" d="100"/>
        </p:scale>
        <p:origin x="-23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a:t>
            </a:fld>
            <a:endParaRPr lang="id-ID" altLang="x-none" sz="1200" dirty="0">
              <a:latin typeface="Calibri" panose="020F0502020204030204" pitchFamily="34" charset="0"/>
            </a:endParaRPr>
          </a:p>
        </p:txBody>
      </p:sp>
    </p:spTree>
    <p:extLst>
      <p:ext uri="{BB962C8B-B14F-4D97-AF65-F5344CB8AC3E}">
        <p14:creationId xmlns:p14="http://schemas.microsoft.com/office/powerpoint/2010/main" val="343194721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2</a:t>
            </a:fld>
            <a:endParaRPr lang="id-ID" altLang="x-none"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a:solidFill>
              <a:srgbClr val="000000">
                <a:alpha val="100000"/>
              </a:srgbClr>
            </a:solidFill>
            <a:miter lim="800000"/>
          </a:ln>
        </p:spPr>
      </p:sp>
      <p:sp>
        <p:nvSpPr>
          <p:cNvPr id="20483"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11</a:t>
            </a:fld>
            <a:endParaRPr lang="id-ID" altLang="x-none"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a:solidFill>
              <a:srgbClr val="000000">
                <a:alpha val="100000"/>
              </a:srgbClr>
            </a:solidFill>
            <a:miter lim="800000"/>
          </a:ln>
        </p:spPr>
      </p:sp>
      <p:sp>
        <p:nvSpPr>
          <p:cNvPr id="29699"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12</a:t>
            </a:fld>
            <a:endParaRPr lang="id-ID" altLang="x-none"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13</a:t>
            </a:fld>
            <a:endParaRPr lang="id-ID" altLang="x-none"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14</a:t>
            </a:fld>
            <a:endParaRPr lang="id-ID" altLang="x-none"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15</a:t>
            </a:fld>
            <a:endParaRPr lang="id-ID" altLang="x-none"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a:solidFill>
              <a:srgbClr val="000000">
                <a:alpha val="100000"/>
              </a:srgbClr>
            </a:solidFill>
            <a:miter lim="800000"/>
          </a:ln>
        </p:spPr>
      </p:sp>
      <p:sp>
        <p:nvSpPr>
          <p:cNvPr id="24579"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16</a:t>
            </a:fld>
            <a:endParaRPr lang="id-ID"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66D63E-8121-48CD-8ED3-DE299A5E0FE9}" type="slidenum">
              <a:rPr lang="id-ID" altLang="en-US" smtClean="0">
                <a:latin typeface="Calibri" pitchFamily="34" charset="0"/>
              </a:rPr>
              <a:pPr/>
              <a:t>3</a:t>
            </a:fld>
            <a:endParaRPr lang="id-ID"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DCE18E-8DBD-489A-BD95-A611953C9F0E}" type="slidenum">
              <a:rPr lang="id-ID" altLang="en-US" smtClean="0">
                <a:latin typeface="Calibri" pitchFamily="34" charset="0"/>
              </a:rPr>
              <a:pPr/>
              <a:t>4</a:t>
            </a:fld>
            <a:endParaRPr lang="id-ID"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68EBB6-E7EC-4C8D-A422-A67A0620CA4E}" type="slidenum">
              <a:rPr lang="id-ID" altLang="en-US" smtClean="0">
                <a:latin typeface="Calibri" pitchFamily="34" charset="0"/>
              </a:rPr>
              <a:pPr/>
              <a:t>5</a:t>
            </a:fld>
            <a:endParaRPr lang="id-ID"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F0E17-E3D7-4DCA-AC4D-05225CB450C5}" type="slidenum">
              <a:rPr lang="id-ID" altLang="en-US" smtClean="0">
                <a:latin typeface="Calibri" pitchFamily="34" charset="0"/>
              </a:rPr>
              <a:pPr/>
              <a:t>6</a:t>
            </a:fld>
            <a:endParaRPr lang="id-ID"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dirty="0"/>
          </a:p>
        </p:txBody>
      </p:sp>
      <p:sp>
        <p:nvSpPr>
          <p:cNvPr id="614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id-ID" altLang="x-none" sz="1200" dirty="0">
                <a:latin typeface="Calibri" panose="020F0502020204030204" pitchFamily="34" charset="0"/>
              </a:rPr>
              <a:t>7</a:t>
            </a:fld>
            <a:endParaRPr lang="id-ID" altLang="x-none"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dirty="0"/>
          </a:p>
        </p:txBody>
      </p:sp>
      <p:sp>
        <p:nvSpPr>
          <p:cNvPr id="614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id-ID" altLang="x-none" sz="1200" dirty="0">
                <a:latin typeface="Calibri" panose="020F0502020204030204" pitchFamily="34" charset="0"/>
              </a:rPr>
              <a:t>8</a:t>
            </a:fld>
            <a:endParaRPr lang="id-ID" altLang="x-none"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9</a:t>
            </a:fld>
            <a:endParaRPr lang="id-ID" altLang="x-none"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10</a:t>
            </a:fld>
            <a:endParaRPr lang="id-ID" altLang="x-none"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
        <p:nvSpPr>
          <p:cNvPr id="5" name="Date Placeholder 3"/>
          <p:cNvSpPr>
            <a:spLocks noGrp="1"/>
          </p:cNvSpPr>
          <p:nvPr>
            <p:ph type="dt" sz="half" idx="10"/>
          </p:nvPr>
        </p:nvSpPr>
        <p:spPr>
          <a:xfrm>
            <a:off x="152400" y="5029200"/>
            <a:ext cx="2590800" cy="1692275"/>
          </a:xfrm>
          <a:prstGeom prst="rect">
            <a:avLst/>
          </a:prstGeom>
        </p:spPr>
        <p:txBody>
          <a:bodyPr anchor="b"/>
          <a:lstStyle>
            <a:lvl1pPr algn="ctr">
              <a:defRPr sz="2000" b="1">
                <a:solidFill>
                  <a:schemeClr val="tx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9876504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78537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3857071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3366196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812397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160903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71415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304332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84770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3357866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93648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latin typeface="Calibri" panose="020F0502020204030204" pitchFamily="34" charset="0"/>
              </a:defRPr>
            </a:lvl1pPr>
          </a:lstStyle>
          <a:p>
            <a:pPr lvl="0" eaLnBrk="1" hangingPunct="1"/>
            <a:fld id="{9A0DB2DC-4C9A-4742-B13C-FB6460FD350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lvl="0" eaLnBrk="1" hangingPunct="1"/>
            <a:fld id="{9A0DB2DC-4C9A-4742-B13C-FB6460FD3503}" type="slidenum">
              <a:rPr lang="en-US" smtClean="0"/>
              <a:t>‹#›</a:t>
            </a:fld>
            <a:endParaRPr lang="en-US" dirty="0"/>
          </a:p>
        </p:txBody>
      </p:sp>
      <p:pic>
        <p:nvPicPr>
          <p:cNvPr id="1030"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200400" y="3725863"/>
            <a:ext cx="5638800" cy="1198880"/>
          </a:xfrm>
          <a:prstGeom prst="rect">
            <a:avLst/>
          </a:prstGeom>
          <a:noFill/>
          <a:ln w="9525">
            <a:noFill/>
          </a:ln>
        </p:spPr>
        <p:txBody>
          <a:bodyPr>
            <a:spAutoFit/>
          </a:bodyPr>
          <a:lstStyle/>
          <a:p>
            <a:pPr algn="ctr"/>
            <a:r>
              <a:rPr lang="id-ID" b="1" dirty="0">
                <a:solidFill>
                  <a:schemeClr val="bg1"/>
                </a:solidFill>
                <a:latin typeface="Arial" panose="020B0604020202020204" pitchFamily="34" charset="0"/>
              </a:rPr>
              <a:t>BASIC WRITING</a:t>
            </a:r>
          </a:p>
          <a:p>
            <a:pPr algn="ctr"/>
            <a:r>
              <a:rPr lang="id-ID" b="1" dirty="0">
                <a:solidFill>
                  <a:schemeClr val="bg1"/>
                </a:solidFill>
                <a:latin typeface="Arial" panose="020B0604020202020204" pitchFamily="34" charset="0"/>
              </a:rPr>
              <a:t>WEEK 1: Course Outline</a:t>
            </a:r>
          </a:p>
          <a:p>
            <a:pPr algn="ctr"/>
            <a:r>
              <a:rPr lang="id-ID" b="1" dirty="0">
                <a:solidFill>
                  <a:schemeClr val="bg1"/>
                </a:solidFill>
                <a:latin typeface="Arial" panose="020B0604020202020204" pitchFamily="34" charset="0"/>
              </a:rPr>
              <a:t>NURYANSYAH ADIJAYA</a:t>
            </a:r>
            <a:r>
              <a:rPr b="1" dirty="0">
                <a:solidFill>
                  <a:schemeClr val="bg1"/>
                </a:solidFill>
                <a:latin typeface="Arial" panose="020B0604020202020204" pitchFamily="34" charset="0"/>
              </a:rPr>
              <a:t>, M.</a:t>
            </a:r>
            <a:r>
              <a:rPr lang="id-ID" b="1" dirty="0">
                <a:solidFill>
                  <a:schemeClr val="bg1"/>
                </a:solidFill>
                <a:latin typeface="Arial" panose="020B0604020202020204" pitchFamily="34" charset="0"/>
              </a:rPr>
              <a:t>Pd</a:t>
            </a:r>
            <a:r>
              <a:rPr b="1" dirty="0">
                <a:solidFill>
                  <a:schemeClr val="bg1"/>
                </a:solidFill>
                <a:latin typeface="Arial" panose="020B0604020202020204" pitchFamily="34" charset="0"/>
              </a:rPr>
              <a:t>.</a:t>
            </a:r>
          </a:p>
          <a:p>
            <a:pPr algn="ctr"/>
            <a:r>
              <a:rPr b="1" dirty="0">
                <a:solidFill>
                  <a:schemeClr val="bg1"/>
                </a:solidFill>
                <a:latin typeface="Arial" panose="020B0604020202020204" pitchFamily="34" charset="0"/>
              </a:rPr>
              <a:t>PENDIDIKAN </a:t>
            </a:r>
            <a:r>
              <a:rPr lang="id-ID" b="1" dirty="0">
                <a:solidFill>
                  <a:schemeClr val="bg1"/>
                </a:solidFill>
                <a:latin typeface="Arial" panose="020B0604020202020204" pitchFamily="34" charset="0"/>
              </a:rPr>
              <a:t>BAHASA INGGRIS</a:t>
            </a:r>
            <a:r>
              <a:rPr b="1" dirty="0">
                <a:solidFill>
                  <a:schemeClr val="bg1"/>
                </a:solidFill>
                <a:latin typeface="Arial" panose="020B0604020202020204" pitchFamily="34" charset="0"/>
              </a:rPr>
              <a:t>, FKIP</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1267"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3200" dirty="0">
                <a:latin typeface="Arial" panose="020B0604020202020204" pitchFamily="34" charset="0"/>
                <a:ea typeface="Arial" panose="020B0604020202020204" pitchFamily="34" charset="0"/>
              </a:rPr>
              <a:t>Course Description</a:t>
            </a:r>
          </a:p>
        </p:txBody>
      </p:sp>
      <p:sp>
        <p:nvSpPr>
          <p:cNvPr id="11268" name="Content Placeholder 5"/>
          <p:cNvSpPr>
            <a:spLocks noGrp="1"/>
          </p:cNvSpPr>
          <p:nvPr>
            <p:ph idx="1"/>
          </p:nvPr>
        </p:nvSpPr>
        <p:spPr>
          <a:xfrm>
            <a:off x="457200" y="1524000"/>
            <a:ext cx="8229600" cy="4602163"/>
          </a:xfrm>
        </p:spPr>
        <p:txBody>
          <a:bodyPr vert="horz" wrap="square" lIns="91440" tIns="45720" rIns="91440" bIns="45720" anchor="t"/>
          <a:lstStyle/>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This course </a:t>
            </a:r>
            <a:r>
              <a:rPr lang="id-ID" sz="2800" dirty="0">
                <a:latin typeface="Arial" panose="020B0604020202020204" pitchFamily="34" charset="0"/>
                <a:cs typeface="Arial" panose="020B0604020202020204" pitchFamily="34" charset="0"/>
              </a:rPr>
              <a:t>is Basic Writing. The subject consists of 9 topic discussions that discussed into 14 meetings.  </a:t>
            </a:r>
            <a:endParaRPr lang="id-ID" sz="28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147"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2800" dirty="0">
                <a:latin typeface="Arial" panose="020B0604020202020204" pitchFamily="34" charset="0"/>
                <a:cs typeface="Arial" panose="020B0604020202020204" pitchFamily="34" charset="0"/>
              </a:rPr>
              <a:t>After completing course, you are expected to be able to </a:t>
            </a:r>
            <a:endParaRPr lang="id-ID" sz="2800" dirty="0">
              <a:latin typeface="Arial" panose="020B0604020202020204" pitchFamily="34" charset="0"/>
              <a:ea typeface="Arial" panose="020B0604020202020204" pitchFamily="34" charset="0"/>
              <a:cs typeface="Arial" panose="020B0604020202020204" pitchFamily="34" charset="0"/>
            </a:endParaRPr>
          </a:p>
        </p:txBody>
      </p:sp>
      <p:sp>
        <p:nvSpPr>
          <p:cNvPr id="6148" name="Content Placeholder 5"/>
          <p:cNvSpPr>
            <a:spLocks noGrp="1"/>
          </p:cNvSpPr>
          <p:nvPr>
            <p:ph idx="1"/>
          </p:nvPr>
        </p:nvSpPr>
        <p:spPr>
          <a:xfrm>
            <a:off x="457200" y="1524000"/>
            <a:ext cx="8229600" cy="4602163"/>
          </a:xfrm>
        </p:spPr>
        <p:txBody>
          <a:bodyPr vert="horz" wrap="square" lIns="91440" tIns="45720" rIns="91440" bIns="45720" anchor="t"/>
          <a:lstStyle/>
          <a:p>
            <a:pPr marL="0" indent="0">
              <a:buNone/>
            </a:pPr>
            <a:r>
              <a:rPr sz="2800" dirty="0"/>
              <a:t>1. Understand basic concept and components of writing</a:t>
            </a:r>
          </a:p>
          <a:p>
            <a:pPr marL="0" indent="0">
              <a:buNone/>
            </a:pPr>
            <a:r>
              <a:rPr sz="2800" dirty="0"/>
              <a:t>2. Compose a paragraph and text</a:t>
            </a:r>
          </a:p>
          <a:p>
            <a:pPr marL="0" indent="0">
              <a:buNone/>
            </a:pPr>
            <a:r>
              <a:rPr sz="2800" dirty="0"/>
              <a:t>3. Correct mistakes on composition.</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5363"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3200" dirty="0">
                <a:latin typeface="Arial" panose="020B0604020202020204" pitchFamily="34" charset="0"/>
                <a:cs typeface="Arial" panose="020B0604020202020204" pitchFamily="34" charset="0"/>
              </a:rPr>
              <a:t>Scope and Approach</a:t>
            </a:r>
          </a:p>
        </p:txBody>
      </p:sp>
      <p:sp>
        <p:nvSpPr>
          <p:cNvPr id="15364" name="Content Placeholder 5"/>
          <p:cNvSpPr>
            <a:spLocks noGrp="1"/>
          </p:cNvSpPr>
          <p:nvPr>
            <p:ph idx="1"/>
          </p:nvPr>
        </p:nvSpPr>
        <p:spPr>
          <a:xfrm>
            <a:off x="457200" y="1524000"/>
            <a:ext cx="8229600" cy="4602163"/>
          </a:xfrm>
        </p:spPr>
        <p:txBody>
          <a:bodyPr vert="horz" wrap="square" lIns="91440" tIns="45720" rIns="91440" bIns="45720" anchor="t"/>
          <a:lstStyle/>
          <a:p>
            <a:pPr marL="0" indent="0">
              <a:buNone/>
            </a:pPr>
            <a:r>
              <a:rPr lang="id-ID" altLang="x-none" sz="2800" dirty="0">
                <a:latin typeface="Arial" panose="020B0604020202020204" pitchFamily="34" charset="0"/>
                <a:ea typeface="Arial" panose="020B0604020202020204" pitchFamily="34" charset="0"/>
              </a:rPr>
              <a:t>As reflected in the general objectives above, the scope of this course involve the basic knowledge of writing and its  components.  The modes of teaching and learning activities in this course would be lectures, discussions and reflections, and individual/group presentations/reports.</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7171"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3200" dirty="0">
                <a:latin typeface="Arial" panose="020B0604020202020204" pitchFamily="34" charset="0"/>
                <a:cs typeface="Arial" panose="020B0604020202020204" pitchFamily="34" charset="0"/>
              </a:rPr>
              <a:t>Assessment</a:t>
            </a:r>
            <a:endParaRPr sz="3200" dirty="0">
              <a:latin typeface="Arial" panose="020B0604020202020204" pitchFamily="34" charset="0"/>
              <a:ea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vert="horz" wrap="square" lIns="91440" tIns="45720" rIns="91440" bIns="45720" anchor="t"/>
          <a:lstStyle/>
          <a:p>
            <a:r>
              <a:rPr sz="2800" dirty="0"/>
              <a:t>Attendance (10 %)</a:t>
            </a:r>
          </a:p>
          <a:p>
            <a:r>
              <a:rPr sz="2800" dirty="0"/>
              <a:t>Assignment (20 %)</a:t>
            </a:r>
          </a:p>
          <a:p>
            <a:r>
              <a:rPr sz="2800" dirty="0"/>
              <a:t>Mid-term test (30 %)</a:t>
            </a:r>
          </a:p>
          <a:p>
            <a:r>
              <a:rPr sz="2800" dirty="0"/>
              <a:t>Final test (40%)</a:t>
            </a: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8195"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3200" dirty="0">
                <a:latin typeface="Arial" panose="020B0604020202020204" pitchFamily="34" charset="0"/>
                <a:cs typeface="Arial" panose="020B0604020202020204" pitchFamily="34" charset="0"/>
              </a:rPr>
              <a:t>Course Policy </a:t>
            </a:r>
            <a:endParaRPr lang="id-ID" sz="3200" dirty="0">
              <a:latin typeface="Arial" panose="020B0604020202020204" pitchFamily="34" charset="0"/>
              <a:ea typeface="Arial" panose="020B0604020202020204" pitchFamily="34" charset="0"/>
            </a:endParaRPr>
          </a:p>
        </p:txBody>
      </p:sp>
      <p:sp>
        <p:nvSpPr>
          <p:cNvPr id="8196" name="Content Placeholder 5"/>
          <p:cNvSpPr>
            <a:spLocks noGrp="1"/>
          </p:cNvSpPr>
          <p:nvPr>
            <p:ph idx="1"/>
          </p:nvPr>
        </p:nvSpPr>
        <p:spPr>
          <a:xfrm>
            <a:off x="457200" y="1524000"/>
            <a:ext cx="8229600" cy="4602163"/>
          </a:xfrm>
        </p:spPr>
        <p:txBody>
          <a:bodyPr vert="horz" wrap="square" lIns="91440" tIns="45720" rIns="91440" bIns="45720" anchor="t"/>
          <a:lstStyle/>
          <a:p>
            <a:r>
              <a:rPr lang="id-ID" sz="2800" dirty="0"/>
              <a:t>Students are not allowed to make lateness for more than 10 minutes</a:t>
            </a:r>
          </a:p>
          <a:p>
            <a:r>
              <a:rPr lang="id-ID" sz="2800" dirty="0"/>
              <a:t>Students are assumed to have read the topic discussion before they come into the class</a:t>
            </a:r>
          </a:p>
          <a:p>
            <a:r>
              <a:rPr sz="2800" dirty="0"/>
              <a:t>Bring the dictionary (digital or printed)</a:t>
            </a:r>
          </a:p>
          <a:p>
            <a:r>
              <a:rPr sz="2800" dirty="0"/>
              <a:t>Submit assignment on time</a:t>
            </a:r>
          </a:p>
          <a:p>
            <a:endParaRPr sz="2400" dirty="0"/>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9219"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3200" dirty="0">
                <a:latin typeface="Arial" panose="020B0604020202020204" pitchFamily="34" charset="0"/>
                <a:cs typeface="Arial" panose="020B0604020202020204" pitchFamily="34" charset="0"/>
              </a:rPr>
              <a:t>References</a:t>
            </a:r>
            <a:endParaRPr sz="3200" dirty="0">
              <a:latin typeface="Arial" panose="020B0604020202020204" pitchFamily="34" charset="0"/>
              <a:ea typeface="Arial" panose="020B0604020202020204" pitchFamily="34" charset="0"/>
            </a:endParaRPr>
          </a:p>
        </p:txBody>
      </p:sp>
      <p:sp>
        <p:nvSpPr>
          <p:cNvPr id="9220" name="Content Placeholder 5"/>
          <p:cNvSpPr>
            <a:spLocks noGrp="1"/>
          </p:cNvSpPr>
          <p:nvPr>
            <p:ph idx="1"/>
          </p:nvPr>
        </p:nvSpPr>
        <p:spPr>
          <a:xfrm>
            <a:off x="457200" y="1295400"/>
            <a:ext cx="8229600" cy="4830763"/>
          </a:xfrm>
        </p:spPr>
        <p:txBody>
          <a:bodyPr vert="horz" wrap="square" lIns="91440" tIns="45720" rIns="91440" bIns="45720" anchor="t"/>
          <a:lstStyle/>
          <a:p>
            <a:pPr marL="0" indent="0">
              <a:buNone/>
            </a:pPr>
            <a:r>
              <a:rPr sz="2800" dirty="0"/>
              <a:t>Anker, Susan.(2009). </a:t>
            </a:r>
            <a:r>
              <a:rPr sz="2800" i="1" dirty="0"/>
              <a:t>Real Writing with </a:t>
            </a:r>
            <a:r>
              <a:rPr lang="id-ID" sz="2800" i="1" dirty="0"/>
              <a:t>R</a:t>
            </a:r>
            <a:r>
              <a:rPr sz="2800" i="1" dirty="0"/>
              <a:t>eading</a:t>
            </a:r>
            <a:r>
              <a:rPr sz="2800" dirty="0"/>
              <a:t> . NY:</a:t>
            </a:r>
          </a:p>
          <a:p>
            <a:pPr marL="0" indent="0">
              <a:buNone/>
            </a:pPr>
            <a:r>
              <a:rPr lang="id-ID" sz="2800" dirty="0"/>
              <a:t>	</a:t>
            </a:r>
            <a:r>
              <a:rPr sz="2800" dirty="0"/>
              <a:t>Bedford.</a:t>
            </a:r>
          </a:p>
          <a:p>
            <a:pPr marL="0" indent="0">
              <a:buNone/>
            </a:pPr>
            <a:r>
              <a:rPr sz="2800" dirty="0"/>
              <a:t>Brook Guy and Vanessa Jakeman.(2013)</a:t>
            </a:r>
            <a:r>
              <a:rPr lang="id-ID" sz="2800" dirty="0"/>
              <a:t>.</a:t>
            </a:r>
            <a:r>
              <a:rPr sz="2800" i="1" dirty="0"/>
              <a:t>Complete IELTS</a:t>
            </a:r>
            <a:r>
              <a:rPr sz="2800" dirty="0"/>
              <a:t>. Cambridge: Cambridge University Press.</a:t>
            </a:r>
          </a:p>
          <a:p>
            <a:pPr marL="0" indent="0">
              <a:buNone/>
            </a:pPr>
            <a:r>
              <a:rPr sz="2800" dirty="0"/>
              <a:t>http://gen.lib.rus.ec/book/index.php?md5=687986FCA</a:t>
            </a:r>
          </a:p>
          <a:p>
            <a:pPr marL="0" indent="0">
              <a:buNone/>
            </a:pPr>
            <a:r>
              <a:rPr lang="id-ID" sz="2800" dirty="0"/>
              <a:t>	</a:t>
            </a:r>
            <a:r>
              <a:rPr sz="2800" dirty="0"/>
              <a:t>187CF35C1612438B84F7C1A </a:t>
            </a:r>
          </a:p>
          <a:p>
            <a:pPr marL="0" indent="0">
              <a:buNone/>
            </a:pPr>
            <a:r>
              <a:rPr sz="2800" dirty="0"/>
              <a:t>http://gen.lib.rus.ec/book/index.php?md5=7373A067F</a:t>
            </a:r>
          </a:p>
          <a:p>
            <a:pPr marL="0" indent="0">
              <a:buNone/>
            </a:pPr>
            <a:r>
              <a:rPr lang="id-ID" sz="2800" dirty="0"/>
              <a:t>	</a:t>
            </a:r>
            <a:r>
              <a:rPr sz="2800" dirty="0"/>
              <a:t>BE290DB27BD284C2C476FE0</a:t>
            </a:r>
          </a:p>
          <a:p>
            <a:pPr marL="0" indent="0">
              <a:buNone/>
            </a:pPr>
            <a:endParaRPr sz="28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2800" dirty="0">
                <a:latin typeface="Arial" panose="020B0604020202020204" pitchFamily="34" charset="0"/>
                <a:cs typeface="Arial" panose="020B0604020202020204" pitchFamily="34" charset="0"/>
              </a:rPr>
              <a:t>Personal reflection on learning </a:t>
            </a:r>
            <a:r>
              <a:rPr lang="id-ID" sz="2800" dirty="0">
                <a:latin typeface="Arial" panose="020B0604020202020204" pitchFamily="34" charset="0"/>
                <a:cs typeface="Arial" panose="020B0604020202020204" pitchFamily="34" charset="0"/>
              </a:rPr>
              <a:t>Basic English</a:t>
            </a:r>
            <a:endParaRPr lang="id-ID" sz="2800" dirty="0">
              <a:latin typeface="Arial" panose="020B0604020202020204" pitchFamily="34" charset="0"/>
              <a:ea typeface="Arial" panose="020B0604020202020204" pitchFamily="34" charset="0"/>
              <a:cs typeface="Arial" panose="020B0604020202020204" pitchFamily="34" charset="0"/>
            </a:endParaRPr>
          </a:p>
        </p:txBody>
      </p:sp>
      <p:sp>
        <p:nvSpPr>
          <p:cNvPr id="10244" name="Content Placeholder 5"/>
          <p:cNvSpPr>
            <a:spLocks noGrp="1"/>
          </p:cNvSpPr>
          <p:nvPr>
            <p:ph idx="1"/>
          </p:nvPr>
        </p:nvSpPr>
        <p:spPr>
          <a:xfrm>
            <a:off x="457200" y="1524000"/>
            <a:ext cx="8229600" cy="4602163"/>
          </a:xfrm>
        </p:spPr>
        <p:txBody>
          <a:bodyPr vert="horz" wrap="square" lIns="91440" tIns="45720" rIns="91440" bIns="45720" anchor="t"/>
          <a:lstStyle/>
          <a:p>
            <a:r>
              <a:rPr lang="id-ID" sz="2200" dirty="0">
                <a:latin typeface="Arial" panose="020B0604020202020204" pitchFamily="34" charset="0"/>
                <a:cs typeface="Arial" panose="020B0604020202020204" pitchFamily="34" charset="0"/>
              </a:rPr>
              <a:t>How long can you memorize it? Writing makes it long lasting. </a:t>
            </a:r>
          </a:p>
          <a:p>
            <a:pPr>
              <a:buNone/>
            </a:pPr>
            <a:endParaRPr sz="2200" dirty="0">
              <a:latin typeface="Arial" panose="020B0604020202020204" pitchFamily="34" charset="0"/>
              <a:cs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3078" name="Content Placeholder 3"/>
          <p:cNvPicPr>
            <a:picLocks noGrp="1" noChangeAspect="1"/>
          </p:cNvPicPr>
          <p:nvPr>
            <p:ph idx="1"/>
          </p:nvPr>
        </p:nvPicPr>
        <p:blipFill>
          <a:blip r:embed="rId4"/>
          <a:srcRect/>
          <a:stretch>
            <a:fillRect/>
          </a:stretch>
        </p:blipFill>
        <p:spPr>
          <a:xfrm>
            <a:off x="0" y="1600200"/>
            <a:ext cx="9144000" cy="4800600"/>
          </a:xfr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t="20000" r="1299"/>
          <a:stretch>
            <a:fillRect/>
          </a:stretch>
        </p:blipFill>
        <p:spPr bwMode="auto">
          <a:xfrm>
            <a:off x="420688" y="1600200"/>
            <a:ext cx="8037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t="14418" r="546"/>
          <a:stretch>
            <a:fillRect/>
          </a:stretch>
        </p:blipFill>
        <p:spPr bwMode="auto">
          <a:xfrm>
            <a:off x="452438" y="3429000"/>
            <a:ext cx="8234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VISI FKIP</a:t>
            </a:r>
          </a:p>
        </p:txBody>
      </p:sp>
      <p:sp>
        <p:nvSpPr>
          <p:cNvPr id="15365" name="TextBox 5"/>
          <p:cNvSpPr txBox="1">
            <a:spLocks noChangeArrowheads="1"/>
          </p:cNvSpPr>
          <p:nvPr/>
        </p:nvSpPr>
        <p:spPr bwMode="auto">
          <a:xfrm>
            <a:off x="542925" y="28956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MISI FKIP</a:t>
            </a:r>
          </a:p>
        </p:txBody>
      </p:sp>
    </p:spTree>
    <p:extLst>
      <p:ext uri="{BB962C8B-B14F-4D97-AF65-F5344CB8AC3E}">
        <p14:creationId xmlns:p14="http://schemas.microsoft.com/office/powerpoint/2010/main" val="226565180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l="-163" t="8929" r="291" b="10715"/>
          <a:stretch>
            <a:fillRect/>
          </a:stretch>
        </p:blipFill>
        <p:spPr bwMode="auto">
          <a:xfrm>
            <a:off x="223838" y="1714500"/>
            <a:ext cx="8696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TUJUAN FKIP</a:t>
            </a:r>
          </a:p>
        </p:txBody>
      </p:sp>
    </p:spTree>
    <p:extLst>
      <p:ext uri="{BB962C8B-B14F-4D97-AF65-F5344CB8AC3E}">
        <p14:creationId xmlns:p14="http://schemas.microsoft.com/office/powerpoint/2010/main" val="12781994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692" b="17834"/>
          <a:stretch>
            <a:fillRect/>
          </a:stretch>
        </p:blipFill>
        <p:spPr>
          <a:xfrm>
            <a:off x="274638" y="1066800"/>
            <a:ext cx="8594725" cy="1143000"/>
          </a:xfrm>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497138"/>
            <a:ext cx="83264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23400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113" y="1371600"/>
            <a:ext cx="8359775" cy="4114800"/>
          </a:xfrm>
        </p:spPr>
      </p:pic>
    </p:spTree>
    <p:extLst>
      <p:ext uri="{BB962C8B-B14F-4D97-AF65-F5344CB8AC3E}">
        <p14:creationId xmlns:p14="http://schemas.microsoft.com/office/powerpoint/2010/main" val="331159506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124200" y="2622550"/>
            <a:ext cx="3238500" cy="58356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alt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TOPIC DISCUSSION BEFORE</a:t>
            </a:r>
            <a:r>
              <a:rPr kumimoji="0" 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id-ID" alt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MID-TERM TEST</a:t>
            </a:r>
            <a:r>
              <a:rPr kumimoji="0" 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p>
        </p:txBody>
      </p:sp>
      <p:sp>
        <p:nvSpPr>
          <p:cNvPr id="8" name="Rectangle 7"/>
          <p:cNvSpPr/>
          <p:nvPr/>
        </p:nvSpPr>
        <p:spPr>
          <a:xfrm>
            <a:off x="3581400" y="3276600"/>
            <a:ext cx="1524000" cy="43088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endPar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endParaRPr>
          </a:p>
        </p:txBody>
      </p:sp>
      <p:sp>
        <p:nvSpPr>
          <p:cNvPr id="10" name="Rectangle 9"/>
          <p:cNvSpPr/>
          <p:nvPr/>
        </p:nvSpPr>
        <p:spPr>
          <a:xfrm>
            <a:off x="3633355" y="3647209"/>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02.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BASIC CONCEPT OF WRITING</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830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07.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COHESION PART 2</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8" name="Rectangle 27"/>
          <p:cNvSpPr/>
          <p:nvPr/>
        </p:nvSpPr>
        <p:spPr>
          <a:xfrm>
            <a:off x="3636816" y="403860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03.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OUTLINING</a:t>
            </a:r>
          </a:p>
        </p:txBody>
      </p:sp>
      <p:sp>
        <p:nvSpPr>
          <p:cNvPr id="29" name="Rectangle 28"/>
          <p:cNvSpPr/>
          <p:nvPr/>
        </p:nvSpPr>
        <p:spPr>
          <a:xfrm>
            <a:off x="3647207" y="4402291"/>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04.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ORGANIZING</a:t>
            </a:r>
          </a:p>
        </p:txBody>
      </p:sp>
      <p:sp>
        <p:nvSpPr>
          <p:cNvPr id="30" name="Rectangle 29"/>
          <p:cNvSpPr/>
          <p:nvPr/>
        </p:nvSpPr>
        <p:spPr>
          <a:xfrm>
            <a:off x="3647207" y="4766207"/>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05.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ORGANIZING PART 2</a:t>
            </a:r>
          </a:p>
        </p:txBody>
      </p:sp>
      <p:sp>
        <p:nvSpPr>
          <p:cNvPr id="31" name="Rectangle 30"/>
          <p:cNvSpPr/>
          <p:nvPr/>
        </p:nvSpPr>
        <p:spPr>
          <a:xfrm>
            <a:off x="3647207" y="518161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06.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COHESION</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2" name="Rectangle 31"/>
          <p:cNvSpPr/>
          <p:nvPr/>
        </p:nvSpPr>
        <p:spPr>
          <a:xfrm>
            <a:off x="3647207" y="3248890"/>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01. </a:t>
            </a:r>
            <a:r>
              <a:rPr kumimoji="0" lang="id-ID" alt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COURSE OUTLINE AND CLASS REGULATIONS</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tretch>
            <a:fillRect/>
          </a:stretch>
        </p:blipFill>
        <p:spPr>
          <a:xfrm>
            <a:off x="-317" y="-317"/>
            <a:ext cx="9144000" cy="6858000"/>
          </a:xfrm>
          <a:prstGeom prst="rect">
            <a:avLst/>
          </a:prstGeom>
          <a:noFill/>
          <a:ln w="9525">
            <a:noFill/>
          </a:ln>
        </p:spPr>
      </p:pic>
      <p:sp>
        <p:nvSpPr>
          <p:cNvPr id="6" name="Rectangle 5"/>
          <p:cNvSpPr/>
          <p:nvPr/>
        </p:nvSpPr>
        <p:spPr>
          <a:xfrm>
            <a:off x="3124200" y="2622550"/>
            <a:ext cx="3373755" cy="70675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alt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TOPIC DISCUSSION AFTER MID-TERM TEST </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p>
        </p:txBody>
      </p:sp>
      <p:sp>
        <p:nvSpPr>
          <p:cNvPr id="8" name="Rectangle 7"/>
          <p:cNvSpPr/>
          <p:nvPr/>
        </p:nvSpPr>
        <p:spPr>
          <a:xfrm>
            <a:off x="3581400" y="3276600"/>
            <a:ext cx="1524000" cy="43088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endPar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endParaRPr>
          </a:p>
        </p:txBody>
      </p:sp>
      <p:sp>
        <p:nvSpPr>
          <p:cNvPr id="10" name="Rectangle 9"/>
          <p:cNvSpPr/>
          <p:nvPr/>
        </p:nvSpPr>
        <p:spPr>
          <a:xfrm>
            <a:off x="3633355" y="3647209"/>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HEALTHY FOOD (COMPOSITION)</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830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PROOFREADING PART 2</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8" name="Rectangle 27"/>
          <p:cNvSpPr/>
          <p:nvPr/>
        </p:nvSpPr>
        <p:spPr>
          <a:xfrm>
            <a:off x="3636816" y="403860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HEALTHY FOOD (DISCUSSION)</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9" name="Rectangle 28"/>
          <p:cNvSpPr/>
          <p:nvPr/>
        </p:nvSpPr>
        <p:spPr>
          <a:xfrm>
            <a:off x="3657367" y="440673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REVISING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0" name="Rectangle 29"/>
          <p:cNvSpPr/>
          <p:nvPr/>
        </p:nvSpPr>
        <p:spPr>
          <a:xfrm>
            <a:off x="3647207" y="4776367"/>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12</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REVISING PART 2</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1" name="Rectangle 30"/>
          <p:cNvSpPr/>
          <p:nvPr/>
        </p:nvSpPr>
        <p:spPr>
          <a:xfrm>
            <a:off x="3723407" y="518161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13.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PROOFREADING</a:t>
            </a:r>
          </a:p>
        </p:txBody>
      </p:sp>
      <p:sp>
        <p:nvSpPr>
          <p:cNvPr id="32" name="Rectangle 31"/>
          <p:cNvSpPr/>
          <p:nvPr/>
        </p:nvSpPr>
        <p:spPr>
          <a:xfrm>
            <a:off x="3647207" y="3222220"/>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FAMILY</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3315"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3200" dirty="0">
                <a:latin typeface="Arial" panose="020B0604020202020204" pitchFamily="34" charset="0"/>
                <a:ea typeface="Arial" panose="020B0604020202020204" pitchFamily="34" charset="0"/>
              </a:rPr>
              <a:t>Introduction </a:t>
            </a:r>
          </a:p>
        </p:txBody>
      </p:sp>
      <p:sp>
        <p:nvSpPr>
          <p:cNvPr id="13316" name="Content Placeholder 5"/>
          <p:cNvSpPr>
            <a:spLocks noGrp="1"/>
          </p:cNvSpPr>
          <p:nvPr>
            <p:ph idx="1"/>
          </p:nvPr>
        </p:nvSpPr>
        <p:spPr>
          <a:xfrm>
            <a:off x="457200" y="1524000"/>
            <a:ext cx="8229600" cy="4602163"/>
          </a:xfrm>
        </p:spPr>
        <p:txBody>
          <a:bodyPr vert="horz" wrap="square" lIns="91440" tIns="45720" rIns="91440" bIns="45720" anchor="t"/>
          <a:lstStyle/>
          <a:p>
            <a:pPr marL="0" indent="0">
              <a:buNone/>
            </a:pPr>
            <a:endParaRPr sz="2800" dirty="0">
              <a:latin typeface="Arial" panose="020B0604020202020204" pitchFamily="34" charset="0"/>
              <a:cs typeface="Arial" panose="020B0604020202020204" pitchFamily="34" charset="0"/>
            </a:endParaRPr>
          </a:p>
          <a:p>
            <a:r>
              <a:rPr sz="2200" dirty="0">
                <a:latin typeface="Arial" panose="020B0604020202020204" pitchFamily="34" charset="0"/>
                <a:ea typeface="Arial" panose="020B0604020202020204" pitchFamily="34" charset="0"/>
              </a:rPr>
              <a:t>Welcome to the course of </a:t>
            </a:r>
            <a:r>
              <a:rPr lang="id-ID" sz="2200" dirty="0">
                <a:latin typeface="Arial" panose="020B0604020202020204" pitchFamily="34" charset="0"/>
                <a:ea typeface="Arial" panose="020B0604020202020204" pitchFamily="34" charset="0"/>
              </a:rPr>
              <a:t>Basic Writing</a:t>
            </a:r>
            <a:r>
              <a:rPr sz="2200" dirty="0">
                <a:latin typeface="Arial" panose="020B0604020202020204" pitchFamily="34" charset="0"/>
                <a:ea typeface="Arial" panose="020B0604020202020204" pitchFamily="34" charset="0"/>
              </a:rPr>
              <a:t>, a t</a:t>
            </a:r>
            <a:r>
              <a:rPr lang="id-ID" sz="2200" dirty="0">
                <a:latin typeface="Arial" panose="020B0604020202020204" pitchFamily="34" charset="0"/>
                <a:ea typeface="Arial" panose="020B0604020202020204" pitchFamily="34" charset="0"/>
              </a:rPr>
              <a:t>hree</a:t>
            </a:r>
            <a:r>
              <a:rPr sz="2200" dirty="0">
                <a:latin typeface="Arial" panose="020B0604020202020204" pitchFamily="34" charset="0"/>
                <a:ea typeface="Arial" panose="020B0604020202020204" pitchFamily="34" charset="0"/>
              </a:rPr>
              <a:t>-credit core subject in </a:t>
            </a:r>
            <a:r>
              <a:rPr lang="id-ID" sz="2200" dirty="0">
                <a:latin typeface="Arial" panose="020B0604020202020204" pitchFamily="34" charset="0"/>
                <a:ea typeface="Arial" panose="020B0604020202020204" pitchFamily="34" charset="0"/>
              </a:rPr>
              <a:t>Pedagogic </a:t>
            </a:r>
            <a:r>
              <a:rPr sz="2200" dirty="0">
                <a:latin typeface="Arial" panose="020B0604020202020204" pitchFamily="34" charset="0"/>
                <a:ea typeface="Arial" panose="020B0604020202020204" pitchFamily="34" charset="0"/>
              </a:rPr>
              <a:t>English </a:t>
            </a:r>
            <a:r>
              <a:rPr lang="id-ID" sz="2200" dirty="0">
                <a:latin typeface="Arial" panose="020B0604020202020204" pitchFamily="34" charset="0"/>
                <a:ea typeface="Arial" panose="020B0604020202020204" pitchFamily="34" charset="0"/>
              </a:rPr>
              <a:t>Department of</a:t>
            </a:r>
            <a:r>
              <a:rPr sz="2200" dirty="0">
                <a:latin typeface="Arial" panose="020B0604020202020204" pitchFamily="34" charset="0"/>
                <a:ea typeface="Arial" panose="020B0604020202020204" pitchFamily="34" charset="0"/>
              </a:rPr>
              <a:t> </a:t>
            </a:r>
            <a:r>
              <a:rPr lang="id-ID" sz="2200" dirty="0">
                <a:latin typeface="Arial" panose="020B0604020202020204" pitchFamily="34" charset="0"/>
                <a:ea typeface="Arial" panose="020B0604020202020204" pitchFamily="34" charset="0"/>
              </a:rPr>
              <a:t>Esa Unggul </a:t>
            </a:r>
            <a:r>
              <a:rPr sz="2200" dirty="0">
                <a:latin typeface="Arial" panose="020B0604020202020204" pitchFamily="34" charset="0"/>
                <a:ea typeface="Arial" panose="020B0604020202020204" pitchFamily="34" charset="0"/>
              </a:rPr>
              <a:t>University.  This study is designed to </a:t>
            </a:r>
            <a:r>
              <a:rPr lang="id-ID" sz="2200" dirty="0">
                <a:latin typeface="Arial" panose="020B0604020202020204" pitchFamily="34" charset="0"/>
                <a:ea typeface="Arial" panose="020B0604020202020204" pitchFamily="34" charset="0"/>
              </a:rPr>
              <a:t>help students understand basic concepts of writing; finding ideas, oulining, organizing, revising and proofreading. After taking this course, students are expected to be able write a paragraph or text comprehensively.     </a:t>
            </a:r>
            <a:endParaRPr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PT UEU New Version (add li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On-screen Show (4:3)</PresentationFormat>
  <Paragraphs>73</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Template PPT UEU New Version (add 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Course Description</vt:lpstr>
      <vt:lpstr>After completing course, you are expected to be able to </vt:lpstr>
      <vt:lpstr>Scope and Approach</vt:lpstr>
      <vt:lpstr>Assessment</vt:lpstr>
      <vt:lpstr>Course Policy </vt:lpstr>
      <vt:lpstr>References</vt:lpstr>
      <vt:lpstr>Personal reflection on learning Basic English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255</cp:revision>
  <dcterms:created xsi:type="dcterms:W3CDTF">2010-08-24T06:47:00Z</dcterms:created>
  <dcterms:modified xsi:type="dcterms:W3CDTF">2019-05-15T09:25:34Z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