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401" r:id="rId5"/>
    <p:sldId id="390" r:id="rId6"/>
    <p:sldId id="365" r:id="rId7"/>
    <p:sldId id="378" r:id="rId8"/>
    <p:sldId id="366" r:id="rId9"/>
    <p:sldId id="367" r:id="rId10"/>
    <p:sldId id="416" r:id="rId11"/>
    <p:sldId id="368" r:id="rId12"/>
    <p:sldId id="369" r:id="rId13"/>
    <p:sldId id="370" r:id="rId14"/>
    <p:sldId id="376"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FF"/>
    <a:srgbClr val="FAFAFA"/>
    <a:srgbClr val="F6F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p:scale>
          <a:sx n="70" d="100"/>
          <a:sy n="70" d="100"/>
        </p:scale>
        <p:origin x="-1410"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Slide Image Placeholder 1"/>
          <p:cNvSpPr>
            <a:spLocks noGrp="1" noRot="1" noChangeAspect="1" noTextEdit="1"/>
          </p:cNvSpPr>
          <p:nvPr>
            <p:ph type="sldImg"/>
          </p:nvPr>
        </p:nvSpPr>
        <p:spPr>
          <a:ln>
            <a:solidFill>
              <a:srgbClr val="000000">
                <a:alpha val="100000"/>
              </a:srgbClr>
            </a:solidFill>
            <a:miter lim="800000"/>
          </a:ln>
        </p:spPr>
      </p:sp>
      <p:sp>
        <p:nvSpPr>
          <p:cNvPr id="2253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2" descr="C:\Users\arsil\Desktop\Smartcreative.jpg"/>
          <p:cNvPicPr>
            <a:picLocks noChangeAspect="1"/>
          </p:cNvPicPr>
          <p:nvPr/>
        </p:nvPicPr>
        <p:blipFill>
          <a:blip r:embed="rId1"/>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p>
            <a:pPr algn="ctr"/>
            <a:r>
              <a:rPr lang="id-ID" b="1" dirty="0">
                <a:solidFill>
                  <a:schemeClr val="bg1"/>
                </a:solidFill>
                <a:latin typeface="Arial" panose="020B0604020202020204" pitchFamily="34" charset="0"/>
              </a:rPr>
              <a:t>BASIC WRITING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a:t>
            </a:r>
            <a:r>
              <a:rPr lang="id-ID" b="1" dirty="0">
                <a:solidFill>
                  <a:schemeClr val="bg1"/>
                </a:solidFill>
                <a:latin typeface="Arial" panose="020B0604020202020204" pitchFamily="34" charset="0"/>
              </a:rPr>
              <a:t>4: Detail, REVISING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NURYANSYAH ADIJAYA</a:t>
            </a:r>
            <a:r>
              <a:rPr b="1" dirty="0">
                <a:solidFill>
                  <a:schemeClr val="bg1"/>
                </a:solidFill>
                <a:latin typeface="Arial" panose="020B0604020202020204" pitchFamily="34" charset="0"/>
              </a:rPr>
              <a:t>, M</a:t>
            </a:r>
            <a:r>
              <a:rPr lang="id-ID" b="1" dirty="0">
                <a:solidFill>
                  <a:schemeClr val="bg1"/>
                </a:solidFill>
                <a:latin typeface="Arial" panose="020B0604020202020204" pitchFamily="34" charset="0"/>
              </a:rPr>
              <a:t>.Pd</a:t>
            </a:r>
            <a:r>
              <a:rPr b="1" dirty="0">
                <a:solidFill>
                  <a:schemeClr val="bg1"/>
                </a:solidFill>
                <a:latin typeface="Arial" panose="020B0604020202020204" pitchFamily="34" charset="0"/>
              </a:rPr>
              <a:t>.</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endParaRPr b="1" dirty="0">
              <a:solidFill>
                <a:schemeClr val="bg1"/>
              </a:solidFill>
              <a:latin typeface="Arial" panose="020B060402020202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Picture 2" descr="C:\Users\arsil\Desktop\Smartcreative2.jpg"/>
          <p:cNvPicPr>
            <a:picLocks noChangeAspect="1"/>
          </p:cNvPicPr>
          <p:nvPr/>
        </p:nvPicPr>
        <p:blipFill>
          <a:blip r:embed="rId1"/>
          <a:srcRect l="19432" t="33056" r="58020" b="39130"/>
          <a:stretch>
            <a:fillRect/>
          </a:stretch>
        </p:blipFill>
        <p:spPr>
          <a:xfrm>
            <a:off x="1782445" y="2266950"/>
            <a:ext cx="2068195" cy="1907540"/>
          </a:xfrm>
          <a:prstGeom prst="rect">
            <a:avLst/>
          </a:prstGeom>
          <a:noFill/>
          <a:ln w="9525">
            <a:noFill/>
          </a:ln>
        </p:spPr>
      </p:pic>
      <p:sp>
        <p:nvSpPr>
          <p:cNvPr id="9219"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sym typeface="+mn-ea"/>
              </a:rPr>
              <a:t>Other Steps on Revising (Continued)</a:t>
            </a:r>
            <a:endParaRPr lang="id-ID" sz="3200" dirty="0">
              <a:latin typeface="Arial" panose="020B0604020202020204" pitchFamily="34" charset="0"/>
              <a:ea typeface="Arial" panose="020B0604020202020204" pitchFamily="34" charset="0"/>
            </a:endParaRPr>
          </a:p>
        </p:txBody>
      </p:sp>
      <p:sp>
        <p:nvSpPr>
          <p:cNvPr id="9220" name="Content Placeholder 5"/>
          <p:cNvSpPr>
            <a:spLocks noGrp="1"/>
          </p:cNvSpPr>
          <p:nvPr>
            <p:ph sz="half" idx="1"/>
          </p:nvPr>
        </p:nvSpPr>
        <p:spPr>
          <a:xfrm>
            <a:off x="457200" y="1600200"/>
            <a:ext cx="8105775" cy="4526280"/>
          </a:xfrm>
        </p:spPr>
        <p:txBody>
          <a:bodyPr vert="horz" wrap="square" lIns="91440" tIns="45720" rIns="91440" bIns="45720" anchor="t"/>
          <a:p>
            <a:r>
              <a:rPr lang="id-ID" sz="2000" dirty="0"/>
              <a:t>Check your information: Are all your facts accurate? Are any of your statements misleading? Have you provided enough detail to satisfy readers’ curiosity? Have you cited all your information appropriately?</a:t>
            </a:r>
            <a:endParaRPr lang="id-ID" sz="2000" dirty="0"/>
          </a:p>
          <a:p>
            <a:r>
              <a:rPr lang="id-ID" sz="2000" dirty="0"/>
              <a:t>Check your conclusion: Does the last paragraph tie the paper together smoothly and end on a stimulating note, or does the paper just die a slow, redundant, lame, or abrupt death?</a:t>
            </a:r>
            <a:endParaRPr lang="id-ID" sz="2000"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I thought I could just revise in a few minutes</a:t>
            </a:r>
            <a:endParaRPr lang="id-ID" sz="3200" dirty="0">
              <a:latin typeface="Arial" panose="020B0604020202020204" pitchFamily="34" charset="0"/>
              <a:ea typeface="Arial" panose="020B0604020202020204" pitchFamily="34" charset="0"/>
            </a:endParaRPr>
          </a:p>
        </p:txBody>
      </p:sp>
      <p:sp>
        <p:nvSpPr>
          <p:cNvPr id="10244" name="Content Placeholder 5"/>
          <p:cNvSpPr>
            <a:spLocks noGrp="1"/>
          </p:cNvSpPr>
          <p:nvPr>
            <p:ph sz="half" idx="1"/>
          </p:nvPr>
        </p:nvSpPr>
        <p:spPr/>
        <p:txBody>
          <a:bodyPr vert="horz" wrap="square" lIns="91440" tIns="45720" rIns="91440" bIns="45720" anchor="t"/>
          <a:p>
            <a:pPr marL="0" indent="0">
              <a:buNone/>
            </a:pPr>
            <a:r>
              <a:rPr lang="id-ID" sz="2200" dirty="0">
                <a:latin typeface="Arial" panose="020B0604020202020204" pitchFamily="34" charset="0"/>
                <a:cs typeface="Arial" panose="020B0604020202020204" pitchFamily="34" charset="0"/>
              </a:rPr>
              <a:t> </a:t>
            </a:r>
            <a:endParaRPr lang="id-ID"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sz="10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640080" y="1600200"/>
            <a:ext cx="8046720" cy="4526280"/>
          </a:xfrm>
        </p:spPr>
        <p:txBody>
          <a:bodyPr/>
          <a:p>
            <a:pPr marL="0" indent="0">
              <a:buNone/>
            </a:pPr>
            <a:r>
              <a:rPr lang="en-US" sz="2000"/>
              <a:t>Sorry. You may want to start working on your next paper early so that you have plenty of time for revising. That way you can give yourself some time to come back to look at what you’ve written with a fresh pair of eyes. It’s amazing how something that sounded brilliant the moment you wrote it can prove to be less-than-brilliant when you give it a chance to incubate.</a:t>
            </a:r>
            <a:endParaRPr lang="en-US" sz="200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sz="2200" dirty="0">
                <a:sym typeface="+mn-ea"/>
              </a:rPr>
              <a:t>Anker, Susan.(2009). </a:t>
            </a:r>
            <a:r>
              <a:rPr sz="2200" i="1" dirty="0">
                <a:sym typeface="+mn-ea"/>
              </a:rPr>
              <a:t>Real Writing with </a:t>
            </a:r>
            <a:r>
              <a:rPr lang="id-ID" sz="2200" i="1" dirty="0">
                <a:sym typeface="+mn-ea"/>
              </a:rPr>
              <a:t>R</a:t>
            </a:r>
            <a:r>
              <a:rPr sz="2200" i="1" dirty="0">
                <a:sym typeface="+mn-ea"/>
              </a:rPr>
              <a:t>eading</a:t>
            </a:r>
            <a:r>
              <a:rPr sz="2200" dirty="0">
                <a:sym typeface="+mn-ea"/>
              </a:rPr>
              <a:t> . NY: Bedford.</a:t>
            </a:r>
            <a:endParaRPr sz="2200" dirty="0"/>
          </a:p>
          <a:p>
            <a:pPr marL="0" indent="0">
              <a:buNone/>
            </a:pPr>
            <a:r>
              <a:rPr sz="2200" dirty="0">
                <a:sym typeface="+mn-ea"/>
              </a:rPr>
              <a:t>Brook Guy and Vanessa Jakeman.(2013)</a:t>
            </a:r>
            <a:r>
              <a:rPr lang="id-ID" sz="2200" dirty="0">
                <a:sym typeface="+mn-ea"/>
              </a:rPr>
              <a:t>.</a:t>
            </a:r>
            <a:r>
              <a:rPr sz="2200" i="1" dirty="0">
                <a:sym typeface="+mn-ea"/>
              </a:rPr>
              <a:t>Complete IELTS</a:t>
            </a:r>
            <a:r>
              <a:rPr sz="2200" dirty="0">
                <a:sym typeface="+mn-ea"/>
              </a:rPr>
              <a:t>. Cambridge: </a:t>
            </a:r>
            <a:r>
              <a:rPr lang="id-ID" sz="2200" dirty="0">
                <a:sym typeface="+mn-ea"/>
              </a:rPr>
              <a:t>	</a:t>
            </a:r>
            <a:r>
              <a:rPr sz="2200" dirty="0">
                <a:sym typeface="+mn-ea"/>
              </a:rPr>
              <a:t>Cambridge University Press.</a:t>
            </a:r>
            <a:endParaRPr lang="id-ID" altLang="x-none" sz="2200" dirty="0">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https://writingcenter.unc.edu/tips-and-tools/revising-drafts/ </a:t>
            </a:r>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Learning Outcomes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800" dirty="0">
                <a:cs typeface="Arial" panose="020B0604020202020204" pitchFamily="34" charset="0"/>
              </a:rPr>
              <a:t>Students are able to identify and revise inappropriate information in composition</a:t>
            </a:r>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C:\Users\arsil\Desktop\Smartcreative2.jpg"/>
          <p:cNvPicPr>
            <a:picLocks noChangeAspect="1"/>
          </p:cNvPicPr>
          <p:nvPr/>
        </p:nvPicPr>
        <p:blipFill>
          <a:blip r:embed="rId1"/>
          <a:stretch>
            <a:fillRect/>
          </a:stretch>
        </p:blipFill>
        <p:spPr>
          <a:xfrm>
            <a:off x="-13970" y="0"/>
            <a:ext cx="9172575" cy="6858000"/>
          </a:xfrm>
          <a:prstGeom prst="rect">
            <a:avLst/>
          </a:prstGeom>
          <a:noFill/>
          <a:ln w="9525">
            <a:noFill/>
          </a:ln>
        </p:spPr>
      </p:pic>
      <p:sp>
        <p:nvSpPr>
          <p:cNvPr id="12291"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What does it mean to revise? </a:t>
            </a:r>
            <a:endParaRPr lang="id-ID" sz="3200" dirty="0">
              <a:latin typeface="Arial" panose="020B0604020202020204" pitchFamily="34" charset="0"/>
              <a:cs typeface="Arial" panose="020B0604020202020204" pitchFamily="34" charset="0"/>
            </a:endParaRPr>
          </a:p>
        </p:txBody>
      </p:sp>
      <p:sp>
        <p:nvSpPr>
          <p:cNvPr id="12292" name="Content Placeholder 5"/>
          <p:cNvSpPr>
            <a:spLocks noGrp="1"/>
          </p:cNvSpPr>
          <p:nvPr>
            <p:ph sz="half" idx="1"/>
          </p:nvPr>
        </p:nvSpPr>
        <p:spPr/>
        <p:txBody>
          <a:bodyPr vert="horz" wrap="square" lIns="91440" tIns="45720" rIns="91440" bIns="45720" anchor="t"/>
          <a:p>
            <a:pPr marL="0" indent="0">
              <a:buNone/>
            </a:pPr>
            <a:endParaRPr lang="id-ID" altLang="x-none" sz="2200" dirty="0">
              <a:solidFill>
                <a:schemeClr val="tx1"/>
              </a:solidFill>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 </a:t>
            </a:r>
            <a:endParaRPr lang="id-ID" altLang="x-none" sz="2200" dirty="0">
              <a:latin typeface="Arial" panose="020B0604020202020204" pitchFamily="34" charset="0"/>
              <a:ea typeface="Arial" panose="020B0604020202020204" pitchFamily="34" charset="0"/>
            </a:endParaRPr>
          </a:p>
          <a:p>
            <a:pPr marL="0" indent="0">
              <a:buNone/>
            </a:pPr>
            <a:endParaRPr lang="id-ID" altLang="x-none" sz="22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457835" y="1600200"/>
            <a:ext cx="8228965" cy="4526280"/>
          </a:xfrm>
        </p:spPr>
        <p:txBody>
          <a:bodyPr/>
          <a:p>
            <a:pPr marL="0" indent="0">
              <a:buNone/>
            </a:pPr>
            <a:r>
              <a:rPr lang="en-US"/>
              <a:t>Revision literally means to “see again,” to look at something from a fresh, critical perspective. It is an ongoing process of rethinking the paper: reconsidering your arguments, reviewing your evidence, refining your purpose, reorganizing your presentation, reviving stale prose.</a:t>
            </a:r>
            <a:endParaRPr 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3075" name="Title 5"/>
          <p:cNvSpPr>
            <a:spLocks noGrp="1"/>
          </p:cNvSpPr>
          <p:nvPr>
            <p:ph type="title"/>
          </p:nvPr>
        </p:nvSpPr>
        <p:spPr>
          <a:xfrm>
            <a:off x="457200" y="527050"/>
            <a:ext cx="8229600" cy="890905"/>
          </a:xfrm>
        </p:spPr>
        <p:txBody>
          <a:bodyPr vert="horz" wrap="square" lIns="91440" tIns="45720" rIns="91440" bIns="45720" anchor="ctr"/>
          <a:p>
            <a:pPr>
              <a:spcBef>
                <a:spcPct val="50000"/>
              </a:spcBef>
            </a:pPr>
            <a:br>
              <a:rPr lang="id-ID" sz="3200" b="1" dirty="0">
                <a:latin typeface="Arial" panose="020B0604020202020204" pitchFamily="34" charset="0"/>
                <a:cs typeface="Arial" panose="020B0604020202020204" pitchFamily="34" charset="0"/>
                <a:sym typeface="+mn-ea"/>
              </a:rPr>
            </a:br>
            <a:r>
              <a:rPr lang="id-ID" sz="2000" b="1" dirty="0">
                <a:latin typeface="Arial" panose="020B0604020202020204" pitchFamily="34" charset="0"/>
                <a:cs typeface="Arial" panose="020B0604020202020204" pitchFamily="34" charset="0"/>
                <a:sym typeface="+mn-ea"/>
              </a:rPr>
              <a:t>But I thought revision was just fixing the commas and spelling</a:t>
            </a:r>
            <a:br>
              <a:rPr lang="id-ID" sz="3200" b="1" dirty="0">
                <a:latin typeface="Arial" panose="020B0604020202020204" pitchFamily="34" charset="0"/>
                <a:cs typeface="Arial" panose="020B0604020202020204" pitchFamily="34" charset="0"/>
              </a:rPr>
            </a:br>
            <a:endParaRPr lang="id-ID" sz="3200" b="1" dirty="0">
              <a:latin typeface="Arial" panose="020B0604020202020204" pitchFamily="34" charset="0"/>
              <a:ea typeface="Arial" panose="020B0604020202020204" pitchFamily="34" charset="0"/>
            </a:endParaRPr>
          </a:p>
        </p:txBody>
      </p:sp>
      <p:sp>
        <p:nvSpPr>
          <p:cNvPr id="3076" name="Content Placeholder 5"/>
          <p:cNvSpPr>
            <a:spLocks noGrp="1"/>
          </p:cNvSpPr>
          <p:nvPr>
            <p:ph sz="half" idx="1"/>
          </p:nvPr>
        </p:nvSpPr>
        <p:spPr>
          <a:xfrm>
            <a:off x="457200" y="1474470"/>
            <a:ext cx="4038600" cy="4525963"/>
          </a:xfrm>
        </p:spPr>
        <p:txBody>
          <a:bodyPr vert="horz" wrap="square" lIns="91440" tIns="45720" rIns="91440" bIns="45720" anchor="t"/>
          <a:p>
            <a:pPr marL="0" indent="0">
              <a:buNone/>
            </a:pPr>
            <a:endParaRPr lang="id-ID" sz="2800" dirty="0"/>
          </a:p>
          <a:p>
            <a:pPr marL="0" indent="0">
              <a:buNone/>
            </a:pPr>
            <a:r>
              <a:rPr lang="id-ID" sz="2800" dirty="0"/>
              <a:t>  </a:t>
            </a:r>
            <a:r>
              <a:rPr sz="2800" dirty="0"/>
              <a:t> </a:t>
            </a:r>
            <a:endParaRPr lang="id-ID" altLang="x-none" sz="28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620395" y="1600200"/>
            <a:ext cx="8066405" cy="4526280"/>
          </a:xfrm>
        </p:spPr>
        <p:txBody>
          <a:bodyPr/>
          <a:p>
            <a:pPr marL="0" indent="0">
              <a:buNone/>
            </a:pPr>
            <a:r>
              <a:rPr lang="en-US"/>
              <a:t>Nope. That’s called proofreading. It’s an important step before turning your paper in, but if your ideas are predictable, your thesis is weak, and your organization is a mess, then proofreading will just be putting a band-aid on a bullet wound. When you finish revising, that’s the time to proofread</a:t>
            </a:r>
            <a:endParaRPr 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747395"/>
            <a:ext cx="8229600" cy="548005"/>
          </a:xfrm>
        </p:spPr>
        <p:txBody>
          <a:bodyPr vert="horz" wrap="square" lIns="91440" tIns="45720" rIns="91440" bIns="45720" anchor="ctr"/>
          <a:p>
            <a:pPr>
              <a:spcBef>
                <a:spcPct val="50000"/>
              </a:spcBef>
            </a:pPr>
            <a:r>
              <a:rPr lang="id-ID" sz="3000" dirty="0">
                <a:latin typeface="Arial" panose="020B0604020202020204" pitchFamily="34" charset="0"/>
                <a:cs typeface="Arial" panose="020B0604020202020204" pitchFamily="34" charset="0"/>
                <a:sym typeface="+mn-ea"/>
              </a:rPr>
              <a:t>How about if I just reword things: look for better words, avoid repetition, etc.? Is that revision?</a:t>
            </a:r>
            <a:endParaRPr lang="id-ID" sz="3000" dirty="0">
              <a:latin typeface="Arial" panose="020B0604020202020204" pitchFamily="34" charset="0"/>
              <a:cs typeface="Arial" panose="020B0604020202020204" pitchFamily="34" charset="0"/>
              <a:sym typeface="+mn-ea"/>
            </a:endParaRPr>
          </a:p>
        </p:txBody>
      </p:sp>
      <p:sp>
        <p:nvSpPr>
          <p:cNvPr id="2" name="Content Placeholder 1"/>
          <p:cNvSpPr/>
          <p:nvPr>
            <p:ph idx="1"/>
          </p:nvPr>
        </p:nvSpPr>
        <p:spPr/>
        <p:txBody>
          <a:bodyPr/>
          <a:p>
            <a:pPr marL="0" indent="0">
              <a:buNone/>
            </a:pPr>
            <a:r>
              <a:rPr lang="en-US"/>
              <a:t>Well, that’s a part of revision called editing. It’s another important final step in polishing your work. But if you haven’t thought through your ideas, then rephrasing them won’t make any difference.</a:t>
            </a:r>
            <a:endParaRPr 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Why is revision important? </a:t>
            </a:r>
            <a:endParaRPr lang="id-ID" sz="3200" dirty="0">
              <a:latin typeface="Arial" panose="020B0604020202020204" pitchFamily="34" charset="0"/>
              <a:ea typeface="Arial" panose="020B0604020202020204" pitchFamily="34" charset="0"/>
            </a:endParaRPr>
          </a:p>
        </p:txBody>
      </p:sp>
      <p:sp>
        <p:nvSpPr>
          <p:cNvPr id="6148" name="Content Placeholder 5"/>
          <p:cNvSpPr>
            <a:spLocks noGrp="1"/>
          </p:cNvSpPr>
          <p:nvPr>
            <p:ph sz="half" idx="1"/>
          </p:nvPr>
        </p:nvSpPr>
        <p:spPr/>
        <p:txBody>
          <a:bodyPr vert="horz" wrap="square" lIns="91440" tIns="45720" rIns="91440" bIns="45720" anchor="t"/>
          <a:p>
            <a:pPr marL="0" indent="0">
              <a:buNone/>
            </a:pPr>
            <a:endParaRPr lang="id-ID" sz="2300" dirty="0">
              <a:latin typeface="Arial" panose="020B0604020202020204" pitchFamily="34" charset="0"/>
              <a:cs typeface="Arial" panose="020B0604020202020204" pitchFamily="34" charset="0"/>
            </a:endParaRPr>
          </a:p>
          <a:p>
            <a:endParaRPr sz="2300" dirty="0">
              <a:latin typeface="Arial" panose="020B0604020202020204" pitchFamily="34" charset="0"/>
              <a:cs typeface="Arial" panose="020B0604020202020204" pitchFamily="34" charset="0"/>
            </a:endParaRPr>
          </a:p>
          <a:p>
            <a:endParaRPr lang="id-ID" altLang="x-none" sz="2300" dirty="0">
              <a:latin typeface="Arial" panose="020B0604020202020204" pitchFamily="34" charset="0"/>
              <a:ea typeface="Arial" panose="020B0604020202020204" pitchFamily="34" charset="0"/>
            </a:endParaRPr>
          </a:p>
        </p:txBody>
      </p:sp>
      <p:sp>
        <p:nvSpPr>
          <p:cNvPr id="3" name="Content Placeholder 2"/>
          <p:cNvSpPr/>
          <p:nvPr>
            <p:ph sz="half" idx="2"/>
          </p:nvPr>
        </p:nvSpPr>
        <p:spPr>
          <a:xfrm>
            <a:off x="659130" y="1600200"/>
            <a:ext cx="8027670" cy="4526280"/>
          </a:xfrm>
        </p:spPr>
        <p:txBody>
          <a:bodyPr/>
          <a:p>
            <a:pPr marL="0" indent="0">
              <a:buNone/>
            </a:pPr>
            <a:r>
              <a:rPr lang="en-US" sz="2400"/>
              <a:t>Writing is a process of discovery, and you don’t always produce your best stuff when you first get started. So revision is a chance for you to look critically at what you have written to see:</a:t>
            </a:r>
            <a:endParaRPr lang="en-US" sz="2400"/>
          </a:p>
          <a:p>
            <a:pPr marL="0" indent="0">
              <a:buNone/>
            </a:pPr>
            <a:endParaRPr lang="en-US" sz="2400"/>
          </a:p>
          <a:p>
            <a:pPr marL="0" indent="0">
              <a:buNone/>
            </a:pPr>
            <a:r>
              <a:rPr lang="en-US" sz="2400"/>
              <a:t>if it’s really worth saying,</a:t>
            </a:r>
            <a:endParaRPr lang="en-US" sz="2400"/>
          </a:p>
          <a:p>
            <a:pPr marL="0" indent="0">
              <a:buNone/>
            </a:pPr>
            <a:r>
              <a:rPr lang="en-US" sz="2400"/>
              <a:t>if it says what you wanted to say, and</a:t>
            </a:r>
            <a:endParaRPr lang="en-US" sz="2400"/>
          </a:p>
          <a:p>
            <a:pPr marL="0" indent="0">
              <a:buNone/>
            </a:pPr>
            <a:r>
              <a:rPr lang="en-US" sz="2400"/>
              <a:t>if a reader will understand what you’re saying.</a:t>
            </a:r>
            <a:endParaRPr lang="en-US" sz="240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Process on Revising </a:t>
            </a:r>
            <a:endParaRPr lang="id-ID" sz="3200" dirty="0">
              <a:latin typeface="Arial" panose="020B0604020202020204" pitchFamily="34" charset="0"/>
              <a:cs typeface="Arial" panose="020B0604020202020204" pitchFamily="34" charset="0"/>
            </a:endParaRPr>
          </a:p>
        </p:txBody>
      </p:sp>
      <p:sp>
        <p:nvSpPr>
          <p:cNvPr id="5" name="Content Placeholder 4"/>
          <p:cNvSpPr/>
          <p:nvPr>
            <p:ph idx="1"/>
          </p:nvPr>
        </p:nvSpPr>
        <p:spPr>
          <a:xfrm>
            <a:off x="398780" y="1372235"/>
            <a:ext cx="8288020" cy="4754245"/>
          </a:xfrm>
        </p:spPr>
        <p:txBody>
          <a:bodyPr/>
          <a:p>
            <a:pPr marL="0" indent="0">
              <a:buNone/>
            </a:pPr>
            <a:r>
              <a:rPr lang="en-US" sz="2000"/>
              <a:t>Here are several things to do. But don’t try them all at one time. Instead, focus on two or three main areas during each revision session:</a:t>
            </a:r>
            <a:endParaRPr lang="en-US" sz="2000"/>
          </a:p>
          <a:p>
            <a:pPr marL="0" indent="0">
              <a:buNone/>
            </a:pPr>
            <a:endParaRPr lang="en-US" sz="2000"/>
          </a:p>
          <a:p>
            <a:pPr marL="0" indent="0">
              <a:buNone/>
            </a:pPr>
            <a:r>
              <a:rPr lang="en-US" sz="2000"/>
              <a:t>Wait awhile after you’ve finished a draft before looking at it again. The Roman poet Horace thought one should wait nine years, but that’s a bit much. A day—a few hours even—will work. When you do return to the draft, be honest with yourself, and don’t be lazy. Ask yourself what you really think about the paper.</a:t>
            </a:r>
            <a:endParaRPr lang="en-US" sz="2000"/>
          </a:p>
          <a:p>
            <a:pPr marL="0" indent="0">
              <a:buNone/>
            </a:pPr>
            <a:r>
              <a:rPr lang="en-US" sz="2000"/>
              <a:t>As The Scott, Foresman Handbook for Writers puts it, “THINK BIG, don’t tinker” (61). At this stage, you should be concerned with the large issues in the paper, not the commas.</a:t>
            </a:r>
            <a:endParaRPr lang="en-US" sz="2000"/>
          </a:p>
          <a:p>
            <a:pPr marL="0" indent="0">
              <a:buNone/>
            </a:pPr>
            <a:r>
              <a:rPr lang="en-US" sz="2000"/>
              <a:t>Check the focus of the paper: Is it appropriate to the assignment? Is the topic too big or too narrow? Do you stay on track through the entire paper?</a:t>
            </a:r>
            <a:endParaRPr lang="en-US" sz="200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sym typeface="+mn-ea"/>
              </a:rPr>
              <a:t>Process on Revising (Continued) </a:t>
            </a:r>
            <a:endParaRPr lang="id-ID" sz="3200" dirty="0">
              <a:latin typeface="Arial" panose="020B0604020202020204" pitchFamily="34" charset="0"/>
              <a:cs typeface="Arial" panose="020B0604020202020204" pitchFamily="34" charset="0"/>
            </a:endParaRPr>
          </a:p>
        </p:txBody>
      </p:sp>
      <p:sp>
        <p:nvSpPr>
          <p:cNvPr id="2" name="Content Placeholder 1"/>
          <p:cNvSpPr/>
          <p:nvPr>
            <p:ph idx="1"/>
          </p:nvPr>
        </p:nvSpPr>
        <p:spPr/>
        <p:txBody>
          <a:bodyPr/>
          <a:p>
            <a:pPr marL="0" indent="0">
              <a:buNone/>
            </a:pPr>
            <a:r>
              <a:rPr lang="en-US" sz="2800"/>
              <a:t>Think honestly about your thesis: Do you still agree with it? Should it be modified in light of something you discovered as you wrote the paper? Does it make a sophisticated, provocative point, or does it just say what anyone could say if given the same topic? Does your thesis generalize instead of taking a specific position? Should it be changed altogether? For more information visit our handout on thesis statements.</a:t>
            </a:r>
            <a:endParaRPr lang="en-US" sz="2800"/>
          </a:p>
          <a:p>
            <a:pPr marL="0" indent="0">
              <a:buNone/>
            </a:pPr>
            <a:r>
              <a:rPr lang="en-US" sz="2800"/>
              <a:t>Think about your purpose in writing: Does your introduction state clearly what you intend to do? Will your aims be clear to your readers?</a:t>
            </a:r>
            <a:endParaRPr lang="en-US" sz="280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Other Steps on Revising </a:t>
            </a:r>
            <a:endParaRPr lang="id-ID" sz="3200" dirty="0">
              <a:latin typeface="Arial" panose="020B0604020202020204" pitchFamily="34" charset="0"/>
              <a:cs typeface="Arial" panose="020B0604020202020204" pitchFamily="34" charset="0"/>
            </a:endParaRPr>
          </a:p>
        </p:txBody>
      </p:sp>
      <p:sp>
        <p:nvSpPr>
          <p:cNvPr id="3" name="Content Placeholder 2"/>
          <p:cNvSpPr/>
          <p:nvPr>
            <p:ph idx="1"/>
          </p:nvPr>
        </p:nvSpPr>
        <p:spPr/>
        <p:txBody>
          <a:bodyPr/>
          <a:p>
            <a:r>
              <a:rPr sz="2000"/>
              <a:t>Examine the balance within your paper: Are some parts out of proportion with others? Do you spend too much time on one trivial point and neglect a more important point? Do you give lots of detail early on and then let your points get thinner by the end?</a:t>
            </a:r>
            <a:endParaRPr sz="2000"/>
          </a:p>
          <a:p>
            <a:pPr/>
            <a:r>
              <a:rPr sz="2000"/>
              <a:t>Check that you have kept your promises to your readers: Does your paper follow through on what the thesis promises? Do you support all the claims in your thesis? Are the tone and formality of the language appropriate for your audience?</a:t>
            </a:r>
            <a:endParaRPr sz="2000"/>
          </a:p>
          <a:p>
            <a:r>
              <a:rPr sz="2000"/>
              <a:t>Check the organization: Does your paper follow a pattern that makes sense? Do the transitions move your readers smoothly from one point to the next? Do the topic sentences of each paragraph appropriately introduce what that paragraph is about? Would your paper work better if you moved some things around? For more information visit our handout on reorganizing drafts.</a:t>
            </a:r>
            <a:endParaRPr sz="2000"/>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4821</Words>
  <Application>WPS Presentation</Application>
  <PresentationFormat>On-screen Show (4:3)</PresentationFormat>
  <Paragraphs>82</Paragraphs>
  <Slides>12</Slides>
  <Notes>12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Arial</vt:lpstr>
      <vt:lpstr>SimSun</vt:lpstr>
      <vt:lpstr>Wingdings</vt:lpstr>
      <vt:lpstr>Calibri</vt:lpstr>
      <vt:lpstr>Microsoft YaHei</vt:lpstr>
      <vt:lpstr/>
      <vt:lpstr>Arial Unicode MS</vt:lpstr>
      <vt:lpstr>Segoe Print</vt:lpstr>
      <vt:lpstr>Wingdings</vt:lpstr>
      <vt:lpstr>Office Theme</vt:lpstr>
      <vt:lpstr>PowerPoint 演示文稿</vt:lpstr>
      <vt:lpstr>Learning Outcomes</vt:lpstr>
      <vt:lpstr>Unity </vt:lpstr>
      <vt:lpstr> Revising for Unity </vt:lpstr>
      <vt:lpstr>Analysis of Unity</vt:lpstr>
      <vt:lpstr>Continued </vt:lpstr>
      <vt:lpstr>Example of unified paragraph </vt:lpstr>
      <vt:lpstr>Revising for Unity</vt:lpstr>
      <vt:lpstr>Exercises of revising unity</vt:lpstr>
      <vt:lpstr>Exercise </vt:lpstr>
      <vt:lpstr>Exercises  </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HPMini</cp:lastModifiedBy>
  <cp:revision>275</cp:revision>
  <dcterms:created xsi:type="dcterms:W3CDTF">2010-08-24T06:47:00Z</dcterms:created>
  <dcterms:modified xsi:type="dcterms:W3CDTF">2018-05-01T06:58:19Z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1033-10.2.0.6020</vt:lpwstr>
  </property>
</Properties>
</file>