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401" r:id="rId5"/>
    <p:sldId id="390" r:id="rId6"/>
    <p:sldId id="365" r:id="rId7"/>
    <p:sldId id="378" r:id="rId8"/>
    <p:sldId id="366" r:id="rId9"/>
    <p:sldId id="367" r:id="rId10"/>
    <p:sldId id="416" r:id="rId11"/>
    <p:sldId id="368" r:id="rId12"/>
    <p:sldId id="369" r:id="rId13"/>
    <p:sldId id="370"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FFFF"/>
    <a:srgbClr val="FAFAFA"/>
    <a:srgbClr val="F6FC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WRITING</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4: REVISING (Part 2)</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rcRect l="19432" t="33056" r="58020" b="39130"/>
          <a:stretch>
            <a:fillRect/>
          </a:stretch>
        </p:blipFill>
        <p:spPr>
          <a:xfrm>
            <a:off x="1782445" y="2266950"/>
            <a:ext cx="2068195" cy="1907540"/>
          </a:xfrm>
          <a:prstGeom prst="rect">
            <a:avLst/>
          </a:prstGeom>
          <a:noFill/>
          <a:ln w="9525">
            <a:noFill/>
          </a:ln>
        </p:spPr>
      </p:pic>
      <p:sp>
        <p:nvSpPr>
          <p:cNvPr id="9219"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Sample of Revising (Continued) </a:t>
            </a:r>
            <a:endParaRPr lang="id-ID" sz="3200" dirty="0">
              <a:latin typeface="Arial" panose="020B0604020202020204" pitchFamily="34" charset="0"/>
              <a:ea typeface="Arial" panose="020B0604020202020204" pitchFamily="34" charset="0"/>
            </a:endParaRPr>
          </a:p>
        </p:txBody>
      </p:sp>
      <p:sp>
        <p:nvSpPr>
          <p:cNvPr id="9220" name="Content Placeholder 5"/>
          <p:cNvSpPr>
            <a:spLocks noGrp="1"/>
          </p:cNvSpPr>
          <p:nvPr>
            <p:ph sz="half" idx="1"/>
          </p:nvPr>
        </p:nvSpPr>
        <p:spPr>
          <a:xfrm>
            <a:off x="457200" y="1600200"/>
            <a:ext cx="8105775" cy="4526280"/>
          </a:xfrm>
        </p:spPr>
        <p:txBody>
          <a:bodyPr vert="horz" wrap="square" lIns="91440" tIns="45720" rIns="91440" bIns="45720" anchor="t"/>
          <a:p>
            <a:pPr marL="0" indent="0">
              <a:buNone/>
            </a:pPr>
            <a:r>
              <a:rPr lang="id-ID" sz="2000" dirty="0"/>
              <a:t>Look for sentences that start with “It is” or “There are” and see if you can revise them to be more active and engaging.</a:t>
            </a:r>
            <a:endParaRPr lang="id-ID" sz="2000"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Checklist for Revising  </a:t>
            </a:r>
            <a:endParaRPr lang="id-ID" sz="3200" dirty="0">
              <a:latin typeface="Arial" panose="020B0604020202020204" pitchFamily="34" charset="0"/>
              <a:ea typeface="Arial" panose="020B0604020202020204" pitchFamily="34" charset="0"/>
            </a:endParaRPr>
          </a:p>
        </p:txBody>
      </p:sp>
      <p:sp>
        <p:nvSpPr>
          <p:cNvPr id="10244" name="Content Placeholder 5"/>
          <p:cNvSpPr>
            <a:spLocks noGrp="1"/>
          </p:cNvSpPr>
          <p:nvPr>
            <p:ph sz="half" idx="1"/>
          </p:nvPr>
        </p:nvSpPr>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 </a:t>
            </a:r>
            <a:endParaRPr lang="id-ID"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sz="10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endParaRPr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640080" y="1600200"/>
            <a:ext cx="8046720" cy="4526280"/>
          </a:xfrm>
        </p:spPr>
        <p:txBody>
          <a:bodyPr/>
          <a:p>
            <a:r>
              <a:rPr lang="en-US" sz="1800"/>
              <a:t>If I read just my topic sentence or thesis statement, what do I think the</a:t>
            </a:r>
            <a:endParaRPr lang="en-US" sz="1800"/>
          </a:p>
          <a:p>
            <a:pPr marL="0" indent="0">
              <a:buNone/>
            </a:pPr>
            <a:r>
              <a:rPr lang="en-US" sz="1800"/>
              <a:t>paper is about? Does it make any impression on me? What would I</a:t>
            </a:r>
            <a:endParaRPr lang="en-US" sz="1800"/>
          </a:p>
          <a:p>
            <a:pPr marL="0" indent="0">
              <a:buNone/>
            </a:pPr>
            <a:r>
              <a:rPr lang="en-US" sz="1800"/>
              <a:t>need to do to make it more interesting?</a:t>
            </a:r>
            <a:endParaRPr lang="en-US" sz="1800"/>
          </a:p>
          <a:p>
            <a:r>
              <a:rPr lang="en-US" sz="1800"/>
              <a:t>If I read each support point separately, do I fi nd that each one really relates</a:t>
            </a:r>
            <a:endParaRPr lang="en-US" sz="1800"/>
          </a:p>
          <a:p>
            <a:pPr marL="0" indent="0">
              <a:buNone/>
            </a:pPr>
            <a:r>
              <a:rPr lang="en-US" sz="1800"/>
              <a:t>to my main point? What more could I say about the idea so that</a:t>
            </a:r>
            <a:endParaRPr lang="en-US" sz="1800"/>
          </a:p>
          <a:p>
            <a:pPr marL="0" indent="0">
              <a:buNone/>
            </a:pPr>
            <a:r>
              <a:rPr lang="en-US" sz="1800"/>
              <a:t>someone else will see it my way? Is any of what I have written weak? If</a:t>
            </a:r>
            <a:endParaRPr lang="en-US" sz="1800"/>
          </a:p>
          <a:p>
            <a:pPr marL="0" indent="0">
              <a:buNone/>
            </a:pPr>
            <a:r>
              <a:rPr lang="en-US" sz="1800"/>
              <a:t>so, should I delete it?</a:t>
            </a:r>
            <a:endParaRPr lang="en-US" sz="1800"/>
          </a:p>
          <a:p>
            <a:r>
              <a:rPr lang="en-US" sz="1800"/>
              <a:t>What about the way the ideas are arranged? Should I change the order</a:t>
            </a:r>
            <a:endParaRPr lang="en-US" sz="1800"/>
          </a:p>
          <a:p>
            <a:pPr marL="0" indent="0">
              <a:buNone/>
            </a:pPr>
            <a:r>
              <a:rPr lang="en-US" sz="1800"/>
              <a:t>to make more sense or have more effect on a reader?</a:t>
            </a:r>
            <a:endParaRPr lang="en-US" sz="1800"/>
          </a:p>
          <a:p>
            <a:r>
              <a:rPr lang="en-US" sz="1800"/>
              <a:t>What about the ending? Does it just droop and fade away? This is my</a:t>
            </a:r>
            <a:endParaRPr lang="en-US" sz="1800"/>
          </a:p>
          <a:p>
            <a:pPr marL="0" indent="0">
              <a:buNone/>
            </a:pPr>
            <a:r>
              <a:rPr lang="en-US" sz="1800"/>
              <a:t>last chance to make my point: How could I make it better?</a:t>
            </a:r>
            <a:endParaRPr lang="en-US" sz="1800"/>
          </a:p>
          <a:p>
            <a:r>
              <a:rPr lang="en-US" sz="1800"/>
              <a:t>If I knew nothing about the topic or disagreed with the position, would</a:t>
            </a:r>
            <a:endParaRPr lang="en-US" sz="1800"/>
          </a:p>
          <a:p>
            <a:pPr marL="0" indent="0">
              <a:buNone/>
            </a:pPr>
            <a:r>
              <a:rPr lang="en-US" sz="1800"/>
              <a:t>what I have written be enough for me to understand or be convinced?</a:t>
            </a:r>
            <a:endParaRPr lang="en-US" sz="180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sz="2200" dirty="0">
                <a:sym typeface="+mn-ea"/>
              </a:rPr>
              <a:t>Anker, Susan.(2009). </a:t>
            </a:r>
            <a:r>
              <a:rPr sz="2200" i="1" dirty="0">
                <a:sym typeface="+mn-ea"/>
              </a:rPr>
              <a:t>Real Writing with </a:t>
            </a:r>
            <a:r>
              <a:rPr lang="id-ID" sz="2200" i="1" dirty="0">
                <a:sym typeface="+mn-ea"/>
              </a:rPr>
              <a:t>R</a:t>
            </a:r>
            <a:r>
              <a:rPr sz="2200" i="1" dirty="0">
                <a:sym typeface="+mn-ea"/>
              </a:rPr>
              <a:t>eading</a:t>
            </a:r>
            <a:r>
              <a:rPr sz="2200" dirty="0">
                <a:sym typeface="+mn-ea"/>
              </a:rPr>
              <a:t> . NY: Bedford.</a:t>
            </a:r>
            <a:endParaRPr sz="2200" dirty="0"/>
          </a:p>
          <a:p>
            <a:pPr marL="0" indent="0">
              <a:buNone/>
            </a:pPr>
            <a:r>
              <a:rPr sz="2200" dirty="0">
                <a:sym typeface="+mn-ea"/>
              </a:rPr>
              <a:t>Brook Guy and Vanessa Jakeman.(2013)</a:t>
            </a:r>
            <a:r>
              <a:rPr lang="id-ID" sz="2200" dirty="0">
                <a:sym typeface="+mn-ea"/>
              </a:rPr>
              <a:t>.</a:t>
            </a:r>
            <a:r>
              <a:rPr sz="2200" i="1" dirty="0">
                <a:sym typeface="+mn-ea"/>
              </a:rPr>
              <a:t>Complete IELTS</a:t>
            </a:r>
            <a:r>
              <a:rPr sz="2200" dirty="0">
                <a:sym typeface="+mn-ea"/>
              </a:rPr>
              <a:t>. Cambridge: </a:t>
            </a:r>
            <a:r>
              <a:rPr lang="id-ID" sz="2200" dirty="0">
                <a:sym typeface="+mn-ea"/>
              </a:rPr>
              <a:t>	</a:t>
            </a:r>
            <a:r>
              <a:rPr sz="2200" dirty="0">
                <a:sym typeface="+mn-ea"/>
              </a:rPr>
              <a:t>Cambridge University Press.</a:t>
            </a:r>
            <a:endParaRPr lang="id-ID" altLang="x-none" sz="2200" dirty="0">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https://writingcenter.unc.edu/tips-and-tools/revising-drafts/</a:t>
            </a:r>
            <a:endParaRPr lang="id-ID" altLang="x-none" sz="2200" dirty="0">
              <a:latin typeface="Arial" panose="020B0604020202020204" pitchFamily="34" charset="0"/>
              <a:ea typeface="Arial" panose="020B0604020202020204" pitchFamily="34" charset="0"/>
            </a:endParaRPr>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Outcomes</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800" dirty="0">
                <a:cs typeface="Arial" panose="020B0604020202020204" pitchFamily="34" charset="0"/>
              </a:rPr>
              <a:t>Students are able to revise inappropriate informtaion in composition</a:t>
            </a:r>
            <a:endParaRPr sz="2800" dirty="0"/>
          </a:p>
          <a:p>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14605" y="-117475"/>
            <a:ext cx="9172575" cy="6858000"/>
          </a:xfrm>
          <a:prstGeom prst="rect">
            <a:avLst/>
          </a:prstGeom>
          <a:noFill/>
          <a:ln w="9525">
            <a:noFill/>
          </a:ln>
        </p:spPr>
      </p:pic>
      <p:sp>
        <p:nvSpPr>
          <p:cNvPr id="12291"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I don’t want to rewrite my whole paper </a:t>
            </a:r>
            <a:endParaRPr lang="id-ID" sz="3200" dirty="0">
              <a:latin typeface="Arial" panose="020B0604020202020204" pitchFamily="34" charset="0"/>
              <a:cs typeface="Arial" panose="020B0604020202020204" pitchFamily="34" charset="0"/>
            </a:endParaRPr>
          </a:p>
        </p:txBody>
      </p:sp>
      <p:sp>
        <p:nvSpPr>
          <p:cNvPr id="12292" name="Content Placeholder 5"/>
          <p:cNvSpPr>
            <a:spLocks noGrp="1"/>
          </p:cNvSpPr>
          <p:nvPr>
            <p:ph sz="half" idx="1"/>
          </p:nvPr>
        </p:nvSpPr>
        <p:spPr/>
        <p:txBody>
          <a:bodyPr vert="horz" wrap="square" lIns="91440" tIns="45720" rIns="91440" bIns="45720" anchor="t"/>
          <a:p>
            <a:pPr marL="0" indent="0">
              <a:buNone/>
            </a:pPr>
            <a:endParaRPr lang="id-ID" altLang="x-none" sz="2200" dirty="0">
              <a:solidFill>
                <a:schemeClr val="tx1"/>
              </a:solidFill>
              <a:latin typeface="Arial" panose="020B0604020202020204" pitchFamily="34" charset="0"/>
              <a:ea typeface="Arial" panose="020B0604020202020204" pitchFamily="34" charset="0"/>
            </a:endParaRPr>
          </a:p>
          <a:p>
            <a:pPr marL="0" indent="0">
              <a:buNone/>
            </a:pPr>
            <a:r>
              <a:rPr lang="id-ID" altLang="x-none" sz="2200" dirty="0">
                <a:latin typeface="Arial" panose="020B0604020202020204" pitchFamily="34" charset="0"/>
                <a:ea typeface="Arial" panose="020B0604020202020204" pitchFamily="34" charset="0"/>
              </a:rPr>
              <a:t> </a:t>
            </a:r>
            <a:endParaRPr lang="id-ID" altLang="x-none" sz="2200" dirty="0">
              <a:latin typeface="Arial" panose="020B0604020202020204" pitchFamily="34" charset="0"/>
              <a:ea typeface="Arial" panose="020B0604020202020204" pitchFamily="34" charset="0"/>
            </a:endParaRPr>
          </a:p>
          <a:p>
            <a:pPr marL="0" indent="0">
              <a:buNone/>
            </a:pPr>
            <a:endParaRPr lang="id-ID" altLang="x-none" sz="22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200" y="1048385"/>
            <a:ext cx="8228965" cy="4526280"/>
          </a:xfrm>
        </p:spPr>
        <p:txBody>
          <a:bodyPr/>
          <a:p>
            <a:pPr marL="0" indent="0">
              <a:buNone/>
            </a:pPr>
            <a:r>
              <a:rPr lang="en-US" sz="2400"/>
              <a:t>Revision doesn’t necessarily mean rewriting the whole paper. Sometimes it means revising the thesis to match what you’ve discovered while writing. Sometimes it means coming up with stronger arguments to defend your position, or coming up with more vivid examples to illustrate your points. Sometimes it means shifting the order of your paper to help the reader follow your argument, or to change the emphasis of your points. Sometimes it means adding or deleting material for balance or emphasis. And then, sadly, sometimes revision does mean trashing your first draft and starting from scratch. Better that than having the teacher trash your final paper.</a:t>
            </a:r>
            <a:endParaRPr lang="en-US" sz="240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cs typeface="Arial" panose="020B0604020202020204" pitchFamily="34" charset="0"/>
                <a:sym typeface="+mn-ea"/>
              </a:rPr>
              <a:t>Tips on Revising</a:t>
            </a:r>
            <a:br>
              <a:rPr lang="id-ID" sz="3200" dirty="0">
                <a:latin typeface="Arial" panose="020B0604020202020204" pitchFamily="34" charset="0"/>
                <a:cs typeface="Arial" panose="020B0604020202020204" pitchFamily="34" charset="0"/>
              </a:rPr>
            </a:b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sz="half" idx="1"/>
          </p:nvPr>
        </p:nvSpPr>
        <p:spPr>
          <a:xfrm>
            <a:off x="457200" y="1474470"/>
            <a:ext cx="4038600" cy="4525963"/>
          </a:xfrm>
        </p:spPr>
        <p:txBody>
          <a:bodyPr vert="horz" wrap="square" lIns="91440" tIns="45720" rIns="91440" bIns="45720" anchor="t"/>
          <a:p>
            <a:pPr marL="0" indent="0">
              <a:buNone/>
            </a:pPr>
            <a:endParaRPr lang="id-ID" sz="2800" dirty="0"/>
          </a:p>
          <a:p>
            <a:pPr marL="0" indent="0">
              <a:buNone/>
            </a:pPr>
            <a:r>
              <a:rPr lang="id-ID" sz="2800" dirty="0"/>
              <a:t>  </a:t>
            </a:r>
            <a:r>
              <a:rPr sz="2800" dirty="0"/>
              <a:t> </a:t>
            </a:r>
            <a:endParaRPr lang="id-ID" altLang="x-none" sz="2800" dirty="0">
              <a:latin typeface="Arial" panose="020B0604020202020204" pitchFamily="34" charset="0"/>
              <a:ea typeface="Arial" panose="020B0604020202020204" pitchFamily="34" charset="0"/>
            </a:endParaRPr>
          </a:p>
        </p:txBody>
      </p:sp>
      <p:sp>
        <p:nvSpPr>
          <p:cNvPr id="2" name="Content Placeholder 1"/>
          <p:cNvSpPr/>
          <p:nvPr>
            <p:ph sz="half" idx="2"/>
          </p:nvPr>
        </p:nvSpPr>
        <p:spPr>
          <a:xfrm>
            <a:off x="457200" y="1165860"/>
            <a:ext cx="7987665" cy="4526280"/>
          </a:xfrm>
        </p:spPr>
        <p:txBody>
          <a:bodyPr/>
          <a:p>
            <a:pPr marL="0" indent="0"/>
            <a:r>
              <a:rPr lang="en-US" sz="2000"/>
              <a:t>Wait a few hours or a couple of days before starting to revise.</a:t>
            </a:r>
            <a:endParaRPr lang="en-US" sz="2000"/>
          </a:p>
          <a:p>
            <a:pPr marL="0" indent="0"/>
            <a:r>
              <a:rPr lang="en-US" sz="2000"/>
              <a:t> Read your draft aloud and listen to what you are saying.</a:t>
            </a:r>
            <a:endParaRPr lang="en-US" sz="2000"/>
          </a:p>
          <a:p>
            <a:pPr marL="0" indent="0"/>
            <a:r>
              <a:rPr lang="en-US" sz="2000"/>
              <a:t> Read critically and ask yourself questions, as if you were reading</a:t>
            </a:r>
            <a:endParaRPr lang="en-US" sz="2000"/>
          </a:p>
          <a:p>
            <a:pPr marL="0" indent="0"/>
            <a:r>
              <a:rPr lang="en-US" sz="2000"/>
              <a:t>through someone else’s eyes.</a:t>
            </a:r>
            <a:endParaRPr lang="en-US" sz="2000"/>
          </a:p>
          <a:p>
            <a:pPr marL="0" indent="0"/>
            <a:r>
              <a:rPr lang="en-US" sz="2000"/>
              <a:t>Make notes about changes to make. For small things, like adding a</a:t>
            </a:r>
            <a:endParaRPr lang="en-US" sz="2000"/>
          </a:p>
          <a:p>
            <a:pPr marL="0" indent="0"/>
            <a:r>
              <a:rPr lang="en-US" sz="2000"/>
              <a:t>transition, you can make the change on the draft. For other things,</a:t>
            </a:r>
            <a:endParaRPr lang="en-US" sz="2000"/>
          </a:p>
          <a:p>
            <a:pPr marL="0" indent="0"/>
            <a:r>
              <a:rPr lang="en-US" sz="2000"/>
              <a:t>like adding or getting rid of an idea or reordering your ideas, make a</a:t>
            </a:r>
            <a:endParaRPr lang="en-US" sz="2000"/>
          </a:p>
          <a:p>
            <a:pPr marL="0" indent="0"/>
            <a:r>
              <a:rPr lang="en-US" sz="2000"/>
              <a:t>note in the margin.</a:t>
            </a:r>
            <a:endParaRPr lang="en-US" sz="2000"/>
          </a:p>
          <a:p>
            <a:pPr marL="0" indent="0"/>
            <a:r>
              <a:rPr lang="en-US" sz="2000"/>
              <a:t> Get help from a tutor at the writing center or get feedback from a</a:t>
            </a:r>
            <a:endParaRPr lang="en-US" sz="2000"/>
          </a:p>
          <a:p>
            <a:pPr marL="0" indent="0"/>
            <a:r>
              <a:rPr lang="en-US" sz="2000"/>
              <a:t>friend (see p. 106 for information on peer review).</a:t>
            </a:r>
            <a:endParaRPr lang="en-US" sz="200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latin typeface="Arial" panose="020B0604020202020204" pitchFamily="34" charset="0"/>
                <a:cs typeface="Arial" panose="020B0604020202020204" pitchFamily="34" charset="0"/>
                <a:sym typeface="+mn-ea"/>
              </a:rPr>
              <a:t>Revision Strategies</a:t>
            </a:r>
            <a:endParaRPr lang="id-ID" sz="3000" dirty="0">
              <a:latin typeface="Arial" panose="020B0604020202020204" pitchFamily="34" charset="0"/>
              <a:cs typeface="Arial" panose="020B0604020202020204" pitchFamily="34" charset="0"/>
              <a:sym typeface="+mn-ea"/>
            </a:endParaRPr>
          </a:p>
        </p:txBody>
      </p:sp>
      <p:sp>
        <p:nvSpPr>
          <p:cNvPr id="2" name="Content Placeholder 1"/>
          <p:cNvSpPr/>
          <p:nvPr>
            <p:ph idx="1"/>
          </p:nvPr>
        </p:nvSpPr>
        <p:spPr/>
        <p:txBody>
          <a:bodyPr/>
          <a:p>
            <a:pPr marL="0" indent="0">
              <a:buNone/>
            </a:pPr>
            <a:r>
              <a:rPr lang="en-US" sz="2800"/>
              <a:t>Don’t fall in love with what you have written. If you do, you will be hesitant to change it even if you know it’s not great. Start out with a working thesis, and don’t act like you’re married to it. Instead, act like you’re dating it, seeing if you’re compatible, finding out what it’s like from day to day. If a better thesis comes along, let go of the old one. Also, don’t think of revision as just rewording. It is a chance to look at the entire paper, not just isolated words and sentences.</a:t>
            </a:r>
            <a:endParaRPr lang="en-US" sz="280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How to Get Good Revision</a:t>
            </a:r>
            <a:endParaRPr lang="id-ID" sz="3200" dirty="0">
              <a:latin typeface="Arial" panose="020B0604020202020204" pitchFamily="34" charset="0"/>
              <a:ea typeface="Arial" panose="020B0604020202020204" pitchFamily="34" charset="0"/>
            </a:endParaRPr>
          </a:p>
        </p:txBody>
      </p:sp>
      <p:sp>
        <p:nvSpPr>
          <p:cNvPr id="6148" name="Content Placeholder 5"/>
          <p:cNvSpPr>
            <a:spLocks noGrp="1"/>
          </p:cNvSpPr>
          <p:nvPr>
            <p:ph sz="half" idx="1"/>
          </p:nvPr>
        </p:nvSpPr>
        <p:spPr/>
        <p:txBody>
          <a:bodyPr vert="horz" wrap="square" lIns="91440" tIns="45720" rIns="91440" bIns="45720" anchor="t"/>
          <a:p>
            <a:pPr marL="0" indent="0">
              <a:buNone/>
            </a:pPr>
            <a:endParaRPr lang="id-ID" sz="2300" dirty="0">
              <a:latin typeface="Arial" panose="020B0604020202020204" pitchFamily="34" charset="0"/>
              <a:cs typeface="Arial" panose="020B0604020202020204" pitchFamily="34" charset="0"/>
            </a:endParaRPr>
          </a:p>
          <a:p>
            <a:endParaRPr sz="2300" dirty="0">
              <a:latin typeface="Arial" panose="020B0604020202020204" pitchFamily="34" charset="0"/>
              <a:cs typeface="Arial" panose="020B0604020202020204" pitchFamily="34" charset="0"/>
            </a:endParaRPr>
          </a:p>
          <a:p>
            <a:endParaRPr lang="id-ID" altLang="x-none" sz="2300" dirty="0">
              <a:latin typeface="Arial" panose="020B0604020202020204" pitchFamily="34" charset="0"/>
              <a:ea typeface="Arial" panose="020B0604020202020204" pitchFamily="34" charset="0"/>
            </a:endParaRPr>
          </a:p>
        </p:txBody>
      </p:sp>
      <p:sp>
        <p:nvSpPr>
          <p:cNvPr id="3" name="Content Placeholder 2"/>
          <p:cNvSpPr/>
          <p:nvPr>
            <p:ph sz="half" idx="2"/>
          </p:nvPr>
        </p:nvSpPr>
        <p:spPr>
          <a:xfrm>
            <a:off x="659130" y="1600200"/>
            <a:ext cx="8027670" cy="4526280"/>
          </a:xfrm>
        </p:spPr>
        <p:txBody>
          <a:bodyPr/>
          <a:p>
            <a:r>
              <a:rPr lang="en-US" sz="2400"/>
              <a:t>The more you produce, the more you can cut.</a:t>
            </a:r>
            <a:endParaRPr lang="en-US" sz="2400"/>
          </a:p>
          <a:p>
            <a:r>
              <a:rPr lang="en-US" sz="2400"/>
              <a:t>The more you can imagine yourself as a reader looking at this for the first time, the easier it will be to spot potential problems.</a:t>
            </a:r>
            <a:endParaRPr lang="en-US" sz="2400"/>
          </a:p>
          <a:p>
            <a:r>
              <a:rPr lang="en-US" sz="2400"/>
              <a:t>The more you demand of yourself in terms of clarity and elegance, the more clear and elegant your writing will be.</a:t>
            </a:r>
            <a:endParaRPr lang="en-US" sz="240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Revising vs Editing </a:t>
            </a:r>
            <a:endParaRPr lang="id-ID" sz="3200" dirty="0">
              <a:latin typeface="Arial" panose="020B0604020202020204" pitchFamily="34" charset="0"/>
              <a:cs typeface="Arial" panose="020B0604020202020204" pitchFamily="34" charset="0"/>
            </a:endParaRPr>
          </a:p>
        </p:txBody>
      </p:sp>
      <p:sp>
        <p:nvSpPr>
          <p:cNvPr id="5" name="Content Placeholder 4"/>
          <p:cNvSpPr/>
          <p:nvPr>
            <p:ph idx="1"/>
          </p:nvPr>
        </p:nvSpPr>
        <p:spPr/>
        <p:txBody>
          <a:bodyPr/>
          <a:p>
            <a:pPr marL="0" indent="0">
              <a:buNone/>
            </a:pPr>
            <a:r>
              <a:rPr lang="en-US" sz="2000" b="1"/>
              <a:t>Revising</a:t>
            </a:r>
            <a:r>
              <a:rPr lang="en-US" sz="2000"/>
              <a:t> is taking another look at your ideas to make them clearer,</a:t>
            </a:r>
            <a:endParaRPr lang="en-US" sz="2000"/>
          </a:p>
          <a:p>
            <a:pPr marL="0" indent="0">
              <a:buNone/>
            </a:pPr>
            <a:r>
              <a:rPr lang="en-US" sz="2000"/>
              <a:t>stronger, and more convincing. When revising, you are evaluating how well</a:t>
            </a:r>
            <a:endParaRPr lang="en-US" sz="2000"/>
          </a:p>
          <a:p>
            <a:pPr marL="0" indent="0">
              <a:buNone/>
            </a:pPr>
            <a:r>
              <a:rPr lang="en-US" sz="2000"/>
              <a:t>you have made your point.</a:t>
            </a:r>
            <a:endParaRPr lang="en-US" sz="2000"/>
          </a:p>
          <a:p>
            <a:pPr marL="0" indent="0">
              <a:buNone/>
            </a:pPr>
            <a:r>
              <a:rPr lang="en-US" sz="2000" b="1"/>
              <a:t>Editin</a:t>
            </a:r>
            <a:r>
              <a:rPr lang="en-US" sz="2000"/>
              <a:t>g is fi nding and correcting problems with grammar style, word</a:t>
            </a:r>
            <a:endParaRPr lang="en-US" sz="2000"/>
          </a:p>
          <a:p>
            <a:pPr marL="0" indent="0">
              <a:buNone/>
            </a:pPr>
            <a:r>
              <a:rPr lang="en-US" sz="2000"/>
              <a:t>choice and usage, and punctuation. When editing, you are evaluating the</a:t>
            </a:r>
            <a:endParaRPr lang="en-US" sz="2000"/>
          </a:p>
          <a:p>
            <a:pPr marL="0" indent="0">
              <a:buNone/>
            </a:pPr>
            <a:r>
              <a:rPr lang="en-US" sz="2000"/>
              <a:t>words and phrases you have used.</a:t>
            </a:r>
            <a:endParaRPr lang="en-US" sz="200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rPr>
              <a:t>Sample of Revising</a:t>
            </a:r>
            <a:endParaRPr lang="id-ID" sz="3200" dirty="0">
              <a:latin typeface="Arial" panose="020B0604020202020204" pitchFamily="34" charset="0"/>
              <a:cs typeface="Arial" panose="020B0604020202020204" pitchFamily="34" charset="0"/>
            </a:endParaRPr>
          </a:p>
        </p:txBody>
      </p:sp>
      <p:sp>
        <p:nvSpPr>
          <p:cNvPr id="2" name="Content Placeholder 1"/>
          <p:cNvSpPr/>
          <p:nvPr>
            <p:ph idx="1"/>
          </p:nvPr>
        </p:nvSpPr>
        <p:spPr/>
        <p:txBody>
          <a:bodyPr/>
          <a:p>
            <a:r>
              <a:rPr lang="en-US"/>
              <a:t>Use forceful verbs—replace long verb phrases with a more specific verb. For example, replace “She argues for the importance of the idea” with “She defends the idea.”</a:t>
            </a:r>
            <a:endParaRPr lang="en-US"/>
          </a:p>
          <a:p>
            <a:r>
              <a:rPr lang="en-US"/>
              <a:t>Look for places where you’ve used the same word or phrase twice or more in consecutive sentences and look for alternative ways to say the same thing OR for ways to combine the two sentences.</a:t>
            </a:r>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sym typeface="+mn-ea"/>
              </a:rPr>
              <a:t>Sample of Revising (Continued)</a:t>
            </a:r>
            <a:endParaRPr lang="id-ID" sz="3200" dirty="0">
              <a:latin typeface="Arial" panose="020B0604020202020204" pitchFamily="34" charset="0"/>
              <a:cs typeface="Arial" panose="020B0604020202020204" pitchFamily="34" charset="0"/>
            </a:endParaRPr>
          </a:p>
        </p:txBody>
      </p:sp>
      <p:sp>
        <p:nvSpPr>
          <p:cNvPr id="3" name="Content Placeholder 2"/>
          <p:cNvSpPr/>
          <p:nvPr>
            <p:ph idx="1"/>
          </p:nvPr>
        </p:nvSpPr>
        <p:spPr/>
        <p:txBody>
          <a:bodyPr/>
          <a:p>
            <a:r>
              <a:rPr sz="2000"/>
              <a:t>Cut as many prepositional phrases as you can without losing your meaning. For instance, the following sentence, “There are several examples of the issue of integrity in Huck Finn,” would be much better this way, “Huck Finn repeatedly addresses the issue of integrity.”</a:t>
            </a:r>
            <a:endParaRPr sz="2000"/>
          </a:p>
          <a:p>
            <a:r>
              <a:rPr sz="2000"/>
              <a:t>Check your sentence variety. If more than two sentences in a row start the same way (with a subject followed by a verb, for example), then try using a different sentence pattern.</a:t>
            </a:r>
            <a:endParaRPr sz="2000"/>
          </a:p>
          <a:p>
            <a:r>
              <a:rPr sz="2000"/>
              <a:t>Aim for precision in word choice. Don’t settle for the best word you can think of at the moment—use a thesaurus (along with a dictionary) to search for the word that says exactly what you want to say.</a:t>
            </a:r>
            <a:endParaRPr sz="200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4873</Words>
  <Application>WPS Presentation</Application>
  <PresentationFormat>On-screen Show (4:3)</PresentationFormat>
  <Paragraphs>101</Paragraphs>
  <Slides>12</Slides>
  <Notes>12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Calibri</vt:lpstr>
      <vt:lpstr>Microsoft YaHei</vt:lpstr>
      <vt:lpstr/>
      <vt:lpstr>Arial Unicode MS</vt:lpstr>
      <vt:lpstr>Segoe Print</vt:lpstr>
      <vt:lpstr>Office Theme</vt:lpstr>
      <vt:lpstr>PowerPoint 演示文稿</vt:lpstr>
      <vt:lpstr>Learning Outcomes</vt:lpstr>
      <vt:lpstr>Unity </vt:lpstr>
      <vt:lpstr> Revising for Unity </vt:lpstr>
      <vt:lpstr>Analysis of Unity</vt:lpstr>
      <vt:lpstr>Continued </vt:lpstr>
      <vt:lpstr>Example of unified paragraph </vt:lpstr>
      <vt:lpstr>Revising for Unity</vt:lpstr>
      <vt:lpstr>Exercises of revising unity</vt:lpstr>
      <vt:lpstr>Exercise </vt:lpstr>
      <vt:lpstr>Exercises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278</cp:revision>
  <dcterms:created xsi:type="dcterms:W3CDTF">2010-08-24T06:47:00Z</dcterms:created>
  <dcterms:modified xsi:type="dcterms:W3CDTF">2018-05-01T07:22:37Z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1033-10.2.0.6020</vt:lpwstr>
  </property>
</Properties>
</file>