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401" r:id="rId5"/>
    <p:sldId id="390" r:id="rId6"/>
    <p:sldId id="365" r:id="rId7"/>
    <p:sldId id="378" r:id="rId8"/>
    <p:sldId id="366" r:id="rId9"/>
    <p:sldId id="367" r:id="rId10"/>
    <p:sldId id="416" r:id="rId11"/>
    <p:sldId id="368" r:id="rId12"/>
    <p:sldId id="369" r:id="rId13"/>
    <p:sldId id="370" r:id="rId14"/>
    <p:sldId id="376"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FF"/>
    <a:srgbClr val="FAFAFA"/>
    <a:srgbClr val="F6F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p:scale>
          <a:sx n="70" d="100"/>
          <a:sy n="70" d="100"/>
        </p:scale>
        <p:origin x="-1410"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Slide Image Placeholder 1"/>
          <p:cNvSpPr>
            <a:spLocks noGrp="1" noRot="1" noChangeAspect="1" noTextEdit="1"/>
          </p:cNvSpPr>
          <p:nvPr>
            <p:ph type="sldImg"/>
          </p:nvPr>
        </p:nvSpPr>
        <p:spPr>
          <a:ln>
            <a:solidFill>
              <a:srgbClr val="000000">
                <a:alpha val="100000"/>
              </a:srgbClr>
            </a:solidFill>
            <a:miter lim="800000"/>
          </a:ln>
        </p:spPr>
      </p:sp>
      <p:sp>
        <p:nvSpPr>
          <p:cNvPr id="2253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2" descr="C:\Users\arsil\Desktop\Smartcreative.jpg"/>
          <p:cNvPicPr>
            <a:picLocks noChangeAspect="1"/>
          </p:cNvPicPr>
          <p:nvPr/>
        </p:nvPicPr>
        <p:blipFill>
          <a:blip r:embed="rId1"/>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p>
            <a:pPr algn="ctr"/>
            <a:r>
              <a:rPr lang="id-ID" b="1" dirty="0">
                <a:solidFill>
                  <a:schemeClr val="bg1"/>
                </a:solidFill>
                <a:latin typeface="Arial" panose="020B0604020202020204" pitchFamily="34" charset="0"/>
              </a:rPr>
              <a:t>BASIC WRITING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a:t>
            </a:r>
            <a:r>
              <a:rPr lang="id-ID" b="1" dirty="0">
                <a:solidFill>
                  <a:schemeClr val="bg1"/>
                </a:solidFill>
                <a:latin typeface="Arial" panose="020B0604020202020204" pitchFamily="34" charset="0"/>
              </a:rPr>
              <a:t>4: Proofreading (Part 2)</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NURYANSYAH ADIJAYA</a:t>
            </a:r>
            <a:r>
              <a:rPr b="1" dirty="0">
                <a:solidFill>
                  <a:schemeClr val="bg1"/>
                </a:solidFill>
                <a:latin typeface="Arial" panose="020B0604020202020204" pitchFamily="34" charset="0"/>
              </a:rPr>
              <a:t>, M</a:t>
            </a:r>
            <a:r>
              <a:rPr lang="id-ID" b="1" dirty="0">
                <a:solidFill>
                  <a:schemeClr val="bg1"/>
                </a:solidFill>
                <a:latin typeface="Arial" panose="020B0604020202020204" pitchFamily="34" charset="0"/>
              </a:rPr>
              <a:t>.Pd</a:t>
            </a:r>
            <a:r>
              <a:rPr b="1" dirty="0">
                <a:solidFill>
                  <a:schemeClr val="bg1"/>
                </a:solidFill>
                <a:latin typeface="Arial" panose="020B0604020202020204" pitchFamily="34" charset="0"/>
              </a:rPr>
              <a:t>.</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endParaRPr b="1" dirty="0">
              <a:solidFill>
                <a:schemeClr val="bg1"/>
              </a:solidFill>
              <a:latin typeface="Arial" panose="020B060402020202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Picture 2" descr="C:\Users\arsil\Desktop\Smartcreative2.jpg"/>
          <p:cNvPicPr>
            <a:picLocks noChangeAspect="1"/>
          </p:cNvPicPr>
          <p:nvPr/>
        </p:nvPicPr>
        <p:blipFill>
          <a:blip r:embed="rId1"/>
          <a:srcRect l="19432" t="33056" r="58020" b="39130"/>
          <a:stretch>
            <a:fillRect/>
          </a:stretch>
        </p:blipFill>
        <p:spPr>
          <a:xfrm>
            <a:off x="1782445" y="2266950"/>
            <a:ext cx="2068195" cy="1907540"/>
          </a:xfrm>
          <a:prstGeom prst="rect">
            <a:avLst/>
          </a:prstGeom>
          <a:noFill/>
          <a:ln w="9525">
            <a:noFill/>
          </a:ln>
        </p:spPr>
      </p:pic>
      <p:sp>
        <p:nvSpPr>
          <p:cNvPr id="9219"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Read the paper backwards </a:t>
            </a:r>
            <a:endParaRPr lang="id-ID" sz="3200" dirty="0">
              <a:latin typeface="Arial" panose="020B0604020202020204" pitchFamily="34" charset="0"/>
              <a:ea typeface="Arial" panose="020B0604020202020204" pitchFamily="34" charset="0"/>
            </a:endParaRPr>
          </a:p>
        </p:txBody>
      </p:sp>
      <p:sp>
        <p:nvSpPr>
          <p:cNvPr id="9220" name="Content Placeholder 5"/>
          <p:cNvSpPr>
            <a:spLocks noGrp="1"/>
          </p:cNvSpPr>
          <p:nvPr>
            <p:ph sz="half" idx="1"/>
          </p:nvPr>
        </p:nvSpPr>
        <p:spPr>
          <a:xfrm>
            <a:off x="457200" y="1600200"/>
            <a:ext cx="8105775" cy="4526280"/>
          </a:xfrm>
        </p:spPr>
        <p:txBody>
          <a:bodyPr vert="horz" wrap="square" lIns="91440" tIns="45720" rIns="91440" bIns="45720" anchor="t"/>
          <a:p>
            <a:pPr marL="0" indent="0">
              <a:buNone/>
            </a:pPr>
            <a:r>
              <a:rPr lang="id-ID" sz="2000" dirty="0"/>
              <a:t>This technique is helpful for checking spelling. Start with the last word on the last page and work your way back to the beginning, reading each word separately. Because content, punctuation, and grammar won’t make any sense, your focus will be entirely on the spelling of each word. You can also read backwards sentence by sentence to check grammar; this will help you avoid becoming distracted by content issues.</a:t>
            </a:r>
            <a:endParaRPr lang="id-ID" sz="2000"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Proofreading is a learning process  </a:t>
            </a:r>
            <a:endParaRPr lang="id-ID" sz="3200" dirty="0">
              <a:latin typeface="Arial" panose="020B0604020202020204" pitchFamily="34" charset="0"/>
              <a:ea typeface="Arial" panose="020B0604020202020204" pitchFamily="34" charset="0"/>
            </a:endParaRPr>
          </a:p>
        </p:txBody>
      </p:sp>
      <p:sp>
        <p:nvSpPr>
          <p:cNvPr id="10244" name="Content Placeholder 5"/>
          <p:cNvSpPr>
            <a:spLocks noGrp="1"/>
          </p:cNvSpPr>
          <p:nvPr>
            <p:ph sz="half" idx="1"/>
          </p:nvPr>
        </p:nvSpPr>
        <p:spPr/>
        <p:txBody>
          <a:bodyPr vert="horz" wrap="square" lIns="91440" tIns="45720" rIns="91440" bIns="45720" anchor="t"/>
          <a:p>
            <a:pPr marL="0" indent="0">
              <a:buNone/>
            </a:pPr>
            <a:r>
              <a:rPr lang="id-ID" sz="2200" dirty="0">
                <a:latin typeface="Arial" panose="020B0604020202020204" pitchFamily="34" charset="0"/>
                <a:cs typeface="Arial" panose="020B0604020202020204" pitchFamily="34" charset="0"/>
              </a:rPr>
              <a:t> </a:t>
            </a:r>
            <a:endParaRPr lang="id-ID"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sz="10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640080" y="1600200"/>
            <a:ext cx="8046720" cy="4526280"/>
          </a:xfrm>
        </p:spPr>
        <p:txBody>
          <a:bodyPr/>
          <a:p>
            <a:pPr marL="0" indent="0">
              <a:buNone/>
            </a:pPr>
            <a:r>
              <a:rPr lang="en-US" sz="2000"/>
              <a:t>You’re not just looking for errors that you recognize; you’re also learning to recognize and correct new errors. This is where handbooks and dictionaries come in. Keep the ones you find helpful close at hand as you proofread.</a:t>
            </a:r>
            <a:endParaRPr lang="en-US" sz="200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sz="2200" dirty="0">
                <a:sym typeface="+mn-ea"/>
              </a:rPr>
              <a:t>Anker, Susan.(2009). </a:t>
            </a:r>
            <a:r>
              <a:rPr sz="2200" i="1" dirty="0">
                <a:sym typeface="+mn-ea"/>
              </a:rPr>
              <a:t>Real Writing with </a:t>
            </a:r>
            <a:r>
              <a:rPr lang="id-ID" sz="2200" i="1" dirty="0">
                <a:sym typeface="+mn-ea"/>
              </a:rPr>
              <a:t>R</a:t>
            </a:r>
            <a:r>
              <a:rPr sz="2200" i="1" dirty="0">
                <a:sym typeface="+mn-ea"/>
              </a:rPr>
              <a:t>eading</a:t>
            </a:r>
            <a:r>
              <a:rPr sz="2200" dirty="0">
                <a:sym typeface="+mn-ea"/>
              </a:rPr>
              <a:t> . NY: Bedford.</a:t>
            </a:r>
            <a:endParaRPr sz="2200" dirty="0"/>
          </a:p>
          <a:p>
            <a:pPr marL="0" indent="0">
              <a:buNone/>
            </a:pPr>
            <a:endParaRPr lang="id-ID" altLang="x-none" sz="2200" dirty="0">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https://writingcenter.unc.edu/tips-and-tools/editing-and-proofreading/</a:t>
            </a:r>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Learning Outcomes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800" dirty="0">
                <a:cs typeface="Arial" panose="020B0604020202020204" pitchFamily="34" charset="0"/>
              </a:rPr>
              <a:t>Students are able to identify and prooread a composition </a:t>
            </a:r>
            <a:endParaRPr lang="id-ID" altLang="x-none" sz="2800" dirty="0">
              <a:cs typeface="Arial" panose="020B0604020202020204" pitchFamily="34" charset="0"/>
            </a:endParaRPr>
          </a:p>
          <a:p>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C:\Users\arsil\Desktop\Smartcreative2.jpg"/>
          <p:cNvPicPr>
            <a:picLocks noChangeAspect="1"/>
          </p:cNvPicPr>
          <p:nvPr/>
        </p:nvPicPr>
        <p:blipFill>
          <a:blip r:embed="rId1"/>
          <a:stretch>
            <a:fillRect/>
          </a:stretch>
        </p:blipFill>
        <p:spPr>
          <a:xfrm>
            <a:off x="-13970" y="0"/>
            <a:ext cx="9172575" cy="6858000"/>
          </a:xfrm>
          <a:prstGeom prst="rect">
            <a:avLst/>
          </a:prstGeom>
          <a:noFill/>
          <a:ln w="9525">
            <a:noFill/>
          </a:ln>
        </p:spPr>
      </p:pic>
      <p:sp>
        <p:nvSpPr>
          <p:cNvPr id="12291"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The proofreading process </a:t>
            </a:r>
            <a:endParaRPr lang="id-ID" sz="3200" dirty="0">
              <a:latin typeface="Arial" panose="020B0604020202020204" pitchFamily="34" charset="0"/>
              <a:cs typeface="Arial" panose="020B0604020202020204" pitchFamily="34" charset="0"/>
            </a:endParaRPr>
          </a:p>
        </p:txBody>
      </p:sp>
      <p:sp>
        <p:nvSpPr>
          <p:cNvPr id="12292" name="Content Placeholder 5"/>
          <p:cNvSpPr>
            <a:spLocks noGrp="1"/>
          </p:cNvSpPr>
          <p:nvPr>
            <p:ph sz="half" idx="1"/>
          </p:nvPr>
        </p:nvSpPr>
        <p:spPr/>
        <p:txBody>
          <a:bodyPr vert="horz" wrap="square" lIns="91440" tIns="45720" rIns="91440" bIns="45720" anchor="t"/>
          <a:p>
            <a:pPr marL="0" indent="0">
              <a:buNone/>
            </a:pPr>
            <a:endParaRPr lang="id-ID" altLang="x-none" sz="2200" dirty="0">
              <a:solidFill>
                <a:schemeClr val="tx1"/>
              </a:solidFill>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 </a:t>
            </a:r>
            <a:endParaRPr lang="id-ID" altLang="x-none" sz="2200" dirty="0">
              <a:latin typeface="Arial" panose="020B0604020202020204" pitchFamily="34" charset="0"/>
              <a:ea typeface="Arial" panose="020B0604020202020204" pitchFamily="34" charset="0"/>
            </a:endParaRPr>
          </a:p>
          <a:p>
            <a:pPr marL="0" indent="0">
              <a:buNone/>
            </a:pPr>
            <a:endParaRPr lang="id-ID" altLang="x-none" sz="22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457835" y="1600200"/>
            <a:ext cx="8228965" cy="4526280"/>
          </a:xfrm>
        </p:spPr>
        <p:txBody>
          <a:bodyPr/>
          <a:p>
            <a:pPr marL="0" indent="0">
              <a:buNone/>
            </a:pPr>
            <a:r>
              <a:rPr lang="en-US"/>
              <a:t>You probably already use some of the strategies discussed below. Experiment with different tactics until you find a system that works well for you. The important thing is to make the process systematic and focused so that you catch as many errors as possible in the least amount of time.</a:t>
            </a:r>
            <a:endParaRPr 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3075" name="Title 5"/>
          <p:cNvSpPr>
            <a:spLocks noGrp="1"/>
          </p:cNvSpPr>
          <p:nvPr>
            <p:ph type="title"/>
          </p:nvPr>
        </p:nvSpPr>
        <p:spPr>
          <a:xfrm>
            <a:off x="457200" y="586105"/>
            <a:ext cx="8229600" cy="83185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sym typeface="+mn-ea"/>
              </a:rPr>
              <a:t>Don’t rely entirely on spelling checkers.</a:t>
            </a:r>
            <a:br>
              <a:rPr lang="id-ID" sz="3200" dirty="0">
                <a:latin typeface="Arial" panose="020B0604020202020204" pitchFamily="34" charset="0"/>
                <a:cs typeface="Arial" panose="020B0604020202020204" pitchFamily="34" charset="0"/>
              </a:rPr>
            </a:br>
            <a:endParaRPr lang="id-ID" sz="3200" dirty="0">
              <a:latin typeface="Arial" panose="020B0604020202020204" pitchFamily="34" charset="0"/>
              <a:ea typeface="Arial" panose="020B0604020202020204" pitchFamily="34" charset="0"/>
            </a:endParaRPr>
          </a:p>
        </p:txBody>
      </p:sp>
      <p:sp>
        <p:nvSpPr>
          <p:cNvPr id="3076" name="Content Placeholder 5"/>
          <p:cNvSpPr>
            <a:spLocks noGrp="1"/>
          </p:cNvSpPr>
          <p:nvPr>
            <p:ph sz="half" idx="1"/>
          </p:nvPr>
        </p:nvSpPr>
        <p:spPr>
          <a:xfrm>
            <a:off x="457200" y="1474470"/>
            <a:ext cx="4038600" cy="4525963"/>
          </a:xfrm>
        </p:spPr>
        <p:txBody>
          <a:bodyPr vert="horz" wrap="square" lIns="91440" tIns="45720" rIns="91440" bIns="45720" anchor="t"/>
          <a:p>
            <a:pPr marL="0" indent="0">
              <a:buNone/>
            </a:pPr>
            <a:endParaRPr lang="id-ID" sz="2800" dirty="0"/>
          </a:p>
          <a:p>
            <a:pPr marL="0" indent="0">
              <a:buNone/>
            </a:pPr>
            <a:r>
              <a:rPr lang="id-ID" sz="2800" dirty="0"/>
              <a:t>  </a:t>
            </a:r>
            <a:r>
              <a:rPr sz="2800" dirty="0"/>
              <a:t> </a:t>
            </a:r>
            <a:endParaRPr lang="id-ID" altLang="x-none" sz="28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659130" y="1600200"/>
            <a:ext cx="8027670" cy="4526280"/>
          </a:xfrm>
        </p:spPr>
        <p:txBody>
          <a:bodyPr/>
          <a:p>
            <a:pPr marL="0" indent="0">
              <a:buNone/>
            </a:pPr>
            <a:r>
              <a:rPr lang="en-US"/>
              <a:t>These can be useful tools but they are far from foolproof. Spell checkers have a limited dictionary, so some words that show up as misspelled may really just not be in their memory. In addition, spell checkers will not catch misspellings that form another valid word. For example, if you type “your” instead of “you’re,” “to” instead of “too,” or “there” instead of “their,” the spell checker won’t catch the error.</a:t>
            </a:r>
            <a:endParaRPr 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884555"/>
            <a:ext cx="8229600" cy="410845"/>
          </a:xfrm>
        </p:spPr>
        <p:txBody>
          <a:bodyPr vert="horz" wrap="square" lIns="91440" tIns="45720" rIns="91440" bIns="45720" anchor="ctr"/>
          <a:p>
            <a:pPr>
              <a:spcBef>
                <a:spcPct val="50000"/>
              </a:spcBef>
            </a:pPr>
            <a:r>
              <a:rPr lang="id-ID" sz="3000" dirty="0">
                <a:latin typeface="Arial" panose="020B0604020202020204" pitchFamily="34" charset="0"/>
                <a:cs typeface="Arial" panose="020B0604020202020204" pitchFamily="34" charset="0"/>
                <a:sym typeface="+mn-ea"/>
              </a:rPr>
              <a:t>Grammar checkers can be even more problematic</a:t>
            </a:r>
            <a:endParaRPr lang="id-ID" sz="3000" dirty="0">
              <a:latin typeface="Arial" panose="020B0604020202020204" pitchFamily="34" charset="0"/>
              <a:cs typeface="Arial" panose="020B0604020202020204" pitchFamily="34" charset="0"/>
              <a:sym typeface="+mn-ea"/>
            </a:endParaRPr>
          </a:p>
        </p:txBody>
      </p:sp>
      <p:sp>
        <p:nvSpPr>
          <p:cNvPr id="2" name="Content Placeholder 1"/>
          <p:cNvSpPr/>
          <p:nvPr>
            <p:ph idx="1"/>
          </p:nvPr>
        </p:nvSpPr>
        <p:spPr/>
        <p:txBody>
          <a:bodyPr/>
          <a:p>
            <a:pPr marL="0" indent="0">
              <a:buNone/>
            </a:pPr>
            <a:r>
              <a:rPr lang="en-US"/>
              <a:t>These programs work with a limited number of rules, so they can’t identify every error and often make mistakes. They also fail to give thorough explanations to help you understand why a sentence should be revised. You may want to use a grammar checker to help you identify potential run-on sentences or too-frequent use of the passive voice, but you need to be able to evaluate the feedback it provides.</a:t>
            </a:r>
            <a:endParaRPr 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Proofread for only one kind of error at a time </a:t>
            </a:r>
            <a:endParaRPr lang="id-ID" sz="3200" dirty="0">
              <a:latin typeface="Arial" panose="020B0604020202020204" pitchFamily="34" charset="0"/>
              <a:ea typeface="Arial" panose="020B0604020202020204" pitchFamily="34" charset="0"/>
            </a:endParaRPr>
          </a:p>
        </p:txBody>
      </p:sp>
      <p:sp>
        <p:nvSpPr>
          <p:cNvPr id="6148" name="Content Placeholder 5"/>
          <p:cNvSpPr>
            <a:spLocks noGrp="1"/>
          </p:cNvSpPr>
          <p:nvPr>
            <p:ph sz="half" idx="1"/>
          </p:nvPr>
        </p:nvSpPr>
        <p:spPr/>
        <p:txBody>
          <a:bodyPr vert="horz" wrap="square" lIns="91440" tIns="45720" rIns="91440" bIns="45720" anchor="t"/>
          <a:p>
            <a:pPr marL="0" indent="0">
              <a:buNone/>
            </a:pPr>
            <a:endParaRPr lang="id-ID" sz="2300" dirty="0">
              <a:latin typeface="Arial" panose="020B0604020202020204" pitchFamily="34" charset="0"/>
              <a:cs typeface="Arial" panose="020B0604020202020204" pitchFamily="34" charset="0"/>
            </a:endParaRPr>
          </a:p>
          <a:p>
            <a:endParaRPr sz="2300" dirty="0">
              <a:latin typeface="Arial" panose="020B0604020202020204" pitchFamily="34" charset="0"/>
              <a:cs typeface="Arial" panose="020B0604020202020204" pitchFamily="34" charset="0"/>
            </a:endParaRPr>
          </a:p>
          <a:p>
            <a:endParaRPr lang="id-ID" altLang="x-none" sz="2300" dirty="0">
              <a:latin typeface="Arial" panose="020B0604020202020204" pitchFamily="34" charset="0"/>
              <a:ea typeface="Arial" panose="020B0604020202020204" pitchFamily="34" charset="0"/>
            </a:endParaRPr>
          </a:p>
        </p:txBody>
      </p:sp>
      <p:sp>
        <p:nvSpPr>
          <p:cNvPr id="3" name="Content Placeholder 2"/>
          <p:cNvSpPr/>
          <p:nvPr>
            <p:ph sz="half" idx="2"/>
          </p:nvPr>
        </p:nvSpPr>
        <p:spPr>
          <a:xfrm>
            <a:off x="659130" y="1600200"/>
            <a:ext cx="8027670" cy="4526280"/>
          </a:xfrm>
        </p:spPr>
        <p:txBody>
          <a:bodyPr/>
          <a:p>
            <a:pPr marL="0" indent="0">
              <a:buNone/>
            </a:pPr>
            <a:r>
              <a:rPr lang="en-US" sz="2400"/>
              <a:t>If you try to identify and revise too many things at once, you risk losing focus, and your proofreading will be less effective. It’s easier to catch grammar errors if you aren’t checking punctuation and spelling at the same time. In addition, some of the techniques that work well for spotting one kind of mistake won’t catch others.</a:t>
            </a:r>
            <a:endParaRPr lang="en-US" sz="240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Read slow, and read every word </a:t>
            </a:r>
            <a:endParaRPr lang="id-ID" sz="3200" dirty="0">
              <a:latin typeface="Arial" panose="020B0604020202020204" pitchFamily="34" charset="0"/>
              <a:cs typeface="Arial" panose="020B0604020202020204" pitchFamily="34" charset="0"/>
            </a:endParaRPr>
          </a:p>
        </p:txBody>
      </p:sp>
      <p:sp>
        <p:nvSpPr>
          <p:cNvPr id="5" name="Content Placeholder 4"/>
          <p:cNvSpPr/>
          <p:nvPr>
            <p:ph idx="1"/>
          </p:nvPr>
        </p:nvSpPr>
        <p:spPr/>
        <p:txBody>
          <a:bodyPr/>
          <a:p>
            <a:pPr marL="0" indent="0">
              <a:buNone/>
            </a:pPr>
            <a:r>
              <a:rPr lang="en-US" sz="2000"/>
              <a:t>Try reading out loud, which forces you to say each word and also lets you hear how the words sound together. When you read silently or too quickly, you may skip over errors or make unconscious corrections.</a:t>
            </a:r>
            <a:endParaRPr lang="en-US" sz="200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Separate the text into individual sentences</a:t>
            </a:r>
            <a:endParaRPr lang="id-ID" sz="3200" dirty="0">
              <a:latin typeface="Arial" panose="020B0604020202020204" pitchFamily="34" charset="0"/>
              <a:cs typeface="Arial" panose="020B0604020202020204" pitchFamily="34" charset="0"/>
            </a:endParaRPr>
          </a:p>
        </p:txBody>
      </p:sp>
      <p:sp>
        <p:nvSpPr>
          <p:cNvPr id="2" name="Content Placeholder 1"/>
          <p:cNvSpPr/>
          <p:nvPr>
            <p:ph idx="1"/>
          </p:nvPr>
        </p:nvSpPr>
        <p:spPr/>
        <p:txBody>
          <a:bodyPr/>
          <a:p>
            <a:pPr marL="0" indent="0">
              <a:buNone/>
            </a:pPr>
            <a:r>
              <a:rPr lang="en-US"/>
              <a:t>This is another technique to help you to read every sentence carefully. Simply press the return key after every period so that every line begins a new sentence. Then read each sentence separately, looking for grammar, punctuation, or spelling errors. If you’re working with a printed copy, try using an opaque object like a ruler or a piece of paper to isolate the line you’re working on.</a:t>
            </a:r>
            <a:endParaRPr 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Circle every punctuation mark</a:t>
            </a:r>
            <a:endParaRPr lang="id-ID" sz="3200" dirty="0">
              <a:latin typeface="Arial" panose="020B0604020202020204" pitchFamily="34" charset="0"/>
              <a:cs typeface="Arial" panose="020B0604020202020204" pitchFamily="34" charset="0"/>
            </a:endParaRPr>
          </a:p>
        </p:txBody>
      </p:sp>
      <p:sp>
        <p:nvSpPr>
          <p:cNvPr id="3" name="Content Placeholder 2"/>
          <p:cNvSpPr/>
          <p:nvPr>
            <p:ph idx="1"/>
          </p:nvPr>
        </p:nvSpPr>
        <p:spPr/>
        <p:txBody>
          <a:bodyPr/>
          <a:p>
            <a:pPr marL="0" indent="0">
              <a:buNone/>
            </a:pPr>
            <a:r>
              <a:rPr lang="en-US" sz="2000"/>
              <a:t>This forces you to look at each one. As you circle, ask yourself if the punctuation is correct.</a:t>
            </a:r>
            <a:endParaRPr lang="en-US" sz="2000"/>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3408</Words>
  <Application>WPS Presentation</Application>
  <PresentationFormat>On-screen Show (4:3)</PresentationFormat>
  <Paragraphs>71</Paragraphs>
  <Slides>12</Slides>
  <Notes>12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Calibri</vt:lpstr>
      <vt:lpstr>Microsoft YaHei</vt:lpstr>
      <vt:lpstr/>
      <vt:lpstr>Arial Unicode MS</vt:lpstr>
      <vt:lpstr>Segoe Print</vt:lpstr>
      <vt:lpstr>Office Theme</vt:lpstr>
      <vt:lpstr>PowerPoint 演示文稿</vt:lpstr>
      <vt:lpstr>Learning Outcomes</vt:lpstr>
      <vt:lpstr>Unity </vt:lpstr>
      <vt:lpstr> Revising for Unity </vt:lpstr>
      <vt:lpstr>Analysis of Unity</vt:lpstr>
      <vt:lpstr>Continued </vt:lpstr>
      <vt:lpstr>Example of unified paragraph </vt:lpstr>
      <vt:lpstr>Revising for Unity</vt:lpstr>
      <vt:lpstr>Exercises of revising unity</vt:lpstr>
      <vt:lpstr>Exercise </vt:lpstr>
      <vt:lpstr>Exercises  </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HPMini</cp:lastModifiedBy>
  <cp:revision>276</cp:revision>
  <dcterms:created xsi:type="dcterms:W3CDTF">2010-08-24T06:47:00Z</dcterms:created>
  <dcterms:modified xsi:type="dcterms:W3CDTF">2018-05-01T09:35:06Z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1033-10.2.0.6020</vt:lpwstr>
  </property>
</Properties>
</file>