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368" r:id="rId11"/>
    <p:sldId id="369" r:id="rId12"/>
    <p:sldId id="370" r:id="rId13"/>
    <p:sldId id="371"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Slide Image Placeholder 1"/>
          <p:cNvSpPr>
            <a:spLocks noGrp="1" noRot="1" noChangeAspect="1" noTextEdit="1"/>
          </p:cNvSpPr>
          <p:nvPr>
            <p:ph type="sldImg"/>
          </p:nvPr>
        </p:nvSpPr>
        <p:spPr>
          <a:ln>
            <a:solidFill>
              <a:srgbClr val="000000">
                <a:alpha val="100000"/>
              </a:srgbClr>
            </a:solidFill>
            <a:miter lim="800000"/>
          </a:ln>
        </p:spPr>
      </p:sp>
      <p:sp>
        <p:nvSpPr>
          <p:cNvPr id="2457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4.xml"/><Relationship Id="rId2" Type="http://schemas.openxmlformats.org/officeDocument/2006/relationships/image" Target="../media/image6.png"/><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3</a:t>
            </a:r>
            <a:r>
              <a:rPr lang="id-ID" b="1" dirty="0">
                <a:solidFill>
                  <a:schemeClr val="bg1"/>
                </a:solidFill>
                <a:latin typeface="Arial" panose="020B0604020202020204" pitchFamily="34" charset="0"/>
              </a:rPr>
              <a:t>: Outlining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Outline → Construction  </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pic>
        <p:nvPicPr>
          <p:cNvPr id="4" name="Content Placeholder 3"/>
          <p:cNvPicPr>
            <a:picLocks noChangeAspect="1"/>
          </p:cNvPicPr>
          <p:nvPr>
            <p:ph sz="half" idx="2"/>
          </p:nvPr>
        </p:nvPicPr>
        <p:blipFill>
          <a:blip r:embed="rId2"/>
          <a:srcRect l="38596" t="28690" r="21336" b="14553"/>
          <a:stretch>
            <a:fillRect/>
          </a:stretch>
        </p:blipFill>
        <p:spPr>
          <a:xfrm>
            <a:off x="693420" y="1600200"/>
            <a:ext cx="7818120" cy="4352925"/>
          </a:xfrm>
          <a:prstGeom prst="rect">
            <a:avLst/>
          </a:prstGeom>
        </p:spPr>
      </p:pic>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126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Exercise </a:t>
            </a:r>
            <a:endParaRPr lang="id-ID" sz="3200" dirty="0">
              <a:latin typeface="Arial" panose="020B0604020202020204" pitchFamily="34" charset="0"/>
              <a:ea typeface="Arial" panose="020B0604020202020204" pitchFamily="34" charset="0"/>
            </a:endParaRPr>
          </a:p>
        </p:txBody>
      </p:sp>
      <p:sp>
        <p:nvSpPr>
          <p:cNvPr id="11268"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latin typeface="Arial" panose="020B0604020202020204" pitchFamily="34" charset="0"/>
                <a:ea typeface="Arial" panose="020B0604020202020204" pitchFamily="34" charset="0"/>
              </a:rPr>
              <a:t>Make an outline. Then construct it into a paragraph.</a:t>
            </a:r>
            <a:endParaRPr lang="id-ID" altLang="x-none" sz="28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r>
              <a:rPr sz="2200" dirty="0">
                <a:sym typeface="+mn-ea"/>
              </a:rPr>
              <a:t>Brook Guy and Vanessa Jakeman.(2013)</a:t>
            </a:r>
            <a:r>
              <a:rPr lang="id-ID" sz="2200" dirty="0">
                <a:sym typeface="+mn-ea"/>
              </a:rPr>
              <a:t>.</a:t>
            </a:r>
            <a:r>
              <a:rPr sz="2200" i="1" dirty="0">
                <a:sym typeface="+mn-ea"/>
              </a:rPr>
              <a:t>Complete IELTS</a:t>
            </a:r>
            <a:r>
              <a:rPr sz="2200" dirty="0">
                <a:sym typeface="+mn-ea"/>
              </a:rPr>
              <a:t>. Cambridge: </a:t>
            </a:r>
            <a:r>
              <a:rPr lang="id-ID" sz="2200" dirty="0">
                <a:sym typeface="+mn-ea"/>
              </a:rPr>
              <a:t>	</a:t>
            </a:r>
            <a:r>
              <a:rPr sz="2200" dirty="0">
                <a:sym typeface="+mn-ea"/>
              </a:rPr>
              <a:t>Cambridge University Press.</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sym typeface="+mn-ea"/>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Students are able to outline a topic and its</a:t>
            </a:r>
            <a:endParaRPr lang="id-ID" altLang="x-none" sz="2800" dirty="0">
              <a:cs typeface="Arial" panose="020B0604020202020204" pitchFamily="34" charset="0"/>
            </a:endParaRPr>
          </a:p>
          <a:p>
            <a:pPr marL="0" indent="0">
              <a:buNone/>
            </a:pPr>
            <a:r>
              <a:rPr lang="id-ID" altLang="x-none" sz="2800" dirty="0">
                <a:cs typeface="Arial" panose="020B0604020202020204" pitchFamily="34" charset="0"/>
              </a:rPr>
              <a:t>supporting details.</a:t>
            </a:r>
            <a:endParaRPr lang="id-ID" altLang="x-none" sz="2800" dirty="0">
              <a:cs typeface="Arial" panose="020B0604020202020204" pitchFamily="34" charset="0"/>
            </a:endParaRPr>
          </a:p>
          <a:p>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Writing process</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pic>
        <p:nvPicPr>
          <p:cNvPr id="6" name="Content Placeholder 5"/>
          <p:cNvPicPr>
            <a:picLocks noChangeAspect="1"/>
          </p:cNvPicPr>
          <p:nvPr>
            <p:ph sz="half" idx="2"/>
          </p:nvPr>
        </p:nvPicPr>
        <p:blipFill>
          <a:blip r:embed="rId2"/>
          <a:srcRect l="44519" t="13419" r="32482" b="13634"/>
          <a:stretch>
            <a:fillRect/>
          </a:stretch>
        </p:blipFill>
        <p:spPr>
          <a:xfrm>
            <a:off x="1212215" y="1290955"/>
            <a:ext cx="7804785" cy="4835525"/>
          </a:xfrm>
          <a:prstGeom prst="rect">
            <a:avLst/>
          </a:prstGeom>
          <a:ln>
            <a:solidFill>
              <a:srgbClr val="FFFFFF"/>
            </a:solidFill>
          </a:ln>
        </p:spPr>
      </p:pic>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cs typeface="Arial" panose="020B0604020202020204" pitchFamily="34" charset="0"/>
                <a:sym typeface="+mn-ea"/>
              </a:rPr>
              <a:t>Outline</a:t>
            </a:r>
            <a:br>
              <a:rPr lang="id-ID" sz="3200" dirty="0">
                <a:latin typeface="Arial" panose="020B0604020202020204" pitchFamily="34" charset="0"/>
                <a:cs typeface="Arial" panose="020B0604020202020204" pitchFamily="34" charset="0"/>
              </a:rPr>
            </a:b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
        <p:nvSpPr>
          <p:cNvPr id="3" name="Content Placeholder 2"/>
          <p:cNvSpPr/>
          <p:nvPr>
            <p:ph sz="half" idx="2"/>
          </p:nvPr>
        </p:nvSpPr>
        <p:spPr>
          <a:xfrm>
            <a:off x="678815" y="1417955"/>
            <a:ext cx="8007985" cy="4708525"/>
          </a:xfrm>
        </p:spPr>
        <p:txBody>
          <a:bodyPr/>
          <a:p>
            <a:pPr marL="0" indent="0">
              <a:buNone/>
            </a:pPr>
            <a:r>
              <a:rPr lang="en-US"/>
              <a:t>An outline lists the topic sentence (for a paragraph) or thesis statement (for an essay), the primary support points for the topic sentence or thesis statement, and secondary supporting details for each of the support points. It provides a map of your ideas that you can follow as you write.</a:t>
            </a:r>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Sample of Outlining  </a:t>
            </a:r>
            <a:endParaRPr lang="id-ID" sz="3000" dirty="0">
              <a:latin typeface="Arial" panose="020B0604020202020204" pitchFamily="34" charset="0"/>
              <a:ea typeface="Arial" panose="020B0604020202020204" pitchFamily="34" charset="0"/>
            </a:endParaRPr>
          </a:p>
        </p:txBody>
      </p:sp>
      <p:pic>
        <p:nvPicPr>
          <p:cNvPr id="4" name="Content Placeholder 3"/>
          <p:cNvPicPr>
            <a:picLocks noChangeAspect="1"/>
          </p:cNvPicPr>
          <p:nvPr>
            <p:ph idx="1"/>
          </p:nvPr>
        </p:nvPicPr>
        <p:blipFill>
          <a:blip r:embed="rId2"/>
          <a:srcRect l="36353" t="30457" r="37948" b="31004"/>
          <a:stretch>
            <a:fillRect/>
          </a:stretch>
        </p:blipFill>
        <p:spPr>
          <a:xfrm>
            <a:off x="1577340" y="1607185"/>
            <a:ext cx="6795770" cy="4114800"/>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Outlining Essays</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300" dirty="0">
                <a:latin typeface="Arial" panose="020B0604020202020204" pitchFamily="34" charset="0"/>
                <a:cs typeface="Arial" panose="020B0604020202020204" pitchFamily="34" charset="0"/>
              </a:rPr>
              <a:t>If you are writing an essay, the primary support points for your thesis statement will become topic sentences for paragraphs that will make up the body of the essay. These paragraphs will consist of details that support the topic sentences. To remind yourself of the differences between paragraph and</a:t>
            </a:r>
            <a:endParaRPr lang="id-ID" sz="2300" dirty="0">
              <a:latin typeface="Arial" panose="020B0604020202020204" pitchFamily="34" charset="0"/>
              <a:cs typeface="Arial" panose="020B0604020202020204" pitchFamily="34" charset="0"/>
            </a:endParaRPr>
          </a:p>
          <a:p>
            <a:pPr marL="0" indent="0">
              <a:buNone/>
            </a:pPr>
            <a:r>
              <a:rPr lang="id-ID" sz="2300" dirty="0">
                <a:latin typeface="Arial" panose="020B0604020202020204" pitchFamily="34" charset="0"/>
                <a:cs typeface="Arial" panose="020B0604020202020204" pitchFamily="34" charset="0"/>
              </a:rPr>
              <a:t>essay structure.</a:t>
            </a:r>
            <a:endParaRPr lang="id-ID" sz="2300" dirty="0">
              <a:latin typeface="Arial" panose="020B0604020202020204" pitchFamily="34" charset="0"/>
              <a:cs typeface="Arial" panose="020B0604020202020204" pitchFamily="34" charset="0"/>
            </a:endParaRPr>
          </a:p>
          <a:p>
            <a:pPr marL="0" indent="0">
              <a:buNone/>
            </a:pPr>
            <a:r>
              <a:rPr lang="id-ID" sz="2300" dirty="0">
                <a:latin typeface="Arial" panose="020B0604020202020204" pitchFamily="34" charset="0"/>
                <a:cs typeface="Arial" panose="020B0604020202020204" pitchFamily="34" charset="0"/>
              </a:rPr>
              <a:t>The outline below is for a typical fi ve-paragraph essay, in which three body paragraphs support a thesis statement, which is included in an introductory paragraph; the fi fth paragraph is the conclusion. However, essays may include more or fewer than fi ve paragraphs, depending on the size and complexity of the topic.</a:t>
            </a: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Sample of Outlining</a:t>
            </a:r>
            <a:endParaRPr lang="id-ID" sz="3200" dirty="0">
              <a:latin typeface="Arial" panose="020B0604020202020204" pitchFamily="34" charset="0"/>
              <a:ea typeface="Arial" panose="020B0604020202020204" pitchFamily="34" charset="0"/>
            </a:endParaRPr>
          </a:p>
        </p:txBody>
      </p:sp>
      <p:sp>
        <p:nvSpPr>
          <p:cNvPr id="7172" name="Content Placeholder 5"/>
          <p:cNvSpPr>
            <a:spLocks noGrp="1"/>
          </p:cNvSpPr>
          <p:nvPr>
            <p:ph idx="1"/>
          </p:nvPr>
        </p:nvSpPr>
        <p:spPr>
          <a:xfrm>
            <a:off x="457200" y="1524000"/>
            <a:ext cx="8229600" cy="4602163"/>
          </a:xfrm>
        </p:spPr>
        <p:txBody>
          <a:bodyPr vert="horz" wrap="square" lIns="91440" tIns="45720" rIns="91440" bIns="45720" anchor="t"/>
          <a:p>
            <a:pPr marL="0" indent="0" algn="l">
              <a:buNone/>
            </a:pPr>
            <a:r>
              <a:rPr lang="id-ID" altLang="x-none" sz="2200" dirty="0">
                <a:latin typeface="Arial" panose="020B0604020202020204" pitchFamily="34" charset="0"/>
                <a:ea typeface="Arial" panose="020B0604020202020204" pitchFamily="34" charset="0"/>
              </a:rPr>
              <a:t>SAMPLE OUTLINE FOR A FIVE-PARAGRAPH ESSAY</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Thesis statement (part of introductory paragraph 1)</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A. Topic sentence for support point 1 (paragraph 2)</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1. Supporting detail 1 for support point 1</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2. Supporting detail 2 for support point 1 (and so on)</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B. Topic sentence for support point 2 (paragraph 3)</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1. Supporting detail 1 for support point 2</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2. Supporting detail 2 for support point 2 (and so on)</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C. Topic sentence for support point 3 (paragraph 4)</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1. Supporting detail 1 for support point 3</a:t>
            </a:r>
            <a:endParaRPr lang="id-ID" altLang="x-none" sz="2200" dirty="0">
              <a:latin typeface="Arial" panose="020B0604020202020204" pitchFamily="34" charset="0"/>
              <a:ea typeface="Arial" panose="020B0604020202020204" pitchFamily="34" charset="0"/>
            </a:endParaRPr>
          </a:p>
          <a:p>
            <a:pPr marL="0" indent="0" algn="l">
              <a:buNone/>
            </a:pPr>
            <a:r>
              <a:rPr lang="id-ID" altLang="x-none" sz="2200" dirty="0">
                <a:latin typeface="Arial" panose="020B0604020202020204" pitchFamily="34" charset="0"/>
                <a:ea typeface="Arial" panose="020B0604020202020204" pitchFamily="34" charset="0"/>
              </a:rPr>
              <a:t>2. Supporting detail 2 for support point 3 (and so on)</a:t>
            </a: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Making an Outline</a:t>
            </a:r>
            <a:endParaRPr lang="id-ID" sz="3200" dirty="0">
              <a:latin typeface="Arial" panose="020B0604020202020204" pitchFamily="34" charset="0"/>
              <a:cs typeface="Arial" panose="020B0604020202020204" pitchFamily="34" charset="0"/>
            </a:endParaRPr>
          </a:p>
        </p:txBody>
      </p:sp>
      <p:sp>
        <p:nvSpPr>
          <p:cNvPr id="819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400" dirty="0"/>
              <a:t>Because I am not a morning person, I have to follow the same routine every morning or I will just go back to bed. First, I allow myself three “snooze” cycles on the alarm. That gives me an extra fifteen minutes to sleep. Then, I count to three and haul myself out of bed. I have to do this quickly or I may just sink back onto the welcoming mattress. Next, I head to the shower. I run the water for a minute so it will be warm when I step in. While waiting for it to warm up, I wash my face with cold water. It is a shock, but it jolts me awake. After showering and dressing, I am ready for the two cups of coffee that are necessary to get me moving out of the</a:t>
            </a:r>
            <a:endParaRPr sz="2400" dirty="0"/>
          </a:p>
          <a:p>
            <a:endParaRPr lang="id-ID" altLang="x-none" sz="24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rcRect l="19432" t="33056" r="58020" b="39130"/>
          <a:stretch>
            <a:fillRect/>
          </a:stretch>
        </p:blipFill>
        <p:spPr>
          <a:xfrm>
            <a:off x="1782445" y="2266950"/>
            <a:ext cx="2068195" cy="1907540"/>
          </a:xfrm>
          <a:prstGeom prst="rect">
            <a:avLst/>
          </a:prstGeom>
          <a:noFill/>
          <a:ln w="9525">
            <a:noFill/>
          </a:ln>
        </p:spPr>
      </p:pic>
      <p:sp>
        <p:nvSpPr>
          <p:cNvPr id="9219"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Draft of Outlining  </a:t>
            </a:r>
            <a:endParaRPr lang="id-ID" sz="3200" dirty="0">
              <a:latin typeface="Arial" panose="020B0604020202020204" pitchFamily="34" charset="0"/>
              <a:ea typeface="Arial" panose="020B0604020202020204" pitchFamily="34" charset="0"/>
            </a:endParaRPr>
          </a:p>
        </p:txBody>
      </p:sp>
      <p:sp>
        <p:nvSpPr>
          <p:cNvPr id="9220" name="Content Placeholder 5"/>
          <p:cNvSpPr>
            <a:spLocks noGrp="1"/>
          </p:cNvSpPr>
          <p:nvPr>
            <p:ph sz="half" idx="1"/>
          </p:nvPr>
        </p:nvSpPr>
        <p:spPr/>
        <p:txBody>
          <a:bodyPr vert="horz" wrap="square" lIns="91440" tIns="45720" rIns="91440" bIns="45720" anchor="t"/>
          <a:p>
            <a:pPr marL="0" indent="0">
              <a:buNone/>
            </a:pPr>
            <a:endParaRPr lang="id-ID" sz="2800" dirty="0"/>
          </a:p>
        </p:txBody>
      </p:sp>
      <p:pic>
        <p:nvPicPr>
          <p:cNvPr id="2" name="Content Placeholder 1"/>
          <p:cNvPicPr>
            <a:picLocks noChangeAspect="1"/>
          </p:cNvPicPr>
          <p:nvPr>
            <p:ph sz="half" idx="2"/>
          </p:nvPr>
        </p:nvPicPr>
        <p:blipFill>
          <a:blip r:embed="rId2"/>
          <a:srcRect l="23493" t="11836" r="35804" b="6771"/>
          <a:stretch>
            <a:fillRect/>
          </a:stretch>
        </p:blipFill>
        <p:spPr>
          <a:xfrm>
            <a:off x="1050925" y="1285875"/>
            <a:ext cx="7165340" cy="5075555"/>
          </a:xfrm>
          <a:prstGeom prst="rect">
            <a:avLst/>
          </a:prstGeom>
        </p:spPr>
      </p:pic>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2657</Words>
  <Application>WPS Presentation</Application>
  <PresentationFormat>On-screen Show (4:3)</PresentationFormat>
  <Paragraphs>78</Paragraphs>
  <Slides>12</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Calibri</vt:lpstr>
      <vt:lpstr>Microsoft YaHei</vt:lpstr>
      <vt:lpstr/>
      <vt:lpstr>Arial Unicode MS</vt:lpstr>
      <vt:lpstr>Segoe Print</vt:lpstr>
      <vt:lpstr>Office Theme</vt:lpstr>
      <vt:lpstr>PowerPoint 演示文稿</vt:lpstr>
      <vt:lpstr>Learning Outcomes</vt:lpstr>
      <vt:lpstr>Writing Basic</vt:lpstr>
      <vt:lpstr> Sample and Exercise  </vt:lpstr>
      <vt:lpstr>Sample and Exercise </vt:lpstr>
      <vt:lpstr>Understand Paragraph and Essay Form</vt:lpstr>
      <vt:lpstr>Topic Sentence</vt:lpstr>
      <vt:lpstr>Body  </vt:lpstr>
      <vt:lpstr>Conclusion </vt:lpstr>
      <vt:lpstr>Sample of a paragraph </vt:lpstr>
      <vt:lpstr>Essay Form</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265</cp:revision>
  <dcterms:created xsi:type="dcterms:W3CDTF">2010-08-24T06:47:00Z</dcterms:created>
  <dcterms:modified xsi:type="dcterms:W3CDTF">2018-03-09T02:41:47Z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