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401" r:id="rId5"/>
    <p:sldId id="390" r:id="rId6"/>
    <p:sldId id="365" r:id="rId7"/>
    <p:sldId id="378" r:id="rId8"/>
    <p:sldId id="415" r:id="rId9"/>
    <p:sldId id="366" r:id="rId10"/>
    <p:sldId id="367" r:id="rId11"/>
    <p:sldId id="368" r:id="rId12"/>
    <p:sldId id="370" r:id="rId13"/>
    <p:sldId id="371" r:id="rId14"/>
    <p:sldId id="376"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FF"/>
    <a:srgbClr val="FAFAFA"/>
    <a:srgbClr val="F6F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p:scale>
          <a:sx n="70" d="100"/>
          <a:sy n="70" d="100"/>
        </p:scale>
        <p:origin x="-1410"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Slide Image Placeholder 1"/>
          <p:cNvSpPr>
            <a:spLocks noGrp="1" noRot="1" noChangeAspect="1" noTextEdit="1"/>
          </p:cNvSpPr>
          <p:nvPr>
            <p:ph type="sldImg"/>
          </p:nvPr>
        </p:nvSpPr>
        <p:spPr>
          <a:ln>
            <a:solidFill>
              <a:srgbClr val="000000">
                <a:alpha val="100000"/>
              </a:srgbClr>
            </a:solidFill>
            <a:miter lim="800000"/>
          </a:ln>
        </p:spPr>
      </p:sp>
      <p:sp>
        <p:nvSpPr>
          <p:cNvPr id="2457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4.xml"/><Relationship Id="rId2" Type="http://schemas.openxmlformats.org/officeDocument/2006/relationships/image" Target="../media/image3.pn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2" descr="C:\Users\arsil\Desktop\Smartcreative.jpg"/>
          <p:cNvPicPr>
            <a:picLocks noChangeAspect="1"/>
          </p:cNvPicPr>
          <p:nvPr/>
        </p:nvPicPr>
        <p:blipFill>
          <a:blip r:embed="rId1"/>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p>
            <a:pPr algn="ctr"/>
            <a:r>
              <a:rPr lang="id-ID" b="1" dirty="0">
                <a:solidFill>
                  <a:schemeClr val="bg1"/>
                </a:solidFill>
                <a:latin typeface="Arial" panose="020B0604020202020204" pitchFamily="34" charset="0"/>
              </a:rPr>
              <a:t>BASIC WRITING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a:t>
            </a:r>
            <a:r>
              <a:rPr lang="id-ID" b="1" dirty="0">
                <a:solidFill>
                  <a:schemeClr val="bg1"/>
                </a:solidFill>
                <a:latin typeface="Arial" panose="020B0604020202020204" pitchFamily="34" charset="0"/>
              </a:rPr>
              <a:t>5</a:t>
            </a:r>
            <a:r>
              <a:rPr lang="id-ID" b="1" dirty="0">
                <a:solidFill>
                  <a:schemeClr val="bg1"/>
                </a:solidFill>
                <a:latin typeface="Arial" panose="020B0604020202020204" pitchFamily="34" charset="0"/>
              </a:rPr>
              <a:t>: Draft and Practice (part 2)</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NURYANSYAH ADIJAYA</a:t>
            </a:r>
            <a:r>
              <a:rPr b="1" dirty="0">
                <a:solidFill>
                  <a:schemeClr val="bg1"/>
                </a:solidFill>
                <a:latin typeface="Arial" panose="020B0604020202020204" pitchFamily="34" charset="0"/>
              </a:rPr>
              <a:t>, M</a:t>
            </a:r>
            <a:r>
              <a:rPr lang="id-ID" b="1" dirty="0">
                <a:solidFill>
                  <a:schemeClr val="bg1"/>
                </a:solidFill>
                <a:latin typeface="Arial" panose="020B0604020202020204" pitchFamily="34" charset="0"/>
              </a:rPr>
              <a:t>.Pd</a:t>
            </a:r>
            <a:r>
              <a:rPr b="1" dirty="0">
                <a:solidFill>
                  <a:schemeClr val="bg1"/>
                </a:solidFill>
                <a:latin typeface="Arial" panose="020B0604020202020204" pitchFamily="34" charset="0"/>
              </a:rPr>
              <a:t>.</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endParaRPr b="1" dirty="0">
              <a:solidFill>
                <a:schemeClr val="bg1"/>
              </a:solidFill>
              <a:latin typeface="Arial" panose="020B060402020202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Narration Text  </a:t>
            </a:r>
            <a:endParaRPr lang="id-ID" sz="3200" dirty="0">
              <a:latin typeface="Arial" panose="020B0604020202020204" pitchFamily="34" charset="0"/>
              <a:ea typeface="Arial" panose="020B0604020202020204" pitchFamily="34" charset="0"/>
            </a:endParaRPr>
          </a:p>
        </p:txBody>
      </p:sp>
      <p:sp>
        <p:nvSpPr>
          <p:cNvPr id="10244" name="Content Placeholder 5"/>
          <p:cNvSpPr>
            <a:spLocks noGrp="1"/>
          </p:cNvSpPr>
          <p:nvPr>
            <p:ph sz="half" idx="1"/>
          </p:nvPr>
        </p:nvSpPr>
        <p:spPr/>
        <p:txBody>
          <a:bodyPr vert="horz" wrap="square" lIns="91440" tIns="45720" rIns="91440" bIns="45720" anchor="t"/>
          <a:p>
            <a:pPr marL="0" indent="0">
              <a:buNone/>
            </a:pPr>
            <a:r>
              <a:rPr lang="id-ID" sz="2200" dirty="0">
                <a:latin typeface="Arial" panose="020B0604020202020204" pitchFamily="34" charset="0"/>
                <a:cs typeface="Arial" panose="020B0604020202020204" pitchFamily="34" charset="0"/>
              </a:rPr>
              <a:t> </a:t>
            </a:r>
            <a:endParaRPr lang="id-ID"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sz="10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456565" y="1417955"/>
            <a:ext cx="8230235" cy="4708525"/>
          </a:xfrm>
        </p:spPr>
        <p:txBody>
          <a:bodyPr/>
          <a:p>
            <a:pPr marL="0" indent="0">
              <a:buNone/>
            </a:pPr>
            <a:r>
              <a:rPr lang="en-US" sz="2000"/>
              <a:t>A long time ago, there were two animals, Sura and Baya. Sura was the name of a shark and Baya was a crocodile. They lived in a sea.</a:t>
            </a:r>
            <a:endParaRPr lang="en-US" sz="2000"/>
          </a:p>
          <a:p>
            <a:pPr marL="0" indent="0">
              <a:buNone/>
            </a:pPr>
            <a:r>
              <a:rPr lang="en-US" sz="2000"/>
              <a:t>Once Sura and Baya were looking for some food. Suddenly, Baya saw a goat “Yummy, this is my lunch,” said Baya. “No way! This is my lunch. You are greedy” said Sura. Then they fought for the goat. After several hours, they were very tired.</a:t>
            </a:r>
            <a:endParaRPr lang="en-US" sz="2000"/>
          </a:p>
          <a:p>
            <a:pPr marL="0" indent="0">
              <a:buNone/>
            </a:pPr>
            <a:r>
              <a:rPr lang="en-US" sz="2000"/>
              <a:t>Feeling tired of fighting, they lived in the different places. Sura lived in the water and Baya lived in the land. The border was the beach, so they would never fight again.</a:t>
            </a:r>
            <a:endParaRPr lang="en-US" sz="2000"/>
          </a:p>
          <a:p>
            <a:pPr marL="0" indent="0">
              <a:buNone/>
            </a:pPr>
            <a:r>
              <a:rPr lang="en-US" sz="2000"/>
              <a:t>One day, Sura went to the land and looked for some food in the river. He was very hungry and there was not much food in the sea. Baya was very angry when he knew that Sura broke the promise. They fought again.</a:t>
            </a:r>
            <a:endParaRPr lang="en-US" sz="2000"/>
          </a:p>
          <a:p>
            <a:pPr marL="0" indent="0">
              <a:buNone/>
            </a:pPr>
            <a:r>
              <a:rPr lang="en-US" sz="2000"/>
              <a:t>They both hit each other. Sura bit Baya’s tail. Baya did the same thing to Sura. He bit very hard until Sura finally gave up and went back to the sea. Baya was happy.</a:t>
            </a:r>
            <a:endParaRPr lang="en-US" sz="200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1267"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Exercise  </a:t>
            </a:r>
            <a:endParaRPr lang="id-ID" sz="3200" dirty="0">
              <a:latin typeface="Arial" panose="020B0604020202020204" pitchFamily="34" charset="0"/>
              <a:ea typeface="Arial" panose="020B0604020202020204" pitchFamily="34" charset="0"/>
            </a:endParaRPr>
          </a:p>
        </p:txBody>
      </p:sp>
      <p:sp>
        <p:nvSpPr>
          <p:cNvPr id="11268" name="Content Placeholder 5"/>
          <p:cNvSpPr>
            <a:spLocks noGrp="1"/>
          </p:cNvSpPr>
          <p:nvPr>
            <p:ph idx="1"/>
          </p:nvPr>
        </p:nvSpPr>
        <p:spPr>
          <a:xfrm>
            <a:off x="398145" y="1371600"/>
            <a:ext cx="8288655" cy="4754880"/>
          </a:xfrm>
        </p:spPr>
        <p:txBody>
          <a:bodyPr vert="horz" wrap="square" lIns="91440" tIns="45720" rIns="91440" bIns="45720" anchor="t"/>
          <a:p>
            <a:pPr marL="0" indent="0">
              <a:buNone/>
            </a:pPr>
            <a:r>
              <a:rPr lang="id-ID" altLang="x-none" sz="2800" dirty="0">
                <a:latin typeface="Arial" panose="020B0604020202020204" pitchFamily="34" charset="0"/>
                <a:ea typeface="Arial" panose="020B0604020202020204" pitchFamily="34" charset="0"/>
              </a:rPr>
              <a:t>Make a text of certain genre that consists of outlining dan drafting </a:t>
            </a:r>
            <a:endParaRPr lang="id-ID" altLang="x-none" sz="28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sz="2200" dirty="0">
                <a:sym typeface="+mn-ea"/>
              </a:rPr>
              <a:t>Anker, Susan.(2009). </a:t>
            </a:r>
            <a:r>
              <a:rPr sz="2200" i="1" dirty="0">
                <a:sym typeface="+mn-ea"/>
              </a:rPr>
              <a:t>Real Writing with </a:t>
            </a:r>
            <a:r>
              <a:rPr lang="id-ID" sz="2200" i="1" dirty="0">
                <a:sym typeface="+mn-ea"/>
              </a:rPr>
              <a:t>R</a:t>
            </a:r>
            <a:r>
              <a:rPr sz="2200" i="1" dirty="0">
                <a:sym typeface="+mn-ea"/>
              </a:rPr>
              <a:t>eading</a:t>
            </a:r>
            <a:r>
              <a:rPr sz="2200" dirty="0">
                <a:sym typeface="+mn-ea"/>
              </a:rPr>
              <a:t> . NY: Bedford.</a:t>
            </a:r>
            <a:endParaRPr sz="2200" dirty="0"/>
          </a:p>
          <a:p>
            <a:pPr marL="0" indent="0">
              <a:buNone/>
            </a:pPr>
            <a:r>
              <a:rPr sz="2200" dirty="0">
                <a:sym typeface="+mn-ea"/>
              </a:rPr>
              <a:t>Brook Guy and Vanessa Jakeman.(2013)</a:t>
            </a:r>
            <a:r>
              <a:rPr lang="id-ID" sz="2200" dirty="0">
                <a:sym typeface="+mn-ea"/>
              </a:rPr>
              <a:t>.</a:t>
            </a:r>
            <a:r>
              <a:rPr sz="2200" i="1" dirty="0">
                <a:sym typeface="+mn-ea"/>
              </a:rPr>
              <a:t>Complete IELTS</a:t>
            </a:r>
            <a:r>
              <a:rPr sz="2200" dirty="0">
                <a:sym typeface="+mn-ea"/>
              </a:rPr>
              <a:t>. Cambridge: </a:t>
            </a:r>
            <a:r>
              <a:rPr lang="id-ID" sz="2200" dirty="0">
                <a:sym typeface="+mn-ea"/>
              </a:rPr>
              <a:t>	</a:t>
            </a:r>
            <a:r>
              <a:rPr sz="2200" dirty="0">
                <a:sym typeface="+mn-ea"/>
              </a:rPr>
              <a:t>Cambridge University Press.</a:t>
            </a:r>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sym typeface="+mn-ea"/>
            </a:endParaRPr>
          </a:p>
          <a:p>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Learning Outcomes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800" dirty="0">
                <a:cs typeface="Arial" panose="020B0604020202020204" pitchFamily="34" charset="0"/>
              </a:rPr>
              <a:t>Students are able to make a draft and practice writing composition </a:t>
            </a:r>
            <a:endParaRPr lang="id-ID" altLang="x-none" sz="2800" dirty="0">
              <a:cs typeface="Arial" panose="020B0604020202020204" pitchFamily="34" charset="0"/>
            </a:endParaRPr>
          </a:p>
          <a:p>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C:\Users\arsil\Desktop\Smartcreative2.jpg"/>
          <p:cNvPicPr>
            <a:picLocks noChangeAspect="1"/>
          </p:cNvPicPr>
          <p:nvPr/>
        </p:nvPicPr>
        <p:blipFill>
          <a:blip r:embed="rId1"/>
          <a:stretch>
            <a:fillRect/>
          </a:stretch>
        </p:blipFill>
        <p:spPr>
          <a:xfrm>
            <a:off x="-13970" y="0"/>
            <a:ext cx="9172575" cy="6858000"/>
          </a:xfrm>
          <a:prstGeom prst="rect">
            <a:avLst/>
          </a:prstGeom>
          <a:noFill/>
          <a:ln w="9525">
            <a:noFill/>
          </a:ln>
        </p:spPr>
      </p:pic>
      <p:sp>
        <p:nvSpPr>
          <p:cNvPr id="12291"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Title Your Paragraph</a:t>
            </a:r>
            <a:endParaRPr lang="id-ID" sz="3200" dirty="0">
              <a:latin typeface="Arial" panose="020B0604020202020204" pitchFamily="34" charset="0"/>
              <a:cs typeface="Arial" panose="020B0604020202020204" pitchFamily="34" charset="0"/>
            </a:endParaRPr>
          </a:p>
        </p:txBody>
      </p:sp>
      <p:sp>
        <p:nvSpPr>
          <p:cNvPr id="12292" name="Content Placeholder 5"/>
          <p:cNvSpPr>
            <a:spLocks noGrp="1"/>
          </p:cNvSpPr>
          <p:nvPr>
            <p:ph sz="half" idx="1"/>
          </p:nvPr>
        </p:nvSpPr>
        <p:spPr/>
        <p:txBody>
          <a:bodyPr vert="horz" wrap="square" lIns="91440" tIns="45720" rIns="91440" bIns="45720" anchor="t"/>
          <a:p>
            <a:pPr marL="0" indent="0">
              <a:buNone/>
            </a:pPr>
            <a:endParaRPr lang="id-ID" altLang="x-none" sz="2200" dirty="0">
              <a:solidFill>
                <a:schemeClr val="tx1"/>
              </a:solidFill>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 </a:t>
            </a:r>
            <a:endParaRPr lang="id-ID" altLang="x-none" sz="2200" dirty="0">
              <a:latin typeface="Arial" panose="020B0604020202020204" pitchFamily="34" charset="0"/>
              <a:ea typeface="Arial" panose="020B0604020202020204" pitchFamily="34" charset="0"/>
            </a:endParaRPr>
          </a:p>
          <a:p>
            <a:pPr marL="0" indent="0">
              <a:buNone/>
            </a:pPr>
            <a:endParaRPr lang="id-ID" altLang="x-none" sz="22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457835" y="1600200"/>
            <a:ext cx="8228965" cy="4526280"/>
          </a:xfrm>
        </p:spPr>
        <p:txBody>
          <a:bodyPr/>
          <a:p>
            <a:pPr marL="0" indent="0">
              <a:buNone/>
            </a:pPr>
            <a:r>
              <a:rPr lang="en-US"/>
              <a:t>The title is the fi rst thing readers see, so it should give them a good idea of what your paragraph is about. Decide on a title by rereading your draft, especially</a:t>
            </a:r>
            <a:endParaRPr lang="en-US"/>
          </a:p>
          <a:p>
            <a:pPr marL="0" indent="0">
              <a:buNone/>
            </a:pPr>
            <a:r>
              <a:rPr lang="en-US"/>
              <a:t>your topic sentence. A paragraph title should not repeat your topic sentence. Look at the title of the paragraph on page 89. It includes the topic (narcolepsy) and the main point (that this condition is misunderstood). It lets readers know what the paragraph is about, but it does not repeat the topic sentence.</a:t>
            </a:r>
            <a:endParaRPr 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2" descr="C:\Users\arsil\Desktop\Smartcreative2.jpg"/>
          <p:cNvPicPr>
            <a:picLocks noChangeAspect="1"/>
          </p:cNvPicPr>
          <p:nvPr/>
        </p:nvPicPr>
        <p:blipFill>
          <a:blip r:embed="rId1"/>
          <a:stretch>
            <a:fillRect/>
          </a:stretch>
        </p:blipFill>
        <p:spPr>
          <a:xfrm>
            <a:off x="-13970" y="0"/>
            <a:ext cx="9172575" cy="6858000"/>
          </a:xfrm>
          <a:prstGeom prst="rect">
            <a:avLst/>
          </a:prstGeom>
          <a:noFill/>
          <a:ln w="9525">
            <a:noFill/>
          </a:ln>
        </p:spPr>
      </p:pic>
      <p:sp>
        <p:nvSpPr>
          <p:cNvPr id="3075" name="Title 5"/>
          <p:cNvSpPr>
            <a:spLocks noGrp="1"/>
          </p:cNvSpPr>
          <p:nvPr>
            <p:ph type="title"/>
          </p:nvPr>
        </p:nvSpPr>
        <p:spPr/>
        <p:txBody>
          <a:bodyPr vert="horz" wrap="square" lIns="91440" tIns="45720" rIns="91440" bIns="45720" anchor="ctr"/>
          <a:p>
            <a:pPr>
              <a:spcBef>
                <a:spcPct val="50000"/>
              </a:spcBef>
            </a:pPr>
            <a:br>
              <a:rPr lang="id-ID" sz="3200" dirty="0">
                <a:latin typeface="Arial" panose="020B0604020202020204" pitchFamily="34" charset="0"/>
                <a:cs typeface="Arial" panose="020B0604020202020204" pitchFamily="34" charset="0"/>
                <a:sym typeface="+mn-ea"/>
              </a:rPr>
            </a:br>
            <a:r>
              <a:rPr lang="id-ID" sz="3200" dirty="0">
                <a:latin typeface="Arial" panose="020B0604020202020204" pitchFamily="34" charset="0"/>
                <a:cs typeface="Arial" panose="020B0604020202020204" pitchFamily="34" charset="0"/>
                <a:sym typeface="+mn-ea"/>
              </a:rPr>
              <a:t>Titling Practice </a:t>
            </a:r>
            <a:br>
              <a:rPr lang="id-ID" sz="3200" dirty="0">
                <a:latin typeface="Arial" panose="020B0604020202020204" pitchFamily="34" charset="0"/>
                <a:cs typeface="Arial" panose="020B0604020202020204" pitchFamily="34" charset="0"/>
              </a:rPr>
            </a:br>
            <a:endParaRPr lang="id-ID" sz="3200" dirty="0">
              <a:latin typeface="Arial" panose="020B0604020202020204" pitchFamily="34" charset="0"/>
              <a:ea typeface="Arial" panose="020B0604020202020204" pitchFamily="34" charset="0"/>
            </a:endParaRPr>
          </a:p>
        </p:txBody>
      </p:sp>
      <p:sp>
        <p:nvSpPr>
          <p:cNvPr id="3076" name="Content Placeholder 5"/>
          <p:cNvSpPr>
            <a:spLocks noGrp="1"/>
          </p:cNvSpPr>
          <p:nvPr>
            <p:ph sz="half" idx="1"/>
          </p:nvPr>
        </p:nvSpPr>
        <p:spPr>
          <a:xfrm>
            <a:off x="457200" y="1474470"/>
            <a:ext cx="4038600" cy="4525963"/>
          </a:xfrm>
        </p:spPr>
        <p:txBody>
          <a:bodyPr vert="horz" wrap="square" lIns="91440" tIns="45720" rIns="91440" bIns="45720" anchor="t"/>
          <a:p>
            <a:pPr marL="0" indent="0">
              <a:buNone/>
            </a:pPr>
            <a:endParaRPr lang="id-ID" sz="2800" dirty="0"/>
          </a:p>
          <a:p>
            <a:pPr marL="0" indent="0">
              <a:buNone/>
            </a:pPr>
            <a:r>
              <a:rPr lang="id-ID" sz="2800" dirty="0"/>
              <a:t>  </a:t>
            </a:r>
            <a:r>
              <a:rPr sz="2800" dirty="0"/>
              <a:t> </a:t>
            </a:r>
            <a:endParaRPr lang="id-ID" altLang="x-none" sz="2800" dirty="0">
              <a:latin typeface="Arial" panose="020B0604020202020204" pitchFamily="34" charset="0"/>
              <a:ea typeface="Arial" panose="020B0604020202020204" pitchFamily="34" charset="0"/>
            </a:endParaRPr>
          </a:p>
        </p:txBody>
      </p:sp>
      <p:pic>
        <p:nvPicPr>
          <p:cNvPr id="2" name="Content Placeholder 1"/>
          <p:cNvPicPr>
            <a:picLocks noChangeAspect="1"/>
          </p:cNvPicPr>
          <p:nvPr>
            <p:ph sz="half" idx="2"/>
          </p:nvPr>
        </p:nvPicPr>
        <p:blipFill>
          <a:blip r:embed="rId2"/>
          <a:srcRect l="11760" t="27906" r="29791" b="45365"/>
          <a:stretch>
            <a:fillRect/>
          </a:stretch>
        </p:blipFill>
        <p:spPr>
          <a:xfrm>
            <a:off x="721360" y="1859915"/>
            <a:ext cx="7965440" cy="1744980"/>
          </a:xfrm>
          <a:prstGeom prst="rect">
            <a:avLst/>
          </a:prstGeom>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609600"/>
            <a:ext cx="8229600" cy="685800"/>
          </a:xfrm>
        </p:spPr>
        <p:txBody>
          <a:bodyPr vert="horz" wrap="square" lIns="91440" tIns="45720" rIns="91440" bIns="45720" anchor="ctr"/>
          <a:p>
            <a:pPr>
              <a:spcBef>
                <a:spcPct val="50000"/>
              </a:spcBef>
            </a:pPr>
            <a:r>
              <a:rPr lang="id-ID" sz="3000" dirty="0">
                <a:latin typeface="Arial" panose="020B0604020202020204" pitchFamily="34" charset="0"/>
                <a:cs typeface="Arial" panose="020B0604020202020204" pitchFamily="34" charset="0"/>
                <a:sym typeface="+mn-ea"/>
              </a:rPr>
              <a:t>Evaluating your draft paragraph</a:t>
            </a:r>
            <a:endParaRPr lang="id-ID" sz="3000" dirty="0">
              <a:latin typeface="Arial" panose="020B0604020202020204" pitchFamily="34" charset="0"/>
              <a:cs typeface="Arial" panose="020B0604020202020204" pitchFamily="34" charset="0"/>
              <a:sym typeface="+mn-ea"/>
            </a:endParaRPr>
          </a:p>
        </p:txBody>
      </p:sp>
      <p:sp>
        <p:nvSpPr>
          <p:cNvPr id="2" name="Content Placeholder 1"/>
          <p:cNvSpPr/>
          <p:nvPr>
            <p:ph idx="1"/>
          </p:nvPr>
        </p:nvSpPr>
        <p:spPr/>
        <p:txBody>
          <a:bodyPr/>
          <a:p>
            <a:pPr marL="0" indent="0">
              <a:buNone/>
            </a:pPr>
            <a:r>
              <a:rPr lang="en-US" sz="2400"/>
              <a:t>→It has a clear, confi dent topic sentence that states my main point.</a:t>
            </a:r>
            <a:endParaRPr lang="en-US" sz="2400"/>
          </a:p>
          <a:p>
            <a:pPr marL="0" indent="0">
              <a:buNone/>
            </a:pPr>
            <a:r>
              <a:rPr lang="en-US" sz="2400"/>
              <a:t>→ Each primary support point is backed up with supporting details, examples, or facts.</a:t>
            </a:r>
            <a:endParaRPr lang="en-US" sz="2400"/>
          </a:p>
          <a:p>
            <a:pPr marL="0" indent="0">
              <a:buNone/>
            </a:pPr>
            <a:r>
              <a:rPr lang="en-US" sz="2400">
                <a:sym typeface="+mn-ea"/>
              </a:rPr>
              <a:t>→ </a:t>
            </a:r>
            <a:r>
              <a:rPr lang="en-US" sz="2400"/>
              <a:t>The support is arranged in a logical order.</a:t>
            </a:r>
            <a:endParaRPr lang="en-US" sz="2400"/>
          </a:p>
          <a:p>
            <a:pPr marL="0" indent="0">
              <a:buNone/>
            </a:pPr>
            <a:r>
              <a:rPr lang="en-US" sz="2400">
                <a:sym typeface="+mn-ea"/>
              </a:rPr>
              <a:t>→ </a:t>
            </a:r>
            <a:r>
              <a:rPr lang="en-US" sz="2400"/>
              <a:t>The concluding sentence reminds readers of my main point and makesan observation.</a:t>
            </a:r>
            <a:endParaRPr lang="en-US" sz="2400"/>
          </a:p>
          <a:p>
            <a:pPr marL="0" indent="0">
              <a:buNone/>
            </a:pPr>
            <a:r>
              <a:rPr lang="en-US" sz="2400">
                <a:sym typeface="+mn-ea"/>
              </a:rPr>
              <a:t>→ </a:t>
            </a:r>
            <a:r>
              <a:rPr lang="en-US" sz="2400"/>
              <a:t>The title reinforces the main point.</a:t>
            </a:r>
            <a:endParaRPr lang="en-US" sz="2400"/>
          </a:p>
          <a:p>
            <a:pPr marL="0" indent="0">
              <a:buNone/>
            </a:pPr>
            <a:r>
              <a:rPr lang="en-US" sz="2400">
                <a:sym typeface="+mn-ea"/>
              </a:rPr>
              <a:t>→ </a:t>
            </a:r>
            <a:r>
              <a:rPr lang="en-US" sz="2400"/>
              <a:t>All of the sentences are complete, consisting of a subject and verb, and expressing a complete thought.</a:t>
            </a:r>
            <a:endParaRPr lang="en-US" sz="240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609600"/>
            <a:ext cx="8229600" cy="685800"/>
          </a:xfrm>
        </p:spPr>
        <p:txBody>
          <a:bodyPr vert="horz" wrap="square" lIns="91440" tIns="45720" rIns="91440" bIns="45720" anchor="ctr"/>
          <a:p>
            <a:pPr>
              <a:spcBef>
                <a:spcPct val="50000"/>
              </a:spcBef>
            </a:pPr>
            <a:r>
              <a:rPr lang="id-ID" sz="3000" dirty="0">
                <a:latin typeface="Arial" panose="020B0604020202020204" pitchFamily="34" charset="0"/>
                <a:cs typeface="Arial" panose="020B0604020202020204" pitchFamily="34" charset="0"/>
                <a:sym typeface="+mn-ea"/>
              </a:rPr>
              <a:t>Evaluating your draft paragraph</a:t>
            </a:r>
            <a:endParaRPr lang="id-ID" sz="3000" dirty="0">
              <a:latin typeface="Arial" panose="020B0604020202020204" pitchFamily="34" charset="0"/>
              <a:cs typeface="Arial" panose="020B0604020202020204" pitchFamily="34" charset="0"/>
              <a:sym typeface="+mn-ea"/>
            </a:endParaRPr>
          </a:p>
        </p:txBody>
      </p:sp>
      <p:sp>
        <p:nvSpPr>
          <p:cNvPr id="2" name="Content Placeholder 1"/>
          <p:cNvSpPr/>
          <p:nvPr>
            <p:ph idx="1"/>
          </p:nvPr>
        </p:nvSpPr>
        <p:spPr/>
        <p:txBody>
          <a:bodyPr/>
          <a:p>
            <a:pPr marL="0" indent="0">
              <a:buNone/>
            </a:pPr>
            <a:r>
              <a:rPr lang="en-US" sz="2400">
                <a:sym typeface="+mn-ea"/>
              </a:rPr>
              <a:t>→ </a:t>
            </a:r>
            <a:r>
              <a:rPr lang="en-US" sz="2400">
                <a:sym typeface="+mn-ea"/>
              </a:rPr>
              <a:t>The draft is properly formatted:</a:t>
            </a:r>
            <a:endParaRPr lang="en-US" sz="2400"/>
          </a:p>
          <a:p>
            <a:pPr marL="0" indent="0">
              <a:buNone/>
            </a:pPr>
            <a:r>
              <a:rPr lang="en-US" sz="2400">
                <a:sym typeface="+mn-ea"/>
              </a:rPr>
              <a:t>• My name, my instructor’s name, the course, and the date appear in the upper left corner.</a:t>
            </a:r>
            <a:endParaRPr lang="en-US" sz="2400"/>
          </a:p>
          <a:p>
            <a:pPr marL="0" indent="0">
              <a:buNone/>
            </a:pPr>
            <a:r>
              <a:rPr lang="en-US" sz="2400">
                <a:sym typeface="+mn-ea"/>
              </a:rPr>
              <a:t>• The fi rst sentence of the paragraph is indented, and the text is double-spaced (for easier revision).</a:t>
            </a:r>
            <a:endParaRPr lang="en-US" sz="2400"/>
          </a:p>
          <a:p>
            <a:pPr marL="0" indent="0">
              <a:buNone/>
            </a:pPr>
            <a:r>
              <a:rPr lang="en-US" sz="2400">
                <a:sym typeface="+mn-ea"/>
              </a:rPr>
              <a:t>→ </a:t>
            </a:r>
            <a:r>
              <a:rPr lang="en-US" sz="2400">
                <a:sym typeface="+mn-ea"/>
              </a:rPr>
              <a:t>I have followed any other formatting guidelines provided by my instructor.</a:t>
            </a:r>
            <a:endParaRPr lang="en-US" sz="240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Sample of Paragraph </a:t>
            </a:r>
            <a:endParaRPr lang="id-ID" sz="3200" dirty="0">
              <a:latin typeface="Arial" panose="020B0604020202020204" pitchFamily="34" charset="0"/>
              <a:ea typeface="Arial" panose="020B0604020202020204" pitchFamily="34" charset="0"/>
            </a:endParaRPr>
          </a:p>
        </p:txBody>
      </p:sp>
      <p:sp>
        <p:nvSpPr>
          <p:cNvPr id="6148" name="Content Placeholder 5"/>
          <p:cNvSpPr>
            <a:spLocks noGrp="1"/>
          </p:cNvSpPr>
          <p:nvPr>
            <p:ph sz="half" idx="1"/>
          </p:nvPr>
        </p:nvSpPr>
        <p:spPr/>
        <p:txBody>
          <a:bodyPr vert="horz" wrap="square" lIns="91440" tIns="45720" rIns="91440" bIns="45720" anchor="t"/>
          <a:p>
            <a:pPr marL="0" indent="0">
              <a:buNone/>
            </a:pPr>
            <a:endParaRPr lang="id-ID" sz="2300" dirty="0">
              <a:latin typeface="Arial" panose="020B0604020202020204" pitchFamily="34" charset="0"/>
              <a:cs typeface="Arial" panose="020B0604020202020204" pitchFamily="34" charset="0"/>
            </a:endParaRPr>
          </a:p>
          <a:p>
            <a:endParaRPr sz="2300" dirty="0">
              <a:latin typeface="Arial" panose="020B0604020202020204" pitchFamily="34" charset="0"/>
              <a:cs typeface="Arial" panose="020B0604020202020204" pitchFamily="34" charset="0"/>
            </a:endParaRPr>
          </a:p>
          <a:p>
            <a:endParaRPr lang="id-ID" altLang="x-none" sz="2300" dirty="0">
              <a:latin typeface="Arial" panose="020B0604020202020204" pitchFamily="34" charset="0"/>
              <a:ea typeface="Arial" panose="020B0604020202020204" pitchFamily="34" charset="0"/>
            </a:endParaRPr>
          </a:p>
        </p:txBody>
      </p:sp>
      <p:pic>
        <p:nvPicPr>
          <p:cNvPr id="2" name="Content Placeholder 1"/>
          <p:cNvPicPr>
            <a:picLocks noChangeAspect="1"/>
          </p:cNvPicPr>
          <p:nvPr>
            <p:ph sz="half" idx="2"/>
          </p:nvPr>
        </p:nvPicPr>
        <p:blipFill>
          <a:blip r:embed="rId2"/>
          <a:srcRect l="21745" t="31911" r="18475" b="26497"/>
          <a:stretch>
            <a:fillRect/>
          </a:stretch>
        </p:blipFill>
        <p:spPr>
          <a:xfrm>
            <a:off x="363220" y="1417955"/>
            <a:ext cx="8446135" cy="3928745"/>
          </a:xfrm>
          <a:prstGeom prst="rect">
            <a:avLst/>
          </a:prstGeom>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Kinds of Paragraph</a:t>
            </a:r>
            <a:endParaRPr lang="id-ID" sz="3200" dirty="0">
              <a:latin typeface="Arial" panose="020B0604020202020204" pitchFamily="34" charset="0"/>
              <a:cs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vert="horz" wrap="square" lIns="91440" tIns="45720" rIns="91440" bIns="45720" anchor="t"/>
          <a:p>
            <a:pPr marL="0" indent="0" algn="l">
              <a:buNone/>
            </a:pPr>
            <a:r>
              <a:rPr lang="id-ID" altLang="x-none" sz="2200" dirty="0">
                <a:latin typeface="Arial" panose="020B0604020202020204" pitchFamily="34" charset="0"/>
                <a:ea typeface="Arial" panose="020B0604020202020204" pitchFamily="34" charset="0"/>
              </a:rPr>
              <a:t>* Narration </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 Discussion </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 Procedure </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 Recount </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 Expostion </a:t>
            </a:r>
            <a:endParaRPr lang="id-ID" altLang="x-none" sz="2200" dirty="0">
              <a:latin typeface="Arial" panose="020B0604020202020204" pitchFamily="34" charset="0"/>
              <a:ea typeface="Arial" panose="020B0604020202020204" pitchFamily="34" charset="0"/>
            </a:endParaRPr>
          </a:p>
          <a:p>
            <a:pPr marL="0" indent="0" algn="l">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Discussion Text </a:t>
            </a:r>
            <a:endParaRPr lang="id-ID" sz="3200" dirty="0">
              <a:latin typeface="Arial" panose="020B0604020202020204" pitchFamily="34" charset="0"/>
              <a:cs typeface="Arial" panose="020B0604020202020204" pitchFamily="34" charset="0"/>
            </a:endParaRPr>
          </a:p>
        </p:txBody>
      </p:sp>
      <p:sp>
        <p:nvSpPr>
          <p:cNvPr id="8196" name="Content Placeholder 5"/>
          <p:cNvSpPr>
            <a:spLocks noGrp="1"/>
          </p:cNvSpPr>
          <p:nvPr>
            <p:ph sz="half" idx="1"/>
          </p:nvPr>
        </p:nvSpPr>
        <p:spPr/>
        <p:txBody>
          <a:bodyPr vert="horz" wrap="square" lIns="91440" tIns="45720" rIns="91440" bIns="45720" anchor="t"/>
          <a:p>
            <a:pPr marL="0" indent="0">
              <a:buNone/>
            </a:pPr>
            <a:r>
              <a:rPr lang="id-ID" altLang="x-none" sz="2400" dirty="0">
                <a:latin typeface="Arial" panose="020B0604020202020204" pitchFamily="34" charset="0"/>
                <a:ea typeface="Arial" panose="020B0604020202020204" pitchFamily="34" charset="0"/>
              </a:rPr>
              <a:t>I</a:t>
            </a:r>
            <a:endParaRPr lang="id-ID" altLang="x-none" sz="2400" dirty="0">
              <a:latin typeface="Arial" panose="020B0604020202020204" pitchFamily="34" charset="0"/>
              <a:ea typeface="Arial" panose="020B0604020202020204" pitchFamily="34" charset="0"/>
            </a:endParaRPr>
          </a:p>
        </p:txBody>
      </p:sp>
      <p:pic>
        <p:nvPicPr>
          <p:cNvPr id="2" name="Content Placeholder 1"/>
          <p:cNvPicPr>
            <a:picLocks noChangeAspect="1"/>
          </p:cNvPicPr>
          <p:nvPr>
            <p:ph sz="half" idx="2"/>
          </p:nvPr>
        </p:nvPicPr>
        <p:blipFill>
          <a:blip r:embed="rId2"/>
          <a:srcRect l="12311" t="14976" r="37830" b="10413"/>
          <a:stretch>
            <a:fillRect/>
          </a:stretch>
        </p:blipFill>
        <p:spPr>
          <a:xfrm>
            <a:off x="671830" y="1203325"/>
            <a:ext cx="7351395" cy="5114925"/>
          </a:xfrm>
          <a:prstGeom prst="rect">
            <a:avLst/>
          </a:prstGeom>
        </p:spPr>
      </p:pic>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2790</Words>
  <Application>WPS Presentation</Application>
  <PresentationFormat>On-screen Show (4:3)</PresentationFormat>
  <Paragraphs>87</Paragraphs>
  <Slides>12</Slides>
  <Notes>12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Calibri</vt:lpstr>
      <vt:lpstr>Microsoft YaHei</vt:lpstr>
      <vt:lpstr/>
      <vt:lpstr>Arial Unicode MS</vt:lpstr>
      <vt:lpstr>Segoe Print</vt:lpstr>
      <vt:lpstr>Office Theme</vt:lpstr>
      <vt:lpstr>PowerPoint 演示文稿</vt:lpstr>
      <vt:lpstr>Learning Outcomes</vt:lpstr>
      <vt:lpstr>Understand What a Draft Is</vt:lpstr>
      <vt:lpstr> Practice Writing a Draft Paragraph </vt:lpstr>
      <vt:lpstr>Write a Draft Using Complete Sentences </vt:lpstr>
      <vt:lpstr>Evaluating your draft paragraph</vt:lpstr>
      <vt:lpstr>Sample of Paragraph </vt:lpstr>
      <vt:lpstr>Write a Concluding Sentence</vt:lpstr>
      <vt:lpstr>Making an Outline</vt:lpstr>
      <vt:lpstr>Options   </vt:lpstr>
      <vt:lpstr>Exercise of Concluding  </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HPMini</cp:lastModifiedBy>
  <cp:revision>268</cp:revision>
  <dcterms:created xsi:type="dcterms:W3CDTF">2010-08-24T06:47:00Z</dcterms:created>
  <dcterms:modified xsi:type="dcterms:W3CDTF">2018-03-09T08:00:29Z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1033-10.2.0.5996</vt:lpwstr>
  </property>
</Properties>
</file>