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16" r:id="rId3"/>
    <p:sldId id="401" r:id="rId5"/>
    <p:sldId id="390" r:id="rId6"/>
    <p:sldId id="365" r:id="rId7"/>
    <p:sldId id="378" r:id="rId8"/>
    <p:sldId id="366" r:id="rId9"/>
    <p:sldId id="367" r:id="rId10"/>
    <p:sldId id="368" r:id="rId11"/>
    <p:sldId id="369" r:id="rId12"/>
    <p:sldId id="370" r:id="rId13"/>
    <p:sldId id="371" r:id="rId14"/>
    <p:sldId id="414" r:id="rId15"/>
    <p:sldId id="376" r:id="rId16"/>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FF"/>
    <a:srgbClr val="FAFAFA"/>
    <a:srgbClr val="F6F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992"/>
    <p:restoredTop sz="93189"/>
  </p:normalViewPr>
  <p:slideViewPr>
    <p:cSldViewPr showGuides="1">
      <p:cViewPr>
        <p:scale>
          <a:sx n="70" d="100"/>
          <a:sy n="70" d="100"/>
        </p:scale>
        <p:origin x="-1410" y="4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Slide Image Placeholder 1"/>
          <p:cNvSpPr>
            <a:spLocks noGrp="1" noRot="1" noChangeAspect="1" noTextEdit="1"/>
          </p:cNvSpPr>
          <p:nvPr>
            <p:ph type="sldImg"/>
          </p:nvPr>
        </p:nvSpPr>
        <p:spPr>
          <a:ln>
            <a:solidFill>
              <a:srgbClr val="000000">
                <a:alpha val="100000"/>
              </a:srgbClr>
            </a:solidFill>
            <a:miter lim="800000"/>
          </a:ln>
        </p:spPr>
      </p:sp>
      <p:sp>
        <p:nvSpPr>
          <p:cNvPr id="15363" name="Notes Placeholder 2"/>
          <p:cNvSpPr>
            <a:spLocks noGrp="1"/>
          </p:cNvSpPr>
          <p:nvPr>
            <p:ph type="body" idx="1"/>
          </p:nvPr>
        </p:nvSpPr>
        <p:spPr>
          <a:noFill/>
          <a:ln>
            <a:noFill/>
          </a:ln>
        </p:spPr>
        <p:txBody>
          <a:bodyPr wrap="square" lIns="91440" tIns="45720" rIns="91440" bIns="45720" anchor="t"/>
          <a:p>
            <a:pPr lvl="0"/>
            <a:endParaRPr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Slide Image Placeholder 1"/>
          <p:cNvSpPr>
            <a:spLocks noGrp="1" noRot="1" noChangeAspect="1" noTextEdit="1"/>
          </p:cNvSpPr>
          <p:nvPr>
            <p:ph type="sldImg"/>
          </p:nvPr>
        </p:nvSpPr>
        <p:spPr>
          <a:ln>
            <a:solidFill>
              <a:srgbClr val="000000">
                <a:alpha val="100000"/>
              </a:srgbClr>
            </a:solidFill>
            <a:miter lim="800000"/>
          </a:ln>
        </p:spPr>
      </p:sp>
      <p:sp>
        <p:nvSpPr>
          <p:cNvPr id="23555"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Slide Image Placeholder 1"/>
          <p:cNvSpPr>
            <a:spLocks noGrp="1" noRot="1" noChangeAspect="1" noTextEdit="1"/>
          </p:cNvSpPr>
          <p:nvPr>
            <p:ph type="sldImg"/>
          </p:nvPr>
        </p:nvSpPr>
        <p:spPr>
          <a:ln>
            <a:solidFill>
              <a:srgbClr val="000000">
                <a:alpha val="100000"/>
              </a:srgbClr>
            </a:solidFill>
            <a:miter lim="800000"/>
          </a:ln>
        </p:spPr>
      </p:sp>
      <p:sp>
        <p:nvSpPr>
          <p:cNvPr id="24579"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Slide Image Placeholder 1"/>
          <p:cNvSpPr>
            <a:spLocks noGrp="1" noRot="1" noChangeAspect="1" noTextEdit="1"/>
          </p:cNvSpPr>
          <p:nvPr>
            <p:ph type="sldImg"/>
          </p:nvPr>
        </p:nvSpPr>
        <p:spPr>
          <a:ln>
            <a:solidFill>
              <a:srgbClr val="000000">
                <a:alpha val="100000"/>
              </a:srgbClr>
            </a:solidFill>
            <a:miter lim="800000"/>
          </a:ln>
        </p:spPr>
      </p:sp>
      <p:sp>
        <p:nvSpPr>
          <p:cNvPr id="26627"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Slide Image Placeholder 1"/>
          <p:cNvSpPr>
            <a:spLocks noGrp="1" noRot="1" noChangeAspect="1" noTextEdit="1"/>
          </p:cNvSpPr>
          <p:nvPr>
            <p:ph type="sldImg"/>
          </p:nvPr>
        </p:nvSpPr>
        <p:spPr>
          <a:ln>
            <a:solidFill>
              <a:srgbClr val="000000">
                <a:alpha val="100000"/>
              </a:srgbClr>
            </a:solidFill>
            <a:miter lim="800000"/>
          </a:ln>
        </p:spPr>
      </p:sp>
      <p:sp>
        <p:nvSpPr>
          <p:cNvPr id="17411"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Slide Image Placeholder 1"/>
          <p:cNvSpPr>
            <a:spLocks noGrp="1" noRot="1" noChangeAspect="1" noTextEdit="1"/>
          </p:cNvSpPr>
          <p:nvPr>
            <p:ph type="sldImg"/>
          </p:nvPr>
        </p:nvSpPr>
        <p:spPr>
          <a:ln>
            <a:solidFill>
              <a:srgbClr val="000000">
                <a:alpha val="100000"/>
              </a:srgbClr>
            </a:solidFill>
            <a:miter lim="800000"/>
          </a:ln>
        </p:spPr>
      </p:sp>
      <p:sp>
        <p:nvSpPr>
          <p:cNvPr id="25603"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Slide Image Placeholder 1"/>
          <p:cNvSpPr>
            <a:spLocks noGrp="1" noRot="1" noChangeAspect="1" noTextEdit="1"/>
          </p:cNvSpPr>
          <p:nvPr>
            <p:ph type="sldImg"/>
          </p:nvPr>
        </p:nvSpPr>
        <p:spPr>
          <a:ln>
            <a:solidFill>
              <a:srgbClr val="000000">
                <a:alpha val="100000"/>
              </a:srgbClr>
            </a:solidFill>
            <a:miter lim="800000"/>
          </a:ln>
        </p:spPr>
      </p:sp>
      <p:sp>
        <p:nvSpPr>
          <p:cNvPr id="16387"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Slide Image Placeholder 1"/>
          <p:cNvSpPr>
            <a:spLocks noGrp="1" noRot="1" noChangeAspect="1" noTextEdit="1"/>
          </p:cNvSpPr>
          <p:nvPr>
            <p:ph type="sldImg"/>
          </p:nvPr>
        </p:nvSpPr>
        <p:spPr>
          <a:ln>
            <a:solidFill>
              <a:srgbClr val="000000">
                <a:alpha val="100000"/>
              </a:srgbClr>
            </a:solidFill>
            <a:miter lim="800000"/>
          </a:ln>
        </p:spPr>
      </p:sp>
      <p:sp>
        <p:nvSpPr>
          <p:cNvPr id="18435"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Slide Image Placeholder 1"/>
          <p:cNvSpPr>
            <a:spLocks noGrp="1" noRot="1" noChangeAspect="1" noTextEdit="1"/>
          </p:cNvSpPr>
          <p:nvPr>
            <p:ph type="sldImg"/>
          </p:nvPr>
        </p:nvSpPr>
        <p:spPr>
          <a:ln>
            <a:solidFill>
              <a:srgbClr val="000000">
                <a:alpha val="100000"/>
              </a:srgbClr>
            </a:solidFill>
            <a:miter lim="800000"/>
          </a:ln>
        </p:spPr>
      </p:sp>
      <p:sp>
        <p:nvSpPr>
          <p:cNvPr id="19459"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Slide Image Placeholder 1"/>
          <p:cNvSpPr>
            <a:spLocks noGrp="1" noRot="1" noChangeAspect="1" noTextEdit="1"/>
          </p:cNvSpPr>
          <p:nvPr>
            <p:ph type="sldImg"/>
          </p:nvPr>
        </p:nvSpPr>
        <p:spPr>
          <a:ln>
            <a:solidFill>
              <a:srgbClr val="000000">
                <a:alpha val="100000"/>
              </a:srgbClr>
            </a:solidFill>
            <a:miter lim="800000"/>
          </a:ln>
        </p:spPr>
      </p:sp>
      <p:sp>
        <p:nvSpPr>
          <p:cNvPr id="20483"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Slide Image Placeholder 1"/>
          <p:cNvSpPr>
            <a:spLocks noGrp="1" noRot="1" noChangeAspect="1" noTextEdit="1"/>
          </p:cNvSpPr>
          <p:nvPr>
            <p:ph type="sldImg"/>
          </p:nvPr>
        </p:nvSpPr>
        <p:spPr>
          <a:ln>
            <a:solidFill>
              <a:srgbClr val="000000">
                <a:alpha val="100000"/>
              </a:srgbClr>
            </a:solidFill>
            <a:miter lim="800000"/>
          </a:ln>
        </p:spPr>
      </p:sp>
      <p:sp>
        <p:nvSpPr>
          <p:cNvPr id="21507"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Slide Image Placeholder 1"/>
          <p:cNvSpPr>
            <a:spLocks noGrp="1" noRot="1" noChangeAspect="1" noTextEdit="1"/>
          </p:cNvSpPr>
          <p:nvPr>
            <p:ph type="sldImg"/>
          </p:nvPr>
        </p:nvSpPr>
        <p:spPr>
          <a:ln>
            <a:solidFill>
              <a:srgbClr val="000000">
                <a:alpha val="100000"/>
              </a:srgbClr>
            </a:solidFill>
            <a:miter lim="800000"/>
          </a:ln>
        </p:spPr>
      </p:sp>
      <p:sp>
        <p:nvSpPr>
          <p:cNvPr id="22531" name="Notes Placeholder 2"/>
          <p:cNvSpPr>
            <a:spLocks noGrp="1"/>
          </p:cNvSpPr>
          <p:nvPr>
            <p:ph type="body" idx="1"/>
          </p:nvPr>
        </p:nvSpPr>
        <p:spPr>
          <a:noFill/>
          <a:ln>
            <a:noFill/>
          </a:ln>
        </p:spPr>
        <p:txBody>
          <a:bodyPr wrap="square" lIns="91440" tIns="45720" rIns="91440" bIns="45720" anchor="t"/>
          <a:p>
            <a:pPr lvl="0"/>
            <a:endParaRPr lang="id-ID" altLang="x-none" dirty="0"/>
          </a:p>
        </p:txBody>
      </p:sp>
      <p:sp>
        <p:nvSpPr>
          <p:cNvPr id="4" name="Slide Number Placeholder 3"/>
          <p:cNvSpPr txBox="1">
            <a:spLocks noGrp="1"/>
          </p:cNvSpPr>
          <p:nvPr>
            <p:ph type="sldNum" sz="quarter"/>
          </p:nvPr>
        </p:nvSpPr>
        <p:spPr>
          <a:noFill/>
        </p:spPr>
        <p:txBody>
          <a:bodyPr lIns="91440" tIns="45720" rIns="91440" bIns="45720" rtlCol="0" anchor="b"/>
          <a:p>
            <a:pPr lvl="0" algn="r" eaLnBrk="1" hangingPunct="1"/>
            <a:fld id="{9A0DB2DC-4C9A-4742-B13C-FB6460FD3503}" type="slidenum">
              <a:rPr lang="id-ID" altLang="x-none" sz="1200" dirty="0">
                <a:latin typeface="Calibri" panose="020F0502020204030204" pitchFamily="34" charset="0"/>
              </a:rPr>
            </a:fld>
            <a:endParaRPr lang="id-ID" altLang="x-none" sz="1200" dirty="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lvl="0" eaLnBrk="1" hangingPunct="1"/>
            <a:fld id="{9A0DB2DC-4C9A-4742-B13C-FB6460FD3503}" type="slidenum">
              <a:rPr lang="en-US" dirty="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white">
      <p:bgRef idx="1001">
        <a:schemeClr val="bg1"/>
      </p:bgRef>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anchor="ctr"/>
          <a:p>
            <a:pPr lvl="0"/>
            <a:r>
              <a:rPr dirty="0"/>
              <a:t>Click to edit Master title style</a:t>
            </a:r>
            <a:endParaRPr dirty="0"/>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1C5C0B86-F696-4745-A3A4-B9D65039FB9B}" type="datetime1">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latin typeface="Calibri" panose="020F0502020204030204" pitchFamily="34" charset="0"/>
              </a:defRPr>
            </a:lvl1pPr>
          </a:lstStyle>
          <a:p>
            <a:pPr lvl="0" eaLnBrk="1" hangingPunct="1"/>
            <a:fld id="{9A0DB2DC-4C9A-4742-B13C-FB6460FD350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4.xml"/><Relationship Id="rId2" Type="http://schemas.openxmlformats.org/officeDocument/2006/relationships/image" Target="../media/image6.png"/><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image" Target="../media/image3.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4.xml"/><Relationship Id="rId2" Type="http://schemas.openxmlformats.org/officeDocument/2006/relationships/image" Target="../media/image5.png"/><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Picture 2" descr="C:\Users\arsil\Desktop\Smartcreative.jpg"/>
          <p:cNvPicPr>
            <a:picLocks noChangeAspect="1"/>
          </p:cNvPicPr>
          <p:nvPr/>
        </p:nvPicPr>
        <p:blipFill>
          <a:blip r:embed="rId1"/>
          <a:srcRect l="1051" r="800" b="504"/>
          <a:stretch>
            <a:fillRect/>
          </a:stretch>
        </p:blipFill>
        <p:spPr>
          <a:xfrm>
            <a:off x="0" y="304800"/>
            <a:ext cx="9144000" cy="6840538"/>
          </a:xfrm>
          <a:prstGeom prst="rect">
            <a:avLst/>
          </a:prstGeom>
          <a:noFill/>
          <a:ln w="9525">
            <a:noFill/>
          </a:ln>
        </p:spPr>
      </p:pic>
      <p:sp>
        <p:nvSpPr>
          <p:cNvPr id="2051" name="TextBox 1"/>
          <p:cNvSpPr txBox="1"/>
          <p:nvPr/>
        </p:nvSpPr>
        <p:spPr>
          <a:xfrm>
            <a:off x="3200400" y="3725863"/>
            <a:ext cx="5638800" cy="1198880"/>
          </a:xfrm>
          <a:prstGeom prst="rect">
            <a:avLst/>
          </a:prstGeom>
          <a:noFill/>
          <a:ln w="9525">
            <a:noFill/>
          </a:ln>
        </p:spPr>
        <p:txBody>
          <a:bodyPr>
            <a:spAutoFit/>
          </a:bodyPr>
          <a:p>
            <a:pPr algn="ctr"/>
            <a:r>
              <a:rPr lang="id-ID" b="1" dirty="0">
                <a:solidFill>
                  <a:schemeClr val="bg1"/>
                </a:solidFill>
                <a:latin typeface="Arial" panose="020B0604020202020204" pitchFamily="34" charset="0"/>
              </a:rPr>
              <a:t>BASIC WRITING</a:t>
            </a:r>
            <a:endParaRPr lang="id-ID" b="1" dirty="0">
              <a:solidFill>
                <a:schemeClr val="bg1"/>
              </a:solidFill>
              <a:latin typeface="Arial" panose="020B0604020202020204" pitchFamily="34" charset="0"/>
            </a:endParaRPr>
          </a:p>
          <a:p>
            <a:pPr algn="ctr"/>
            <a:r>
              <a:rPr lang="id-ID" b="1" dirty="0">
                <a:solidFill>
                  <a:schemeClr val="bg1"/>
                </a:solidFill>
                <a:latin typeface="Arial" panose="020B0604020202020204" pitchFamily="34" charset="0"/>
              </a:rPr>
              <a:t>WEEK</a:t>
            </a:r>
            <a:r>
              <a:rPr b="1" dirty="0">
                <a:solidFill>
                  <a:schemeClr val="bg1"/>
                </a:solidFill>
                <a:latin typeface="Arial" panose="020B0604020202020204" pitchFamily="34" charset="0"/>
              </a:rPr>
              <a:t> </a:t>
            </a:r>
            <a:r>
              <a:rPr lang="id-ID" b="1" dirty="0">
                <a:solidFill>
                  <a:schemeClr val="bg1"/>
                </a:solidFill>
                <a:latin typeface="Arial" panose="020B0604020202020204" pitchFamily="34" charset="0"/>
              </a:rPr>
              <a:t>4: Detail, Coherence &amp; Unity</a:t>
            </a:r>
            <a:endParaRPr lang="id-ID" b="1" dirty="0">
              <a:solidFill>
                <a:schemeClr val="bg1"/>
              </a:solidFill>
              <a:latin typeface="Arial" panose="020B0604020202020204" pitchFamily="34" charset="0"/>
            </a:endParaRPr>
          </a:p>
          <a:p>
            <a:pPr algn="ctr"/>
            <a:r>
              <a:rPr lang="id-ID" b="1" dirty="0">
                <a:solidFill>
                  <a:schemeClr val="bg1"/>
                </a:solidFill>
                <a:latin typeface="Arial" panose="020B0604020202020204" pitchFamily="34" charset="0"/>
              </a:rPr>
              <a:t>NURYANSYAH ADIJAYA</a:t>
            </a:r>
            <a:r>
              <a:rPr b="1" dirty="0">
                <a:solidFill>
                  <a:schemeClr val="bg1"/>
                </a:solidFill>
                <a:latin typeface="Arial" panose="020B0604020202020204" pitchFamily="34" charset="0"/>
              </a:rPr>
              <a:t>, M</a:t>
            </a:r>
            <a:r>
              <a:rPr lang="id-ID" b="1" dirty="0">
                <a:solidFill>
                  <a:schemeClr val="bg1"/>
                </a:solidFill>
                <a:latin typeface="Arial" panose="020B0604020202020204" pitchFamily="34" charset="0"/>
              </a:rPr>
              <a:t>.Pd</a:t>
            </a:r>
            <a:r>
              <a:rPr b="1" dirty="0">
                <a:solidFill>
                  <a:schemeClr val="bg1"/>
                </a:solidFill>
                <a:latin typeface="Arial" panose="020B0604020202020204" pitchFamily="34" charset="0"/>
              </a:rPr>
              <a:t>.</a:t>
            </a:r>
            <a:endParaRPr b="1" dirty="0">
              <a:solidFill>
                <a:schemeClr val="bg1"/>
              </a:solidFill>
              <a:latin typeface="Arial" panose="020B0604020202020204" pitchFamily="34" charset="0"/>
            </a:endParaRPr>
          </a:p>
          <a:p>
            <a:pPr algn="ctr"/>
            <a:r>
              <a:rPr b="1" dirty="0">
                <a:solidFill>
                  <a:schemeClr val="bg1"/>
                </a:solidFill>
                <a:latin typeface="Arial" panose="020B0604020202020204" pitchFamily="34" charset="0"/>
              </a:rPr>
              <a:t>PENDIDIKAN </a:t>
            </a:r>
            <a:r>
              <a:rPr lang="id-ID" b="1" dirty="0">
                <a:solidFill>
                  <a:schemeClr val="bg1"/>
                </a:solidFill>
                <a:latin typeface="Arial" panose="020B0604020202020204" pitchFamily="34" charset="0"/>
              </a:rPr>
              <a:t>BAHASA INGGRIS</a:t>
            </a:r>
            <a:r>
              <a:rPr b="1" dirty="0">
                <a:solidFill>
                  <a:schemeClr val="bg1"/>
                </a:solidFill>
                <a:latin typeface="Arial" panose="020B0604020202020204" pitchFamily="34" charset="0"/>
              </a:rPr>
              <a:t> FKIP</a:t>
            </a:r>
            <a:endParaRPr b="1" dirty="0">
              <a:solidFill>
                <a:schemeClr val="bg1"/>
              </a:solidFill>
              <a:latin typeface="Arial" panose="020B0604020202020204" pitchFamily="34" charset="0"/>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2"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10243" name="Title 5"/>
          <p:cNvSpPr>
            <a:spLocks noGrp="1"/>
          </p:cNvSpPr>
          <p:nvPr>
            <p:ph type="title"/>
          </p:nvPr>
        </p:nvSpPr>
        <p:spPr/>
        <p:txBody>
          <a:bodyPr vert="horz" wrap="square" lIns="91440" tIns="45720" rIns="91440" bIns="45720" anchor="ctr"/>
          <a:p>
            <a:pPr>
              <a:spcBef>
                <a:spcPct val="50000"/>
              </a:spcBef>
            </a:pPr>
            <a:r>
              <a:rPr lang="id-ID" sz="3200" dirty="0">
                <a:latin typeface="Arial" panose="020B0604020202020204" pitchFamily="34" charset="0"/>
                <a:ea typeface="Arial" panose="020B0604020202020204" pitchFamily="34" charset="0"/>
              </a:rPr>
              <a:t>Exercises  </a:t>
            </a:r>
            <a:endParaRPr lang="id-ID" sz="3200" dirty="0">
              <a:latin typeface="Arial" panose="020B0604020202020204" pitchFamily="34" charset="0"/>
              <a:ea typeface="Arial" panose="020B0604020202020204" pitchFamily="34" charset="0"/>
            </a:endParaRPr>
          </a:p>
        </p:txBody>
      </p:sp>
      <p:sp>
        <p:nvSpPr>
          <p:cNvPr id="10244" name="Content Placeholder 5"/>
          <p:cNvSpPr>
            <a:spLocks noGrp="1"/>
          </p:cNvSpPr>
          <p:nvPr>
            <p:ph sz="half" idx="1"/>
          </p:nvPr>
        </p:nvSpPr>
        <p:spPr/>
        <p:txBody>
          <a:bodyPr vert="horz" wrap="square" lIns="91440" tIns="45720" rIns="91440" bIns="45720" anchor="t"/>
          <a:p>
            <a:pPr marL="0" indent="0">
              <a:buNone/>
            </a:pPr>
            <a:r>
              <a:rPr lang="id-ID" sz="2200" dirty="0">
                <a:latin typeface="Arial" panose="020B0604020202020204" pitchFamily="34" charset="0"/>
                <a:cs typeface="Arial" panose="020B0604020202020204" pitchFamily="34" charset="0"/>
              </a:rPr>
              <a:t> </a:t>
            </a:r>
            <a:endParaRPr lang="id-ID"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pPr lvl="4"/>
            <a:endParaRPr sz="10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endParaRPr sz="2200" dirty="0">
              <a:latin typeface="Arial" panose="020B0604020202020204" pitchFamily="34" charset="0"/>
              <a:cs typeface="Arial" panose="020B0604020202020204" pitchFamily="34" charset="0"/>
            </a:endParaRPr>
          </a:p>
          <a:p>
            <a:pPr lvl="4"/>
            <a:endParaRPr lang="id-ID" altLang="x-none" sz="1000" dirty="0">
              <a:latin typeface="Arial" panose="020B0604020202020204" pitchFamily="34" charset="0"/>
              <a:ea typeface="Arial" panose="020B0604020202020204" pitchFamily="34" charset="0"/>
            </a:endParaRPr>
          </a:p>
        </p:txBody>
      </p:sp>
      <p:pic>
        <p:nvPicPr>
          <p:cNvPr id="5" name="Content Placeholder 4"/>
          <p:cNvPicPr>
            <a:picLocks noChangeAspect="1"/>
          </p:cNvPicPr>
          <p:nvPr>
            <p:ph sz="half" idx="2"/>
          </p:nvPr>
        </p:nvPicPr>
        <p:blipFill>
          <a:blip r:embed="rId2"/>
          <a:srcRect l="11336" t="18196" r="22799" b="9689"/>
          <a:stretch>
            <a:fillRect/>
          </a:stretch>
        </p:blipFill>
        <p:spPr>
          <a:xfrm>
            <a:off x="764540" y="1447165"/>
            <a:ext cx="7630160" cy="3959225"/>
          </a:xfrm>
          <a:prstGeom prst="rect">
            <a:avLst/>
          </a:prstGeom>
        </p:spPr>
      </p:pic>
    </p:spTree>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1266"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11267"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lang="id-ID" sz="3200" dirty="0">
                <a:latin typeface="Arial" panose="020B0604020202020204" pitchFamily="34" charset="0"/>
                <a:ea typeface="Arial" panose="020B0604020202020204" pitchFamily="34" charset="0"/>
              </a:rPr>
              <a:t>Exercise of Concluding  </a:t>
            </a:r>
            <a:endParaRPr lang="id-ID" sz="3200" dirty="0">
              <a:latin typeface="Arial" panose="020B0604020202020204" pitchFamily="34" charset="0"/>
              <a:ea typeface="Arial" panose="020B0604020202020204" pitchFamily="34" charset="0"/>
            </a:endParaRPr>
          </a:p>
        </p:txBody>
      </p:sp>
      <p:pic>
        <p:nvPicPr>
          <p:cNvPr id="2" name="Content Placeholder 1"/>
          <p:cNvPicPr>
            <a:picLocks noChangeAspect="1"/>
          </p:cNvPicPr>
          <p:nvPr>
            <p:ph idx="1"/>
          </p:nvPr>
        </p:nvPicPr>
        <p:blipFill>
          <a:blip r:embed="rId2"/>
          <a:srcRect l="11941" t="19939" r="21614" b="36752"/>
          <a:stretch>
            <a:fillRect/>
          </a:stretch>
        </p:blipFill>
        <p:spPr>
          <a:xfrm>
            <a:off x="670560" y="1788160"/>
            <a:ext cx="8092440" cy="3769360"/>
          </a:xfrm>
          <a:prstGeom prst="rect">
            <a:avLst/>
          </a:prstGeom>
        </p:spPr>
      </p:pic>
    </p:spTree>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id-ID" altLang="en-US"/>
              <a:t>Sample of Revising Paragraph</a:t>
            </a:r>
            <a:endParaRPr lang="id-ID" altLang="en-US"/>
          </a:p>
        </p:txBody>
      </p:sp>
      <p:pic>
        <p:nvPicPr>
          <p:cNvPr id="4" name="Content Placeholder 3"/>
          <p:cNvPicPr>
            <a:picLocks noChangeAspect="1"/>
          </p:cNvPicPr>
          <p:nvPr>
            <p:ph idx="1"/>
          </p:nvPr>
        </p:nvPicPr>
        <p:blipFill>
          <a:blip r:embed="rId1"/>
          <a:srcRect l="19451" t="25842" r="20577" b="7057"/>
          <a:stretch>
            <a:fillRect/>
          </a:stretch>
        </p:blipFill>
        <p:spPr>
          <a:xfrm>
            <a:off x="163830" y="1300480"/>
            <a:ext cx="8216900" cy="48793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314"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13315"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sz="3200" dirty="0">
                <a:latin typeface="Arial" panose="020B0604020202020204" pitchFamily="34" charset="0"/>
                <a:cs typeface="Arial" panose="020B0604020202020204" pitchFamily="34" charset="0"/>
              </a:rPr>
              <a:t>References</a:t>
            </a:r>
            <a:endParaRPr sz="3200" dirty="0">
              <a:latin typeface="Arial" panose="020B0604020202020204" pitchFamily="34" charset="0"/>
              <a:ea typeface="Arial" panose="020B0604020202020204" pitchFamily="34" charset="0"/>
            </a:endParaRPr>
          </a:p>
        </p:txBody>
      </p:sp>
      <p:sp>
        <p:nvSpPr>
          <p:cNvPr id="13316" name="Content Placeholder 5"/>
          <p:cNvSpPr>
            <a:spLocks noGrp="1"/>
          </p:cNvSpPr>
          <p:nvPr>
            <p:ph idx="1"/>
          </p:nvPr>
        </p:nvSpPr>
        <p:spPr>
          <a:xfrm>
            <a:off x="457200" y="1524000"/>
            <a:ext cx="8229600" cy="4602163"/>
          </a:xfrm>
        </p:spPr>
        <p:txBody>
          <a:bodyPr vert="horz" wrap="square" lIns="91440" tIns="45720" rIns="91440" bIns="45720" anchor="t"/>
          <a:p>
            <a:pPr marL="0" indent="0">
              <a:buNone/>
            </a:pPr>
            <a:r>
              <a:rPr sz="2200" dirty="0">
                <a:sym typeface="+mn-ea"/>
              </a:rPr>
              <a:t>Anker, Susan.(2009). </a:t>
            </a:r>
            <a:r>
              <a:rPr sz="2200" i="1" dirty="0">
                <a:sym typeface="+mn-ea"/>
              </a:rPr>
              <a:t>Real Writing with </a:t>
            </a:r>
            <a:r>
              <a:rPr lang="id-ID" sz="2200" i="1" dirty="0">
                <a:sym typeface="+mn-ea"/>
              </a:rPr>
              <a:t>R</a:t>
            </a:r>
            <a:r>
              <a:rPr sz="2200" i="1" dirty="0">
                <a:sym typeface="+mn-ea"/>
              </a:rPr>
              <a:t>eading</a:t>
            </a:r>
            <a:r>
              <a:rPr sz="2200" dirty="0">
                <a:sym typeface="+mn-ea"/>
              </a:rPr>
              <a:t> . NY: Bedford.</a:t>
            </a:r>
            <a:endParaRPr sz="2200" dirty="0"/>
          </a:p>
          <a:p>
            <a:pPr marL="0" indent="0">
              <a:buNone/>
            </a:pPr>
            <a:r>
              <a:rPr sz="2200" dirty="0">
                <a:sym typeface="+mn-ea"/>
              </a:rPr>
              <a:t>Brook Guy and Vanessa Jakeman.(2013)</a:t>
            </a:r>
            <a:r>
              <a:rPr lang="id-ID" sz="2200" dirty="0">
                <a:sym typeface="+mn-ea"/>
              </a:rPr>
              <a:t>.</a:t>
            </a:r>
            <a:r>
              <a:rPr sz="2200" i="1" dirty="0">
                <a:sym typeface="+mn-ea"/>
              </a:rPr>
              <a:t>Complete IELTS</a:t>
            </a:r>
            <a:r>
              <a:rPr sz="2200" dirty="0">
                <a:sym typeface="+mn-ea"/>
              </a:rPr>
              <a:t>. Cambridge: </a:t>
            </a:r>
            <a:r>
              <a:rPr lang="id-ID" sz="2200" dirty="0">
                <a:sym typeface="+mn-ea"/>
              </a:rPr>
              <a:t>	</a:t>
            </a:r>
            <a:r>
              <a:rPr sz="2200" dirty="0">
                <a:sym typeface="+mn-ea"/>
              </a:rPr>
              <a:t>Cambridge University Press.</a:t>
            </a:r>
            <a:endParaRPr lang="id-ID" altLang="x-none" sz="2200" dirty="0">
              <a:latin typeface="Arial" panose="020B0604020202020204" pitchFamily="34" charset="0"/>
              <a:ea typeface="Arial" panose="020B0604020202020204" pitchFamily="34" charset="0"/>
            </a:endParaRPr>
          </a:p>
          <a:p>
            <a:endParaRPr lang="id-ID" altLang="x-none" sz="2200" dirty="0">
              <a:latin typeface="Arial" panose="020B0604020202020204" pitchFamily="34" charset="0"/>
              <a:ea typeface="Arial" panose="020B0604020202020204" pitchFamily="34" charset="0"/>
              <a:sym typeface="+mn-ea"/>
            </a:endParaRPr>
          </a:p>
          <a:p>
            <a:endParaRPr lang="id-ID" altLang="x-none" sz="2200" dirty="0">
              <a:latin typeface="Arial" panose="020B0604020202020204" pitchFamily="34" charset="0"/>
              <a:ea typeface="Arial" panose="020B0604020202020204" pitchFamily="34" charset="0"/>
            </a:endParaRPr>
          </a:p>
          <a:p>
            <a:endParaRPr lang="id-ID" altLang="x-none" sz="2200" dirty="0">
              <a:latin typeface="Arial" panose="020B0604020202020204" pitchFamily="34" charset="0"/>
              <a:ea typeface="Arial" panose="020B0604020202020204" pitchFamily="34" charset="0"/>
            </a:endParaRPr>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4099"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lang="id-ID" sz="3200" dirty="0">
                <a:latin typeface="Arial" panose="020B0604020202020204" pitchFamily="34" charset="0"/>
                <a:ea typeface="Arial" panose="020B0604020202020204" pitchFamily="34" charset="0"/>
              </a:rPr>
              <a:t>Learning Outcomes</a:t>
            </a:r>
            <a:endParaRPr lang="id-ID" sz="3200" dirty="0">
              <a:latin typeface="Arial" panose="020B0604020202020204" pitchFamily="34" charset="0"/>
              <a:ea typeface="Arial" panose="020B0604020202020204" pitchFamily="34" charset="0"/>
            </a:endParaRPr>
          </a:p>
        </p:txBody>
      </p:sp>
      <p:sp>
        <p:nvSpPr>
          <p:cNvPr id="4100" name="Content Placeholder 5"/>
          <p:cNvSpPr>
            <a:spLocks noGrp="1"/>
          </p:cNvSpPr>
          <p:nvPr>
            <p:ph idx="1"/>
          </p:nvPr>
        </p:nvSpPr>
        <p:spPr>
          <a:xfrm>
            <a:off x="457200" y="1524000"/>
            <a:ext cx="8229600" cy="4602163"/>
          </a:xfrm>
        </p:spPr>
        <p:txBody>
          <a:bodyPr vert="horz" wrap="square" lIns="91440" tIns="45720" rIns="91440" bIns="45720" anchor="t"/>
          <a:p>
            <a:pPr marL="0" indent="0">
              <a:buNone/>
            </a:pPr>
            <a:r>
              <a:rPr lang="id-ID" altLang="x-none" sz="2800" dirty="0">
                <a:cs typeface="Arial" panose="020B0604020202020204" pitchFamily="34" charset="0"/>
              </a:rPr>
              <a:t>Students are able to revise detail and coherence in a paragraph/text </a:t>
            </a:r>
            <a:endParaRPr lang="id-ID" altLang="x-none" sz="2800" dirty="0">
              <a:cs typeface="Arial" panose="020B0604020202020204" pitchFamily="34" charset="0"/>
            </a:endParaRPr>
          </a:p>
          <a:p>
            <a:endParaRPr sz="2800" dirty="0"/>
          </a:p>
          <a:p>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290" name="Picture 2" descr="C:\Users\arsil\Desktop\Smartcreative2.jpg"/>
          <p:cNvPicPr>
            <a:picLocks noChangeAspect="1"/>
          </p:cNvPicPr>
          <p:nvPr/>
        </p:nvPicPr>
        <p:blipFill>
          <a:blip r:embed="rId1"/>
          <a:stretch>
            <a:fillRect/>
          </a:stretch>
        </p:blipFill>
        <p:spPr>
          <a:xfrm>
            <a:off x="-13970" y="0"/>
            <a:ext cx="9172575" cy="6858000"/>
          </a:xfrm>
          <a:prstGeom prst="rect">
            <a:avLst/>
          </a:prstGeom>
          <a:noFill/>
          <a:ln w="9525">
            <a:noFill/>
          </a:ln>
        </p:spPr>
      </p:pic>
      <p:sp>
        <p:nvSpPr>
          <p:cNvPr id="12291" name="Title 5"/>
          <p:cNvSpPr>
            <a:spLocks noGrp="1"/>
          </p:cNvSpPr>
          <p:nvPr>
            <p:ph type="title"/>
          </p:nvPr>
        </p:nvSpPr>
        <p:spPr/>
        <p:txBody>
          <a:bodyPr vert="horz" wrap="square" lIns="91440" tIns="45720" rIns="91440" bIns="45720" anchor="ctr"/>
          <a:p>
            <a:pPr>
              <a:spcBef>
                <a:spcPct val="50000"/>
              </a:spcBef>
            </a:pPr>
            <a:r>
              <a:rPr lang="id-ID" sz="3200" dirty="0">
                <a:latin typeface="Arial" panose="020B0604020202020204" pitchFamily="34" charset="0"/>
                <a:cs typeface="Arial" panose="020B0604020202020204" pitchFamily="34" charset="0"/>
              </a:rPr>
              <a:t>Revise for Detail and Support</a:t>
            </a:r>
            <a:endParaRPr lang="id-ID" sz="3200" dirty="0">
              <a:latin typeface="Arial" panose="020B0604020202020204" pitchFamily="34" charset="0"/>
              <a:cs typeface="Arial" panose="020B0604020202020204" pitchFamily="34" charset="0"/>
            </a:endParaRPr>
          </a:p>
        </p:txBody>
      </p:sp>
      <p:sp>
        <p:nvSpPr>
          <p:cNvPr id="12292" name="Content Placeholder 5"/>
          <p:cNvSpPr>
            <a:spLocks noGrp="1"/>
          </p:cNvSpPr>
          <p:nvPr>
            <p:ph sz="half" idx="1"/>
          </p:nvPr>
        </p:nvSpPr>
        <p:spPr/>
        <p:txBody>
          <a:bodyPr vert="horz" wrap="square" lIns="91440" tIns="45720" rIns="91440" bIns="45720" anchor="t"/>
          <a:p>
            <a:pPr marL="0" indent="0">
              <a:buNone/>
            </a:pPr>
            <a:endParaRPr lang="id-ID" altLang="x-none" sz="2200" dirty="0">
              <a:solidFill>
                <a:schemeClr val="tx1"/>
              </a:solidFill>
              <a:latin typeface="Arial" panose="020B0604020202020204" pitchFamily="34" charset="0"/>
              <a:ea typeface="Arial" panose="020B0604020202020204" pitchFamily="34" charset="0"/>
            </a:endParaRPr>
          </a:p>
          <a:p>
            <a:pPr marL="0" indent="0">
              <a:buNone/>
            </a:pPr>
            <a:r>
              <a:rPr lang="id-ID" altLang="x-none" sz="2200" dirty="0">
                <a:latin typeface="Arial" panose="020B0604020202020204" pitchFamily="34" charset="0"/>
                <a:ea typeface="Arial" panose="020B0604020202020204" pitchFamily="34" charset="0"/>
              </a:rPr>
              <a:t> </a:t>
            </a:r>
            <a:endParaRPr lang="id-ID" altLang="x-none" sz="2200" dirty="0">
              <a:latin typeface="Arial" panose="020B0604020202020204" pitchFamily="34" charset="0"/>
              <a:ea typeface="Arial" panose="020B0604020202020204" pitchFamily="34" charset="0"/>
            </a:endParaRPr>
          </a:p>
          <a:p>
            <a:pPr marL="0" indent="0">
              <a:buNone/>
            </a:pPr>
            <a:endParaRPr lang="id-ID" altLang="x-none" sz="2200" dirty="0">
              <a:latin typeface="Arial" panose="020B0604020202020204" pitchFamily="34" charset="0"/>
              <a:ea typeface="Arial" panose="020B0604020202020204" pitchFamily="34" charset="0"/>
            </a:endParaRPr>
          </a:p>
        </p:txBody>
      </p:sp>
      <p:sp>
        <p:nvSpPr>
          <p:cNvPr id="2" name="Content Placeholder 1"/>
          <p:cNvSpPr/>
          <p:nvPr>
            <p:ph sz="half" idx="2"/>
          </p:nvPr>
        </p:nvSpPr>
        <p:spPr>
          <a:xfrm>
            <a:off x="457835" y="1600200"/>
            <a:ext cx="8228965" cy="4526280"/>
          </a:xfrm>
        </p:spPr>
        <p:txBody>
          <a:bodyPr/>
          <a:p>
            <a:pPr marL="0" indent="0">
              <a:buNone/>
            </a:pPr>
            <a:r>
              <a:rPr lang="en-US"/>
              <a:t>When you revise a paper, look carefully at the support you have developed,and imagine yourself as your reader: Do you have enough information to understand the main point? Are you convinced of the main point?</a:t>
            </a:r>
            <a:endParaRPr lang="en-US"/>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4"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3075" name="Title 5"/>
          <p:cNvSpPr>
            <a:spLocks noGrp="1"/>
          </p:cNvSpPr>
          <p:nvPr>
            <p:ph type="title"/>
          </p:nvPr>
        </p:nvSpPr>
        <p:spPr/>
        <p:txBody>
          <a:bodyPr vert="horz" wrap="square" lIns="91440" tIns="45720" rIns="91440" bIns="45720" anchor="ctr"/>
          <a:p>
            <a:pPr>
              <a:spcBef>
                <a:spcPct val="50000"/>
              </a:spcBef>
            </a:pPr>
            <a:br>
              <a:rPr lang="id-ID" sz="3200" dirty="0">
                <a:latin typeface="Arial" panose="020B0604020202020204" pitchFamily="34" charset="0"/>
                <a:cs typeface="Arial" panose="020B0604020202020204" pitchFamily="34" charset="0"/>
                <a:sym typeface="+mn-ea"/>
              </a:rPr>
            </a:br>
            <a:r>
              <a:rPr lang="id-ID" sz="3200" dirty="0">
                <a:latin typeface="Arial" panose="020B0604020202020204" pitchFamily="34" charset="0"/>
                <a:cs typeface="Arial" panose="020B0604020202020204" pitchFamily="34" charset="0"/>
                <a:sym typeface="+mn-ea"/>
              </a:rPr>
              <a:t>Revising for Detail and Support</a:t>
            </a:r>
            <a:br>
              <a:rPr lang="id-ID" sz="3200" dirty="0">
                <a:latin typeface="Arial" panose="020B0604020202020204" pitchFamily="34" charset="0"/>
                <a:cs typeface="Arial" panose="020B0604020202020204" pitchFamily="34" charset="0"/>
              </a:rPr>
            </a:br>
            <a:endParaRPr lang="id-ID" sz="3200" dirty="0">
              <a:latin typeface="Arial" panose="020B0604020202020204" pitchFamily="34" charset="0"/>
              <a:ea typeface="Arial" panose="020B0604020202020204" pitchFamily="34" charset="0"/>
            </a:endParaRPr>
          </a:p>
        </p:txBody>
      </p:sp>
      <p:sp>
        <p:nvSpPr>
          <p:cNvPr id="3076" name="Content Placeholder 5"/>
          <p:cNvSpPr>
            <a:spLocks noGrp="1"/>
          </p:cNvSpPr>
          <p:nvPr>
            <p:ph sz="half" idx="1"/>
          </p:nvPr>
        </p:nvSpPr>
        <p:spPr>
          <a:xfrm>
            <a:off x="457200" y="1474470"/>
            <a:ext cx="4038600" cy="4525963"/>
          </a:xfrm>
        </p:spPr>
        <p:txBody>
          <a:bodyPr vert="horz" wrap="square" lIns="91440" tIns="45720" rIns="91440" bIns="45720" anchor="t"/>
          <a:p>
            <a:pPr marL="0" indent="0">
              <a:buNone/>
            </a:pPr>
            <a:endParaRPr lang="id-ID" sz="2800" dirty="0"/>
          </a:p>
          <a:p>
            <a:pPr marL="0" indent="0">
              <a:buNone/>
            </a:pPr>
            <a:r>
              <a:rPr lang="id-ID" sz="2800" dirty="0"/>
              <a:t>  </a:t>
            </a:r>
            <a:r>
              <a:rPr sz="2800" dirty="0"/>
              <a:t> </a:t>
            </a:r>
            <a:endParaRPr lang="id-ID" altLang="x-none" sz="2800" dirty="0">
              <a:latin typeface="Arial" panose="020B0604020202020204" pitchFamily="34" charset="0"/>
              <a:ea typeface="Arial" panose="020B0604020202020204" pitchFamily="34" charset="0"/>
            </a:endParaRPr>
          </a:p>
        </p:txBody>
      </p:sp>
      <p:pic>
        <p:nvPicPr>
          <p:cNvPr id="2" name="Content Placeholder 1"/>
          <p:cNvPicPr>
            <a:picLocks noChangeAspect="1"/>
          </p:cNvPicPr>
          <p:nvPr>
            <p:ph sz="half" idx="2"/>
          </p:nvPr>
        </p:nvPicPr>
        <p:blipFill>
          <a:blip r:embed="rId2"/>
          <a:srcRect l="31528" t="18162" r="10055" b="7592"/>
          <a:stretch>
            <a:fillRect/>
          </a:stretch>
        </p:blipFill>
        <p:spPr>
          <a:xfrm>
            <a:off x="648970" y="1038860"/>
            <a:ext cx="7920355" cy="5139055"/>
          </a:xfrm>
          <a:prstGeom prst="rect">
            <a:avLst/>
          </a:prstGeom>
        </p:spPr>
      </p:pic>
    </p:spTree>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5123" name="Title 5"/>
          <p:cNvSpPr>
            <a:spLocks noGrp="1"/>
          </p:cNvSpPr>
          <p:nvPr>
            <p:ph type="title"/>
          </p:nvPr>
        </p:nvSpPr>
        <p:spPr>
          <a:xfrm>
            <a:off x="381000" y="609600"/>
            <a:ext cx="8229600" cy="685800"/>
          </a:xfrm>
        </p:spPr>
        <p:txBody>
          <a:bodyPr vert="horz" wrap="square" lIns="91440" tIns="45720" rIns="91440" bIns="45720" anchor="ctr"/>
          <a:p>
            <a:pPr>
              <a:spcBef>
                <a:spcPct val="50000"/>
              </a:spcBef>
            </a:pPr>
            <a:r>
              <a:rPr lang="id-ID" sz="3000" dirty="0">
                <a:latin typeface="Arial" panose="020B0604020202020204" pitchFamily="34" charset="0"/>
                <a:cs typeface="Arial" panose="020B0604020202020204" pitchFamily="34" charset="0"/>
                <a:sym typeface="+mn-ea"/>
              </a:rPr>
              <a:t>Revise for Coherence</a:t>
            </a:r>
            <a:endParaRPr lang="id-ID" sz="3000" dirty="0">
              <a:latin typeface="Arial" panose="020B0604020202020204" pitchFamily="34" charset="0"/>
              <a:cs typeface="Arial" panose="020B0604020202020204" pitchFamily="34" charset="0"/>
              <a:sym typeface="+mn-ea"/>
            </a:endParaRPr>
          </a:p>
        </p:txBody>
      </p:sp>
      <p:sp>
        <p:nvSpPr>
          <p:cNvPr id="2" name="Content Placeholder 1"/>
          <p:cNvSpPr/>
          <p:nvPr>
            <p:ph idx="1"/>
          </p:nvPr>
        </p:nvSpPr>
        <p:spPr/>
        <p:txBody>
          <a:bodyPr/>
          <a:p>
            <a:pPr marL="0" indent="0">
              <a:buNone/>
            </a:pPr>
            <a:r>
              <a:rPr lang="en-US" sz="2000"/>
              <a:t>Coherence in writing means that all of your support connects to form a whole. In other words, even when the points and details are assembled in an order that makes sense, they still need “glue” to connect them. Coherence in writing helps readers see how one point leads to another. Individual ideas should be connected to make a clear whole. A good way to improve coherence is to use transitions.Transitions are words, phrases, and sentences that connect your ideas so that your writing moves smoothly from one point to the next. Use transitions when moving from one main support point to another. Also use them wherever you want to improve the fl ow of your writing. The table on page 112 shows some common transitions and what they are used for. Here are two paragraphs, one that does not use transitions and one that does. Read them and notice how much easier the second paragraph is to follow. Both paragraphs make the same points, but the transitions (underlined)in the second paragraph help “hold it together.”</a:t>
            </a:r>
            <a:endParaRPr lang="en-US" sz="2000"/>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46"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6147" name="Title 5"/>
          <p:cNvSpPr>
            <a:spLocks noGrp="1"/>
          </p:cNvSpPr>
          <p:nvPr>
            <p:ph type="title"/>
          </p:nvPr>
        </p:nvSpPr>
        <p:spPr/>
        <p:txBody>
          <a:bodyPr vert="horz" wrap="square" lIns="91440" tIns="45720" rIns="91440" bIns="45720" anchor="ctr"/>
          <a:p>
            <a:pPr>
              <a:spcBef>
                <a:spcPct val="50000"/>
              </a:spcBef>
            </a:pPr>
            <a:r>
              <a:rPr lang="id-ID" sz="3200" dirty="0">
                <a:latin typeface="Arial" panose="020B0604020202020204" pitchFamily="34" charset="0"/>
                <a:ea typeface="Arial" panose="020B0604020202020204" pitchFamily="34" charset="0"/>
              </a:rPr>
              <a:t>Sample of no Transition </a:t>
            </a:r>
            <a:endParaRPr lang="id-ID" sz="3200" dirty="0">
              <a:latin typeface="Arial" panose="020B0604020202020204" pitchFamily="34" charset="0"/>
              <a:ea typeface="Arial" panose="020B0604020202020204" pitchFamily="34" charset="0"/>
            </a:endParaRPr>
          </a:p>
        </p:txBody>
      </p:sp>
      <p:sp>
        <p:nvSpPr>
          <p:cNvPr id="6148" name="Content Placeholder 5"/>
          <p:cNvSpPr>
            <a:spLocks noGrp="1"/>
          </p:cNvSpPr>
          <p:nvPr>
            <p:ph sz="half" idx="1"/>
          </p:nvPr>
        </p:nvSpPr>
        <p:spPr/>
        <p:txBody>
          <a:bodyPr vert="horz" wrap="square" lIns="91440" tIns="45720" rIns="91440" bIns="45720" anchor="t"/>
          <a:p>
            <a:pPr marL="0" indent="0">
              <a:buNone/>
            </a:pPr>
            <a:endParaRPr lang="id-ID" sz="2300" dirty="0">
              <a:latin typeface="Arial" panose="020B0604020202020204" pitchFamily="34" charset="0"/>
              <a:cs typeface="Arial" panose="020B0604020202020204" pitchFamily="34" charset="0"/>
            </a:endParaRPr>
          </a:p>
          <a:p>
            <a:endParaRPr sz="2300" dirty="0">
              <a:latin typeface="Arial" panose="020B0604020202020204" pitchFamily="34" charset="0"/>
              <a:cs typeface="Arial" panose="020B0604020202020204" pitchFamily="34" charset="0"/>
            </a:endParaRPr>
          </a:p>
          <a:p>
            <a:endParaRPr lang="id-ID" altLang="x-none" sz="2300" dirty="0">
              <a:latin typeface="Arial" panose="020B0604020202020204" pitchFamily="34" charset="0"/>
              <a:ea typeface="Arial" panose="020B0604020202020204" pitchFamily="34" charset="0"/>
            </a:endParaRPr>
          </a:p>
        </p:txBody>
      </p:sp>
      <p:sp>
        <p:nvSpPr>
          <p:cNvPr id="3" name="Content Placeholder 2"/>
          <p:cNvSpPr/>
          <p:nvPr>
            <p:ph sz="half" idx="2"/>
          </p:nvPr>
        </p:nvSpPr>
        <p:spPr>
          <a:xfrm>
            <a:off x="659130" y="1600200"/>
            <a:ext cx="8027670" cy="4526280"/>
          </a:xfrm>
        </p:spPr>
        <p:txBody>
          <a:bodyPr/>
          <a:p>
            <a:pPr marL="0" indent="0">
              <a:buNone/>
            </a:pPr>
            <a:r>
              <a:rPr lang="en-US" sz="2400"/>
              <a:t>It is not diffi cult to get organized — it takes discipline to stay organized. All you need to do is follow a few simple ideas. You must decide what your priorities are and do these tasks fi rst. You should ask yourself every day: What is the most important task I have to accomplish? Make the time to do it. To be organized, you need a personal system for keeping track of things. Making lists, keeping records, and using a schedule help you remember what tasks you need to do. It is a good idea not to let belongings and obligations stack up. Get rid of possessions you don’t need, put items away every time you use them, and do not take on more responsibilities than you can handle. Getting organized is not a mystery; it is just good sense.</a:t>
            </a:r>
            <a:endParaRPr lang="en-US" sz="2400"/>
          </a:p>
        </p:txBody>
      </p:sp>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7171"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lang="id-ID" sz="3200" dirty="0">
                <a:latin typeface="Arial" panose="020B0604020202020204" pitchFamily="34" charset="0"/>
                <a:cs typeface="Arial" panose="020B0604020202020204" pitchFamily="34" charset="0"/>
              </a:rPr>
              <a:t>TRANSITIONS ADDED</a:t>
            </a:r>
            <a:endParaRPr lang="id-ID" sz="3200" dirty="0">
              <a:latin typeface="Arial" panose="020B0604020202020204" pitchFamily="34" charset="0"/>
              <a:cs typeface="Arial" panose="020B0604020202020204" pitchFamily="34" charset="0"/>
            </a:endParaRPr>
          </a:p>
        </p:txBody>
      </p:sp>
      <p:sp>
        <p:nvSpPr>
          <p:cNvPr id="7172" name="Content Placeholder 5"/>
          <p:cNvSpPr>
            <a:spLocks noGrp="1"/>
          </p:cNvSpPr>
          <p:nvPr>
            <p:ph idx="1"/>
          </p:nvPr>
        </p:nvSpPr>
        <p:spPr>
          <a:xfrm>
            <a:off x="457200" y="1524000"/>
            <a:ext cx="8229600" cy="4602163"/>
          </a:xfrm>
        </p:spPr>
        <p:txBody>
          <a:bodyPr vert="horz" wrap="square" lIns="91440" tIns="45720" rIns="91440" bIns="45720" anchor="t"/>
          <a:p>
            <a:pPr marL="0" indent="0" algn="l">
              <a:buNone/>
            </a:pPr>
            <a:r>
              <a:rPr lang="id-ID" altLang="x-none" sz="2200" dirty="0">
                <a:latin typeface="Arial" panose="020B0604020202020204" pitchFamily="34" charset="0"/>
                <a:ea typeface="Arial" panose="020B0604020202020204" pitchFamily="34" charset="0"/>
              </a:rPr>
              <a:t>It is not diffi cult to get organized — even though it takes discipline to stay organized. All you need to do is follow a few simple ideas. You must decide what your priorities are and do these tasks fi rst. For example, you should ask yourself every day: What is the most important task I have to accomplish? Then, make the time to do it. To be organized, you also</a:t>
            </a:r>
            <a:endParaRPr lang="id-ID" altLang="x-none" sz="2200" dirty="0">
              <a:latin typeface="Arial" panose="020B0604020202020204" pitchFamily="34" charset="0"/>
              <a:ea typeface="Arial" panose="020B0604020202020204" pitchFamily="34" charset="0"/>
            </a:endParaRPr>
          </a:p>
          <a:p>
            <a:pPr marL="0" indent="0" algn="l">
              <a:buNone/>
            </a:pPr>
            <a:r>
              <a:rPr lang="id-ID" altLang="x-none" sz="2200" dirty="0">
                <a:latin typeface="Arial" panose="020B0604020202020204" pitchFamily="34" charset="0"/>
                <a:ea typeface="Arial" panose="020B0604020202020204" pitchFamily="34" charset="0"/>
              </a:rPr>
              <a:t>need a personal system for keeping track of things. Making lists, keeping records, and using a schedule help you remember what tasks you need to do. Finally, it is a good idea not to let belongings and obligations stack up. Get rid of possessions you do not need, put items away every time you use them, and do not take on more responsibilities than you can handle. Getting organized is not a mystery; it is just good sense.</a:t>
            </a:r>
            <a:endParaRPr lang="id-ID" altLang="x-none" sz="2200" dirty="0">
              <a:latin typeface="Arial" panose="020B0604020202020204" pitchFamily="34" charset="0"/>
              <a:ea typeface="Arial" panose="020B0604020202020204" pitchFamily="34" charset="0"/>
            </a:endParaRPr>
          </a:p>
        </p:txBody>
      </p:sp>
    </p:spTree>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4" name="Picture 2" descr="C:\Users\arsil\Desktop\Smartcreative2.jpg"/>
          <p:cNvPicPr>
            <a:picLocks noChangeAspect="1"/>
          </p:cNvPicPr>
          <p:nvPr/>
        </p:nvPicPr>
        <p:blipFill>
          <a:blip r:embed="rId1"/>
          <a:stretch>
            <a:fillRect/>
          </a:stretch>
        </p:blipFill>
        <p:spPr>
          <a:xfrm>
            <a:off x="0" y="0"/>
            <a:ext cx="9172575" cy="6858000"/>
          </a:xfrm>
          <a:prstGeom prst="rect">
            <a:avLst/>
          </a:prstGeom>
          <a:noFill/>
          <a:ln w="9525">
            <a:noFill/>
          </a:ln>
        </p:spPr>
      </p:pic>
      <p:sp>
        <p:nvSpPr>
          <p:cNvPr id="8195" name="Title 5"/>
          <p:cNvSpPr>
            <a:spLocks noGrp="1"/>
          </p:cNvSpPr>
          <p:nvPr>
            <p:ph type="title"/>
          </p:nvPr>
        </p:nvSpPr>
        <p:spPr>
          <a:xfrm>
            <a:off x="533400" y="685800"/>
            <a:ext cx="8229600" cy="685800"/>
          </a:xfrm>
        </p:spPr>
        <p:txBody>
          <a:bodyPr vert="horz" wrap="square" lIns="91440" tIns="45720" rIns="91440" bIns="45720" anchor="ctr"/>
          <a:p>
            <a:pPr>
              <a:spcBef>
                <a:spcPct val="50000"/>
              </a:spcBef>
            </a:pPr>
            <a:r>
              <a:rPr lang="id-ID" sz="3200" dirty="0">
                <a:latin typeface="Arial" panose="020B0604020202020204" pitchFamily="34" charset="0"/>
                <a:cs typeface="Arial" panose="020B0604020202020204" pitchFamily="34" charset="0"/>
              </a:rPr>
              <a:t>Transition Signals </a:t>
            </a:r>
            <a:endParaRPr lang="id-ID" sz="3200" dirty="0">
              <a:latin typeface="Arial" panose="020B0604020202020204" pitchFamily="34" charset="0"/>
              <a:cs typeface="Arial" panose="020B0604020202020204" pitchFamily="34" charset="0"/>
            </a:endParaRPr>
          </a:p>
        </p:txBody>
      </p:sp>
      <p:pic>
        <p:nvPicPr>
          <p:cNvPr id="2" name="Content Placeholder 1"/>
          <p:cNvPicPr>
            <a:picLocks noChangeAspect="1"/>
          </p:cNvPicPr>
          <p:nvPr>
            <p:ph idx="1"/>
          </p:nvPr>
        </p:nvPicPr>
        <p:blipFill>
          <a:blip r:embed="rId2"/>
          <a:srcRect l="39405" t="14307" r="24489" b="5657"/>
          <a:stretch>
            <a:fillRect/>
          </a:stretch>
        </p:blipFill>
        <p:spPr>
          <a:xfrm>
            <a:off x="1677035" y="1371600"/>
            <a:ext cx="6608445" cy="4671060"/>
          </a:xfrm>
          <a:prstGeom prst="rect">
            <a:avLst/>
          </a:prstGeom>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218" name="Picture 2" descr="C:\Users\arsil\Desktop\Smartcreative2.jpg"/>
          <p:cNvPicPr>
            <a:picLocks noChangeAspect="1"/>
          </p:cNvPicPr>
          <p:nvPr/>
        </p:nvPicPr>
        <p:blipFill>
          <a:blip r:embed="rId1"/>
          <a:srcRect l="19432" t="33056" r="58020" b="39130"/>
          <a:stretch>
            <a:fillRect/>
          </a:stretch>
        </p:blipFill>
        <p:spPr>
          <a:xfrm>
            <a:off x="1782445" y="2266950"/>
            <a:ext cx="2068195" cy="1907540"/>
          </a:xfrm>
          <a:prstGeom prst="rect">
            <a:avLst/>
          </a:prstGeom>
          <a:noFill/>
          <a:ln w="9525">
            <a:noFill/>
          </a:ln>
        </p:spPr>
      </p:pic>
      <p:sp>
        <p:nvSpPr>
          <p:cNvPr id="9219" name="Title 5"/>
          <p:cNvSpPr>
            <a:spLocks noGrp="1"/>
          </p:cNvSpPr>
          <p:nvPr>
            <p:ph type="title"/>
          </p:nvPr>
        </p:nvSpPr>
        <p:spPr/>
        <p:txBody>
          <a:bodyPr vert="horz" wrap="square" lIns="91440" tIns="45720" rIns="91440" bIns="45720" anchor="ctr"/>
          <a:p>
            <a:pPr>
              <a:spcBef>
                <a:spcPct val="50000"/>
              </a:spcBef>
            </a:pPr>
            <a:r>
              <a:rPr lang="id-ID" sz="3200" dirty="0">
                <a:latin typeface="Arial" panose="020B0604020202020204" pitchFamily="34" charset="0"/>
                <a:cs typeface="Arial" panose="020B0604020202020204" pitchFamily="34" charset="0"/>
              </a:rPr>
              <a:t>Adding Transitions   </a:t>
            </a:r>
            <a:endParaRPr lang="id-ID" sz="3200" dirty="0">
              <a:latin typeface="Arial" panose="020B0604020202020204" pitchFamily="34" charset="0"/>
              <a:ea typeface="Arial" panose="020B0604020202020204" pitchFamily="34" charset="0"/>
            </a:endParaRPr>
          </a:p>
        </p:txBody>
      </p:sp>
      <p:sp>
        <p:nvSpPr>
          <p:cNvPr id="9220" name="Content Placeholder 5"/>
          <p:cNvSpPr>
            <a:spLocks noGrp="1"/>
          </p:cNvSpPr>
          <p:nvPr>
            <p:ph sz="half" idx="1"/>
          </p:nvPr>
        </p:nvSpPr>
        <p:spPr/>
        <p:txBody>
          <a:bodyPr vert="horz" wrap="square" lIns="91440" tIns="45720" rIns="91440" bIns="45720" anchor="t"/>
          <a:p>
            <a:pPr marL="0" indent="0">
              <a:buNone/>
            </a:pPr>
            <a:endParaRPr lang="id-ID" sz="2800" dirty="0"/>
          </a:p>
        </p:txBody>
      </p:sp>
      <p:pic>
        <p:nvPicPr>
          <p:cNvPr id="3" name="Content Placeholder 2"/>
          <p:cNvPicPr>
            <a:picLocks noChangeAspect="1"/>
          </p:cNvPicPr>
          <p:nvPr>
            <p:ph sz="half" idx="2"/>
          </p:nvPr>
        </p:nvPicPr>
        <p:blipFill>
          <a:blip r:embed="rId2"/>
          <a:srcRect l="28675" t="17843" r="36242" b="47493"/>
          <a:stretch>
            <a:fillRect/>
          </a:stretch>
        </p:blipFill>
        <p:spPr>
          <a:xfrm>
            <a:off x="457200" y="1089025"/>
            <a:ext cx="8228965" cy="4359275"/>
          </a:xfrm>
          <a:prstGeom prst="rect">
            <a:avLst/>
          </a:prstGeom>
        </p:spPr>
      </p:pic>
    </p:spTree>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3341</Words>
  <Application>WPS Presentation</Application>
  <PresentationFormat>On-screen Show (4:3)</PresentationFormat>
  <Paragraphs>66</Paragraphs>
  <Slides>13</Slides>
  <Notes>12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13</vt:i4>
      </vt:variant>
    </vt:vector>
  </HeadingPairs>
  <TitlesOfParts>
    <vt:vector size="21" baseType="lpstr">
      <vt:lpstr>Arial</vt:lpstr>
      <vt:lpstr>SimSun</vt:lpstr>
      <vt:lpstr>Wingdings</vt:lpstr>
      <vt:lpstr>Calibri</vt:lpstr>
      <vt:lpstr>Microsoft YaHei</vt:lpstr>
      <vt:lpstr/>
      <vt:lpstr>Arial Unicode MS</vt:lpstr>
      <vt:lpstr>Office Theme</vt:lpstr>
      <vt:lpstr>PowerPoint 演示文稿</vt:lpstr>
      <vt:lpstr>Learning Outcomes</vt:lpstr>
      <vt:lpstr>Revise for Detail and Support</vt:lpstr>
      <vt:lpstr> Revising for Detail and Support </vt:lpstr>
      <vt:lpstr>Revise for Coherence</vt:lpstr>
      <vt:lpstr>Sample of no Transition </vt:lpstr>
      <vt:lpstr>TRANSITIONS ADDED</vt:lpstr>
      <vt:lpstr>Transition Signals </vt:lpstr>
      <vt:lpstr>Adding Transitions   </vt:lpstr>
      <vt:lpstr>Exercises  </vt:lpstr>
      <vt:lpstr>Exercise of Concluding  </vt:lpstr>
      <vt:lpstr>Sample of Revising Paragraph</vt:lpstr>
      <vt:lpstr>References</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HPMini</cp:lastModifiedBy>
  <cp:revision>271</cp:revision>
  <dcterms:created xsi:type="dcterms:W3CDTF">2010-08-24T06:47:00Z</dcterms:created>
  <dcterms:modified xsi:type="dcterms:W3CDTF">2018-03-09T08:46:21Z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1033-10.2.0.5996</vt:lpwstr>
  </property>
</Properties>
</file>