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416" r:id="rId11"/>
    <p:sldId id="368" r:id="rId12"/>
    <p:sldId id="369" r:id="rId13"/>
    <p:sldId id="370"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4: Detail, Coherence &amp; Unity (Part 2)</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rcRect l="19432" t="33056" r="58020" b="39130"/>
          <a:stretch>
            <a:fillRect/>
          </a:stretch>
        </p:blipFill>
        <p:spPr>
          <a:xfrm>
            <a:off x="1782445" y="2266950"/>
            <a:ext cx="2068195" cy="1907540"/>
          </a:xfrm>
          <a:prstGeom prst="rect">
            <a:avLst/>
          </a:prstGeom>
          <a:noFill/>
          <a:ln w="9525">
            <a:noFill/>
          </a:ln>
        </p:spPr>
      </p:pic>
      <p:sp>
        <p:nvSpPr>
          <p:cNvPr id="9219"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Exercise </a:t>
            </a:r>
            <a:endParaRPr lang="id-ID" sz="3200" dirty="0">
              <a:latin typeface="Arial" panose="020B0604020202020204" pitchFamily="34" charset="0"/>
              <a:ea typeface="Arial" panose="020B0604020202020204" pitchFamily="34" charset="0"/>
            </a:endParaRPr>
          </a:p>
        </p:txBody>
      </p:sp>
      <p:sp>
        <p:nvSpPr>
          <p:cNvPr id="9220" name="Content Placeholder 5"/>
          <p:cNvSpPr>
            <a:spLocks noGrp="1"/>
          </p:cNvSpPr>
          <p:nvPr>
            <p:ph sz="half" idx="1"/>
          </p:nvPr>
        </p:nvSpPr>
        <p:spPr>
          <a:xfrm>
            <a:off x="457200" y="1600200"/>
            <a:ext cx="8105775" cy="4526280"/>
          </a:xfrm>
        </p:spPr>
        <p:txBody>
          <a:bodyPr vert="horz" wrap="square" lIns="91440" tIns="45720" rIns="91440" bIns="45720" anchor="t"/>
          <a:p>
            <a:pPr marL="0" indent="0">
              <a:buNone/>
            </a:pPr>
            <a:r>
              <a:rPr lang="id-ID" sz="2000" dirty="0"/>
              <a:t>2. As you use a calendar to manage your time, think about how long certain activities will take. A common mistake is to underestimate the time needed to do something, even something simple. For example,</a:t>
            </a:r>
            <a:endParaRPr lang="id-ID" sz="2000" dirty="0"/>
          </a:p>
          <a:p>
            <a:pPr marL="0" indent="0">
              <a:buNone/>
            </a:pPr>
            <a:r>
              <a:rPr lang="id-ID" sz="2000" dirty="0"/>
              <a:t>when you are planning the time needed to get money from the cash machine, remember that a line of people may be ahead of you.Last week in the line I met a woman I went to high school with. When</a:t>
            </a:r>
            <a:endParaRPr lang="id-ID" sz="2000" dirty="0"/>
          </a:p>
          <a:p>
            <a:pPr marL="0" indent="0">
              <a:buNone/>
            </a:pPr>
            <a:r>
              <a:rPr lang="id-ID" sz="2000" dirty="0"/>
              <a:t>you are estimating time for a more complex activity, such as reading a chapter in a textbook, block out more time than you think you will</a:t>
            </a:r>
            <a:endParaRPr lang="id-ID" sz="2000" dirty="0"/>
          </a:p>
          <a:p>
            <a:pPr marL="0" indent="0">
              <a:buNone/>
            </a:pPr>
            <a:r>
              <a:rPr lang="id-ID" sz="2000" dirty="0"/>
              <a:t>need. If you fi nish in less time than you have allotted, so much the</a:t>
            </a:r>
            <a:endParaRPr lang="id-ID" sz="2000" dirty="0"/>
          </a:p>
          <a:p>
            <a:pPr marL="0" indent="0">
              <a:buNone/>
            </a:pPr>
            <a:r>
              <a:rPr lang="id-ID" sz="2000" dirty="0"/>
              <a:t>better. Allow for interruptions. It is better to allow too much time than</a:t>
            </a:r>
            <a:endParaRPr lang="id-ID" sz="2000" dirty="0"/>
          </a:p>
          <a:p>
            <a:pPr marL="0" indent="0">
              <a:buNone/>
            </a:pPr>
            <a:r>
              <a:rPr lang="id-ID" sz="2000" dirty="0"/>
              <a:t>too little.</a:t>
            </a:r>
            <a:endParaRPr lang="id-ID" sz="2000"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Exercises  </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40080" y="1600200"/>
            <a:ext cx="8046720" cy="4526280"/>
          </a:xfrm>
        </p:spPr>
        <p:txBody>
          <a:bodyPr/>
          <a:p>
            <a:pPr marL="0" indent="0">
              <a:buNone/>
            </a:pPr>
            <a:r>
              <a:rPr lang="en-US" sz="2000"/>
              <a:t>3. Effective time management means allowing time for various</a:t>
            </a:r>
            <a:endParaRPr lang="en-US" sz="2000"/>
          </a:p>
          <a:p>
            <a:pPr marL="0" indent="0">
              <a:buNone/>
            </a:pPr>
            <a:r>
              <a:rPr lang="en-US" sz="2000"/>
              <a:t>“life” activities. For example, it is important to budget time for paying</a:t>
            </a:r>
            <a:endParaRPr lang="en-US" sz="2000"/>
          </a:p>
          <a:p>
            <a:pPr marL="0" indent="0">
              <a:buNone/>
            </a:pPr>
            <a:r>
              <a:rPr lang="en-US" sz="2000"/>
              <a:t>bills, buying food, picking up a child, or going to the doctor. My doctor</a:t>
            </a:r>
            <a:endParaRPr lang="en-US" sz="2000"/>
          </a:p>
          <a:p>
            <a:pPr marL="0" indent="0">
              <a:buNone/>
            </a:pPr>
            <a:r>
              <a:rPr lang="en-US" sz="2000"/>
              <a:t>is always an hour behind schedule. A daily schedule should also account</a:t>
            </a:r>
            <a:endParaRPr lang="en-US" sz="2000"/>
          </a:p>
          <a:p>
            <a:pPr marL="0" indent="0">
              <a:buNone/>
            </a:pPr>
            <a:r>
              <a:rPr lang="en-US" sz="2000"/>
              <a:t>for communication with other people, such as family members,</a:t>
            </a:r>
            <a:endParaRPr lang="en-US" sz="2000"/>
          </a:p>
          <a:p>
            <a:pPr marL="0" indent="0">
              <a:buNone/>
            </a:pPr>
            <a:r>
              <a:rPr lang="en-US" sz="2000"/>
              <a:t>friends, service people, and others. It is important to allow time for relaxation. Allow yourself a little unscheduled time when possible. Finally,</a:t>
            </a:r>
            <a:endParaRPr lang="en-US" sz="2000"/>
          </a:p>
          <a:p>
            <a:pPr marL="0" indent="0">
              <a:buNone/>
            </a:pPr>
            <a:r>
              <a:rPr lang="en-US" sz="2000"/>
              <a:t>leave time for unexpected events that are a huge part of life, like</a:t>
            </a:r>
            <a:endParaRPr lang="en-US" sz="2000"/>
          </a:p>
          <a:p>
            <a:pPr marL="0" indent="0">
              <a:buNone/>
            </a:pPr>
            <a:r>
              <a:rPr lang="en-US" sz="2000"/>
              <a:t>last-minute phone calls, a car that won’t start, or a bus that is late.</a:t>
            </a:r>
            <a:endParaRPr lang="en-US" sz="200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r>
              <a:rPr sz="2200" dirty="0">
                <a:sym typeface="+mn-ea"/>
              </a:rPr>
              <a:t>Brook Guy and Vanessa Jakeman.(2013)</a:t>
            </a:r>
            <a:r>
              <a:rPr lang="id-ID" sz="2200" dirty="0">
                <a:sym typeface="+mn-ea"/>
              </a:rPr>
              <a:t>.</a:t>
            </a:r>
            <a:r>
              <a:rPr sz="2200" i="1" dirty="0">
                <a:sym typeface="+mn-ea"/>
              </a:rPr>
              <a:t>Complete IELTS</a:t>
            </a:r>
            <a:r>
              <a:rPr sz="2200" dirty="0">
                <a:sym typeface="+mn-ea"/>
              </a:rPr>
              <a:t>. Cambridge: </a:t>
            </a:r>
            <a:r>
              <a:rPr lang="id-ID" sz="2200" dirty="0">
                <a:sym typeface="+mn-ea"/>
              </a:rPr>
              <a:t>	</a:t>
            </a:r>
            <a:r>
              <a:rPr sz="2200" dirty="0">
                <a:sym typeface="+mn-ea"/>
              </a:rPr>
              <a:t>Cambridge University Press.</a:t>
            </a:r>
            <a:endParaRPr lang="id-ID" altLang="x-none" sz="2200" dirty="0">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http://www2.ivcc.edu/rambo/eng1001/goodparagraph.htm </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Students are able to revise detail,coherence and unity in a paragraph/text </a:t>
            </a:r>
            <a:endParaRPr lang="id-ID" altLang="x-none" sz="2800" dirty="0">
              <a:cs typeface="Arial" panose="020B0604020202020204" pitchFamily="34" charset="0"/>
            </a:endParaRPr>
          </a:p>
          <a:p>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Unity </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835" y="1600200"/>
            <a:ext cx="8228965" cy="4526280"/>
          </a:xfrm>
        </p:spPr>
        <p:txBody>
          <a:bodyPr/>
          <a:p>
            <a:pPr marL="0" indent="0">
              <a:buNone/>
            </a:pPr>
            <a:r>
              <a:rPr lang="en-US"/>
              <a:t>Unity in writing means that all the points you make are related to your main point; they are unifi ed in support of your main point. As you draft a paragraph or an essay, you may detour from your main point without even being aware of it, as the writer of the following paragraph did with the underlined sentences. The diagram after the paragraph shows what happens when readers read the paragraph.</a:t>
            </a:r>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cs typeface="Arial" panose="020B0604020202020204" pitchFamily="34" charset="0"/>
                <a:sym typeface="+mn-ea"/>
              </a:rPr>
              <a:t>Revising for Unity</a:t>
            </a:r>
            <a:br>
              <a:rPr lang="id-ID" sz="3200" dirty="0">
                <a:latin typeface="Arial" panose="020B0604020202020204" pitchFamily="34" charset="0"/>
                <a:cs typeface="Arial" panose="020B0604020202020204" pitchFamily="34" charset="0"/>
              </a:rPr>
            </a:b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pic>
        <p:nvPicPr>
          <p:cNvPr id="4" name="Content Placeholder 3"/>
          <p:cNvPicPr>
            <a:picLocks noChangeAspect="1"/>
          </p:cNvPicPr>
          <p:nvPr>
            <p:ph sz="half" idx="2"/>
          </p:nvPr>
        </p:nvPicPr>
        <p:blipFill>
          <a:blip r:embed="rId2"/>
          <a:srcRect l="14198" t="25085" r="28884" b="9877"/>
          <a:stretch>
            <a:fillRect/>
          </a:stretch>
        </p:blipFill>
        <p:spPr>
          <a:xfrm>
            <a:off x="682625" y="1647825"/>
            <a:ext cx="8004810" cy="4352925"/>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Analysis of Unity</a:t>
            </a:r>
            <a:endParaRPr lang="id-ID" sz="3000" dirty="0">
              <a:latin typeface="Arial" panose="020B0604020202020204" pitchFamily="34" charset="0"/>
              <a:cs typeface="Arial" panose="020B0604020202020204" pitchFamily="34" charset="0"/>
              <a:sym typeface="+mn-ea"/>
            </a:endParaRPr>
          </a:p>
        </p:txBody>
      </p:sp>
      <p:pic>
        <p:nvPicPr>
          <p:cNvPr id="3" name="Content Placeholder 2"/>
          <p:cNvPicPr>
            <a:picLocks noChangeAspect="1"/>
          </p:cNvPicPr>
          <p:nvPr>
            <p:ph idx="1"/>
          </p:nvPr>
        </p:nvPicPr>
        <p:blipFill>
          <a:blip r:embed="rId2"/>
          <a:srcRect l="14395" t="12809" r="30278" b="16288"/>
          <a:stretch>
            <a:fillRect/>
          </a:stretch>
        </p:blipFill>
        <p:spPr>
          <a:xfrm>
            <a:off x="662940" y="1782445"/>
            <a:ext cx="7947660" cy="4215130"/>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Continued </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sz="half" idx="1"/>
          </p:nvPr>
        </p:nvSpPr>
        <p:spPr/>
        <p:txBody>
          <a:bodyPr vert="horz" wrap="square" lIns="91440" tIns="45720" rIns="91440" bIns="45720" anchor="t"/>
          <a:p>
            <a:pPr marL="0" indent="0">
              <a:buNone/>
            </a:pP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sp>
        <p:nvSpPr>
          <p:cNvPr id="3" name="Content Placeholder 2"/>
          <p:cNvSpPr/>
          <p:nvPr>
            <p:ph sz="half" idx="2"/>
          </p:nvPr>
        </p:nvSpPr>
        <p:spPr>
          <a:xfrm>
            <a:off x="659130" y="1600200"/>
            <a:ext cx="8027670" cy="4526280"/>
          </a:xfrm>
        </p:spPr>
        <p:txBody>
          <a:bodyPr/>
          <a:p>
            <a:pPr marL="0" indent="0">
              <a:buNone/>
            </a:pPr>
            <a:endParaRPr lang="en-US" sz="2400"/>
          </a:p>
        </p:txBody>
      </p:sp>
      <p:pic>
        <p:nvPicPr>
          <p:cNvPr id="2" name="Picture 1"/>
          <p:cNvPicPr>
            <a:picLocks noChangeAspect="1"/>
          </p:cNvPicPr>
          <p:nvPr/>
        </p:nvPicPr>
        <p:blipFill>
          <a:blip r:embed="rId2"/>
          <a:srcRect l="31195" t="46994" r="11024" b="23647"/>
          <a:stretch>
            <a:fillRect/>
          </a:stretch>
        </p:blipFill>
        <p:spPr>
          <a:xfrm>
            <a:off x="232410" y="1979930"/>
            <a:ext cx="8140700" cy="3819525"/>
          </a:xfrm>
          <a:prstGeom prst="rect">
            <a:avLst/>
          </a:prstGeom>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Example of unified paragraph </a:t>
            </a:r>
            <a:endParaRPr lang="id-ID" sz="3200" dirty="0">
              <a:latin typeface="Arial" panose="020B0604020202020204" pitchFamily="34" charset="0"/>
              <a:cs typeface="Arial" panose="020B0604020202020204" pitchFamily="34" charset="0"/>
            </a:endParaRPr>
          </a:p>
        </p:txBody>
      </p:sp>
      <p:sp>
        <p:nvSpPr>
          <p:cNvPr id="5" name="Content Placeholder 4"/>
          <p:cNvSpPr/>
          <p:nvPr>
            <p:ph idx="1"/>
          </p:nvPr>
        </p:nvSpPr>
        <p:spPr/>
        <p:txBody>
          <a:bodyPr/>
          <a:p>
            <a:pPr marL="0" indent="0">
              <a:buNone/>
            </a:pPr>
            <a:r>
              <a:rPr lang="en-US" sz="2000"/>
              <a:t>In Alice Walker’s "To Hell with Dying," Mr. Sweet was a good companion for the narrator and her siblings. Mr. Sweet always made the narrator feel special. She loved to be around him and was overjoyed whenever he would visit her. Mr. Sweet played with the children just as if he were a child himself. Mr. Sweet also displayed a great deal of respect for the narrator and her family. Even though his alcoholism and lifestyle was a bad influence on the children, his virtues far outweighed his faults. Mr. Sweet had a positive impact on the children that would last their entire lives. He was compassionate, caring, and honest, and the children learned to respect themselves and others from their experiences with Mr. Sweet. He also inspired the children to succeed. Mr. Sweet's lifestyle did not make him an excellent role model for the children, but he was always an excellent companion.</a:t>
            </a:r>
            <a:endParaRPr lang="en-US" sz="200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Revising for Unity</a:t>
            </a:r>
            <a:endParaRPr lang="id-ID" sz="3200" dirty="0">
              <a:latin typeface="Arial" panose="020B0604020202020204" pitchFamily="34" charset="0"/>
              <a:cs typeface="Arial" panose="020B0604020202020204" pitchFamily="34" charset="0"/>
            </a:endParaRPr>
          </a:p>
        </p:txBody>
      </p:sp>
      <p:pic>
        <p:nvPicPr>
          <p:cNvPr id="4" name="Content Placeholder 3"/>
          <p:cNvPicPr>
            <a:picLocks noChangeAspect="1"/>
          </p:cNvPicPr>
          <p:nvPr>
            <p:ph idx="1"/>
          </p:nvPr>
        </p:nvPicPr>
        <p:blipFill>
          <a:blip r:embed="rId2"/>
          <a:srcRect l="34882" t="15362" r="10326" b="9554"/>
          <a:stretch>
            <a:fillRect/>
          </a:stretch>
        </p:blipFill>
        <p:spPr>
          <a:xfrm>
            <a:off x="748665" y="1261110"/>
            <a:ext cx="7806055" cy="4904105"/>
          </a:xfrm>
          <a:prstGeom prst="rect">
            <a:avLst/>
          </a:prstGeom>
        </p:spPr>
      </p:pic>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Exercises of revising unity</a:t>
            </a:r>
            <a:endParaRPr lang="id-ID" sz="3200" dirty="0">
              <a:latin typeface="Arial" panose="020B0604020202020204" pitchFamily="34" charset="0"/>
              <a:cs typeface="Arial" panose="020B0604020202020204" pitchFamily="34" charset="0"/>
            </a:endParaRPr>
          </a:p>
        </p:txBody>
      </p:sp>
      <p:sp>
        <p:nvSpPr>
          <p:cNvPr id="3" name="Content Placeholder 2"/>
          <p:cNvSpPr/>
          <p:nvPr>
            <p:ph idx="1"/>
          </p:nvPr>
        </p:nvSpPr>
        <p:spPr/>
        <p:txBody>
          <a:bodyPr/>
          <a:p>
            <a:pPr marL="0" indent="0">
              <a:buNone/>
            </a:pPr>
            <a:r>
              <a:rPr lang="id-ID" altLang="en-US" sz="2000"/>
              <a:t>1. </a:t>
            </a:r>
            <a:r>
              <a:rPr lang="en-US" sz="2000"/>
              <a:t>One way to manage time is to keep a calendar or schedule. It should have an hour-by-hour breakdown of the day and evening, with space for you to write next to the time. As appointments or responsibilities come up, add them on the right day and time. Before the end of the day, consult your calendar to see what’s going on the next day. For example, tomorrow I have to meet Kara at noon, and if I forget, she will be furious with me. Using a calendar saves you trouble, because once you have noted the appointment or activity, you don’t have to think about it anymore. Once you are in the habit of using a calendar,</a:t>
            </a:r>
            <a:endParaRPr lang="en-US" sz="2000"/>
          </a:p>
          <a:p>
            <a:pPr marL="0" indent="0">
              <a:buNone/>
            </a:pPr>
            <a:r>
              <a:rPr lang="en-US" sz="2000"/>
              <a:t>you will see that it frees your mind because you are not always trying</a:t>
            </a:r>
            <a:endParaRPr lang="en-US" sz="2000"/>
          </a:p>
          <a:p>
            <a:pPr marL="0" indent="0">
              <a:buNone/>
            </a:pPr>
            <a:r>
              <a:rPr lang="en-US" sz="2000"/>
              <a:t>to think about what you’re supposed to do, where you’re supposed</a:t>
            </a:r>
            <a:endParaRPr lang="en-US" sz="2000"/>
          </a:p>
          <a:p>
            <a:pPr marL="0" indent="0">
              <a:buNone/>
            </a:pPr>
            <a:r>
              <a:rPr lang="en-US" sz="2000"/>
              <a:t>to be, or what you might have forgotten.</a:t>
            </a:r>
            <a:endParaRPr lang="en-US" sz="200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3955</Words>
  <Application>WPS Presentation</Application>
  <PresentationFormat>On-screen Show (4:3)</PresentationFormat>
  <Paragraphs>78</Paragraphs>
  <Slides>12</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Calibri</vt:lpstr>
      <vt:lpstr>Microsoft YaHei</vt:lpstr>
      <vt:lpstr/>
      <vt:lpstr>Arial Unicode MS</vt:lpstr>
      <vt:lpstr>Segoe Print</vt:lpstr>
      <vt:lpstr>Office Theme</vt:lpstr>
      <vt:lpstr>PowerPoint 演示文稿</vt:lpstr>
      <vt:lpstr>Learning Outcomes</vt:lpstr>
      <vt:lpstr>Revise for Detail and Support</vt:lpstr>
      <vt:lpstr> Revising for Detail and Support </vt:lpstr>
      <vt:lpstr>Revise for Coherence</vt:lpstr>
      <vt:lpstr>Sample of no Transition </vt:lpstr>
      <vt:lpstr>TRANSITIONS ADDED</vt:lpstr>
      <vt:lpstr>Revising for Unity</vt:lpstr>
      <vt:lpstr>Transition Signals </vt:lpstr>
      <vt:lpstr>Adding Transitions   </vt:lpstr>
      <vt:lpstr>Exercises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274</cp:revision>
  <dcterms:created xsi:type="dcterms:W3CDTF">2010-08-24T06:47:00Z</dcterms:created>
  <dcterms:modified xsi:type="dcterms:W3CDTF">2018-03-09T09:11:26Z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