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416" r:id="rId11"/>
    <p:sldId id="368" r:id="rId12"/>
    <p:sldId id="421" r:id="rId13"/>
    <p:sldId id="370"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8: COMPOSITION ABOUT FAMILY</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cs typeface="Arial" panose="020B0604020202020204" pitchFamily="34" charset="0"/>
                <a:sym typeface="+mn-ea"/>
              </a:rPr>
              <a:t>Sample of Paragraph </a:t>
            </a:r>
            <a:br>
              <a:rPr lang="id-ID" sz="3200" dirty="0">
                <a:latin typeface="Arial" panose="020B0604020202020204" pitchFamily="34" charset="0"/>
                <a:ea typeface="Arial" panose="020B0604020202020204" pitchFamily="34" charset="0"/>
              </a:rPr>
            </a:br>
            <a:r>
              <a:rPr lang="id-ID" sz="3200" dirty="0">
                <a:latin typeface="Arial" panose="020B0604020202020204" pitchFamily="34" charset="0"/>
                <a:cs typeface="Arial" panose="020B0604020202020204" pitchFamily="34" charset="0"/>
              </a:rPr>
              <a:t> </a:t>
            </a:r>
            <a:endParaRPr lang="id-ID" sz="3200" dirty="0">
              <a:latin typeface="Arial" panose="020B0604020202020204" pitchFamily="34" charset="0"/>
              <a:cs typeface="Arial" panose="020B0604020202020204" pitchFamily="34" charset="0"/>
            </a:endParaRPr>
          </a:p>
        </p:txBody>
      </p:sp>
      <p:sp>
        <p:nvSpPr>
          <p:cNvPr id="3" name="Content Placeholder 2"/>
          <p:cNvSpPr/>
          <p:nvPr>
            <p:ph sz="half" idx="1"/>
          </p:nvPr>
        </p:nvSpPr>
        <p:spPr/>
        <p:txBody>
          <a:bodyPr/>
          <a:p>
            <a:pPr marL="0" indent="0">
              <a:buNone/>
            </a:pPr>
            <a:endParaRPr lang="en-US" sz="1400"/>
          </a:p>
          <a:p>
            <a:pPr marL="0" indent="0">
              <a:buNone/>
            </a:pPr>
            <a:endParaRPr lang="en-US" sz="1400"/>
          </a:p>
        </p:txBody>
      </p:sp>
      <p:pic>
        <p:nvPicPr>
          <p:cNvPr id="2" name="Content Placeholder 1"/>
          <p:cNvPicPr>
            <a:picLocks noChangeAspect="1"/>
          </p:cNvPicPr>
          <p:nvPr>
            <p:ph sz="half" idx="2"/>
          </p:nvPr>
        </p:nvPicPr>
        <p:blipFill>
          <a:blip r:embed="rId2"/>
          <a:srcRect t="24691" r="37644" b="30482"/>
          <a:stretch>
            <a:fillRect/>
          </a:stretch>
        </p:blipFill>
        <p:spPr>
          <a:xfrm>
            <a:off x="2128520" y="1417955"/>
            <a:ext cx="5556250" cy="2555240"/>
          </a:xfrm>
          <a:prstGeom prst="rect">
            <a:avLst/>
          </a:prstGeom>
          <a:noFill/>
          <a:ln w="9525">
            <a:noFill/>
          </a:ln>
        </p:spPr>
      </p:pic>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Revise </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40080" y="1600200"/>
            <a:ext cx="8046720" cy="4526280"/>
          </a:xfrm>
        </p:spPr>
        <p:txBody>
          <a:bodyPr/>
          <a:p>
            <a:pPr marL="0" indent="0">
              <a:buNone/>
            </a:pPr>
            <a:r>
              <a:rPr lang="en-US" sz="2000"/>
              <a:t>Let me tell you about my family. Firstly, </a:t>
            </a:r>
            <a:r>
              <a:rPr lang="id-ID" altLang="en-US" sz="2000"/>
              <a:t>I</a:t>
            </a:r>
            <a:r>
              <a:rPr lang="en-US" sz="2000"/>
              <a:t> have very big family. I live with my mum, my dad, my two little sisters and my two little brothers. We live in france. My mum's name is Béatrice. She's camerounian and she speak french and much traditional languages of cameroon. She's saleswoman. She's short an a bit fat, she'is got short, black hair and brown eyes. My dad's name is paul. He's camerounian too. He'is tall and slim! he's got short black hair and green eyes. He's accounting. My first sister kevine is 14 and she has a mental handicap. She loves watch TV. She's watches TV all the time! she's got long black hair and green eyes, i love her particularly. My another sister is 18 months. She's got short black hair and brown eyes. My two little brothers are a twins. They've short brown, hair and brown eyes together. I've short black hair and green eyes, </a:t>
            </a:r>
            <a:r>
              <a:rPr lang="id-ID" altLang="en-US" sz="2000"/>
              <a:t>I</a:t>
            </a:r>
            <a:r>
              <a:rPr lang="en-US" sz="2000"/>
              <a:t> loves all my family. We don't have any animals.</a:t>
            </a:r>
            <a:endParaRPr lang="en-US" sz="200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r>
              <a:rPr sz="2200" dirty="0">
                <a:sym typeface="+mn-ea"/>
              </a:rPr>
              <a:t>Brook Guy and Vanessa Jakeman.(2013)</a:t>
            </a:r>
            <a:r>
              <a:rPr lang="id-ID" sz="2200" dirty="0">
                <a:sym typeface="+mn-ea"/>
              </a:rPr>
              <a:t>.</a:t>
            </a:r>
            <a:r>
              <a:rPr sz="2200" i="1" dirty="0">
                <a:sym typeface="+mn-ea"/>
              </a:rPr>
              <a:t>Complete IELTS</a:t>
            </a:r>
            <a:r>
              <a:rPr sz="2200" dirty="0">
                <a:sym typeface="+mn-ea"/>
              </a:rPr>
              <a:t>. Cambridge: </a:t>
            </a:r>
            <a:r>
              <a:rPr lang="id-ID" sz="2200" dirty="0">
                <a:sym typeface="+mn-ea"/>
              </a:rPr>
              <a:t>	</a:t>
            </a:r>
            <a:r>
              <a:rPr sz="2200" dirty="0">
                <a:sym typeface="+mn-ea"/>
              </a:rPr>
              <a:t>Cambridge University Press.</a:t>
            </a:r>
            <a:endParaRPr lang="id-ID" altLang="x-none" sz="2200" dirty="0">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http://www2.ivcc.edu/rambo/eng1002/outline.htm.</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http://learnenglishteens.britishcouncil.org/skills/writing-skills-practice/about-my-family </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Students are able to write a composition related to family members and their relationship</a:t>
            </a:r>
            <a:endParaRPr lang="id-ID" altLang="x-none" sz="2800" dirty="0">
              <a:cs typeface="Arial" panose="020B0604020202020204" pitchFamily="34" charset="0"/>
            </a:endParaRPr>
          </a:p>
          <a:p>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Creating an Outline for an Essay </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835" y="1600200"/>
            <a:ext cx="8228965" cy="4526280"/>
          </a:xfrm>
        </p:spPr>
        <p:txBody>
          <a:bodyPr/>
          <a:p>
            <a:pPr marL="0" indent="0">
              <a:buNone/>
            </a:pPr>
            <a:r>
              <a:rPr lang="en-US"/>
              <a:t>Most analytical, interpretive, or persuasive essays tend to follow the same basic pattern. This page should help you formulate effective outlines for most of the essays that you will write.</a:t>
            </a:r>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cs typeface="Arial" panose="020B0604020202020204" pitchFamily="34" charset="0"/>
                <a:sym typeface="+mn-ea"/>
              </a:rPr>
              <a:t>Introduction</a:t>
            </a:r>
            <a:br>
              <a:rPr lang="id-ID" sz="3200" dirty="0">
                <a:latin typeface="Arial" panose="020B0604020202020204" pitchFamily="34" charset="0"/>
                <a:cs typeface="Arial" panose="020B0604020202020204" pitchFamily="34" charset="0"/>
              </a:rPr>
            </a:b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585470" y="1075055"/>
            <a:ext cx="6726555" cy="4708525"/>
          </a:xfrm>
        </p:spPr>
        <p:txBody>
          <a:bodyPr/>
          <a:p>
            <a:pPr marL="0" indent="0">
              <a:buNone/>
            </a:pPr>
            <a:r>
              <a:rPr lang="en-US"/>
              <a:t>1. Sentence to get the attention of your  readers: </a:t>
            </a:r>
            <a:endParaRPr lang="en-US"/>
          </a:p>
          <a:p>
            <a:pPr marL="0" indent="0">
              <a:buNone/>
            </a:pPr>
            <a:r>
              <a:rPr lang="en-US"/>
              <a:t>2. One-sentence thesis statement: </a:t>
            </a:r>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Body</a:t>
            </a:r>
            <a:endParaRPr lang="id-ID" sz="3000" dirty="0">
              <a:latin typeface="Arial" panose="020B0604020202020204" pitchFamily="34" charset="0"/>
              <a:cs typeface="Arial" panose="020B0604020202020204" pitchFamily="34" charset="0"/>
              <a:sym typeface="+mn-ea"/>
            </a:endParaRPr>
          </a:p>
        </p:txBody>
      </p:sp>
      <p:sp>
        <p:nvSpPr>
          <p:cNvPr id="2" name="Content Placeholder 1"/>
          <p:cNvSpPr/>
          <p:nvPr>
            <p:ph idx="1"/>
          </p:nvPr>
        </p:nvSpPr>
        <p:spPr/>
        <p:txBody>
          <a:bodyPr/>
          <a:p>
            <a:pPr marL="0" indent="0">
              <a:buNone/>
            </a:pPr>
            <a:r>
              <a:rPr lang="en-US"/>
              <a:t>1. First main idea:</a:t>
            </a:r>
            <a:endParaRPr lang="en-US"/>
          </a:p>
          <a:p>
            <a:pPr marL="0" indent="0">
              <a:buNone/>
            </a:pPr>
            <a:r>
              <a:rPr lang="en-US"/>
              <a:t>  a. Supporting evidence for the first idea:</a:t>
            </a:r>
            <a:endParaRPr lang="en-US"/>
          </a:p>
          <a:p>
            <a:pPr marL="0" indent="0">
              <a:buNone/>
            </a:pPr>
            <a:endParaRPr lang="en-US"/>
          </a:p>
          <a:p>
            <a:pPr marL="0" indent="0">
              <a:buNone/>
            </a:pPr>
            <a:r>
              <a:rPr lang="en-US"/>
              <a:t>  b. Supporting evidence for the first idea:</a:t>
            </a:r>
            <a:endParaRPr lang="en-US"/>
          </a:p>
          <a:p>
            <a:pPr marL="0" indent="0">
              <a:buNone/>
            </a:pPr>
            <a:endParaRPr lang="en-US"/>
          </a:p>
          <a:p>
            <a:pPr marL="0" indent="0">
              <a:buNone/>
            </a:pPr>
            <a:r>
              <a:rPr lang="en-US"/>
              <a:t>  c. Supporting evidence for the first idea:</a:t>
            </a:r>
            <a:endParaRPr 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 Body (Continued) </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sz="half" idx="1"/>
          </p:nvPr>
        </p:nvSpPr>
        <p:spPr/>
        <p:txBody>
          <a:bodyPr vert="horz" wrap="square" lIns="91440" tIns="45720" rIns="91440" bIns="45720" anchor="t"/>
          <a:p>
            <a:pPr marL="0" indent="0">
              <a:buNone/>
            </a:pP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sp>
        <p:nvSpPr>
          <p:cNvPr id="3" name="Content Placeholder 2"/>
          <p:cNvSpPr/>
          <p:nvPr>
            <p:ph sz="half" idx="2"/>
          </p:nvPr>
        </p:nvSpPr>
        <p:spPr>
          <a:xfrm>
            <a:off x="659130" y="1600200"/>
            <a:ext cx="8027670" cy="4526280"/>
          </a:xfrm>
        </p:spPr>
        <p:txBody>
          <a:bodyPr/>
          <a:p>
            <a:pPr marL="0" indent="0">
              <a:buNone/>
            </a:pPr>
            <a:r>
              <a:rPr lang="en-US" sz="2400"/>
              <a:t>  2. Second main idea:</a:t>
            </a:r>
            <a:endParaRPr lang="en-US" sz="2400"/>
          </a:p>
          <a:p>
            <a:pPr marL="0" indent="0">
              <a:buNone/>
            </a:pPr>
            <a:endParaRPr lang="en-US" sz="2400"/>
          </a:p>
          <a:p>
            <a:pPr marL="0" indent="0">
              <a:buNone/>
            </a:pPr>
            <a:r>
              <a:rPr lang="en-US" sz="2400"/>
              <a:t>   a. Supporting evidence for second main idea:</a:t>
            </a:r>
            <a:endParaRPr lang="en-US" sz="2400"/>
          </a:p>
          <a:p>
            <a:pPr marL="0" indent="0">
              <a:buNone/>
            </a:pPr>
            <a:endParaRPr lang="en-US" sz="2400"/>
          </a:p>
          <a:p>
            <a:pPr marL="0" indent="0">
              <a:buNone/>
            </a:pPr>
            <a:r>
              <a:rPr lang="en-US" sz="2400"/>
              <a:t>   b. Supporting evidence for second main idea:</a:t>
            </a:r>
            <a:endParaRPr lang="en-US" sz="2400"/>
          </a:p>
          <a:p>
            <a:pPr marL="0" indent="0">
              <a:buNone/>
            </a:pPr>
            <a:endParaRPr lang="en-US" sz="2400"/>
          </a:p>
          <a:p>
            <a:pPr marL="0" indent="0">
              <a:buNone/>
            </a:pPr>
            <a:r>
              <a:rPr lang="en-US" sz="2400"/>
              <a:t>   c. Supporting evidence for second main idea:</a:t>
            </a:r>
            <a:endParaRPr lang="en-US" sz="240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sym typeface="+mn-ea"/>
              </a:rPr>
              <a:t>Body (Continued)</a:t>
            </a:r>
            <a:endParaRPr lang="id-ID" sz="3200" dirty="0">
              <a:latin typeface="Arial" panose="020B0604020202020204" pitchFamily="34" charset="0"/>
              <a:cs typeface="Arial" panose="020B0604020202020204" pitchFamily="34" charset="0"/>
            </a:endParaRPr>
          </a:p>
        </p:txBody>
      </p:sp>
      <p:sp>
        <p:nvSpPr>
          <p:cNvPr id="5" name="Content Placeholder 4"/>
          <p:cNvSpPr/>
          <p:nvPr>
            <p:ph idx="1"/>
          </p:nvPr>
        </p:nvSpPr>
        <p:spPr/>
        <p:txBody>
          <a:bodyPr/>
          <a:p>
            <a:pPr marL="0" indent="0">
              <a:buNone/>
            </a:pPr>
            <a:r>
              <a:rPr lang="en-US" sz="2000"/>
              <a:t>3. Third main idea:</a:t>
            </a:r>
            <a:endParaRPr lang="en-US" sz="2000"/>
          </a:p>
          <a:p>
            <a:pPr marL="0" indent="0">
              <a:buNone/>
            </a:pPr>
            <a:endParaRPr lang="en-US" sz="2000"/>
          </a:p>
          <a:p>
            <a:pPr marL="0" indent="0">
              <a:buNone/>
            </a:pPr>
            <a:r>
              <a:rPr lang="en-US" sz="2000"/>
              <a:t> a. Supporting evidence for third main idea:</a:t>
            </a:r>
            <a:endParaRPr lang="en-US" sz="2000"/>
          </a:p>
          <a:p>
            <a:pPr marL="0" indent="0">
              <a:buNone/>
            </a:pPr>
            <a:endParaRPr lang="en-US" sz="2000"/>
          </a:p>
          <a:p>
            <a:pPr marL="0" indent="0">
              <a:buNone/>
            </a:pPr>
            <a:r>
              <a:rPr lang="en-US" sz="2000"/>
              <a:t>  b. Supporting evidence for third main idea:</a:t>
            </a:r>
            <a:endParaRPr lang="en-US" sz="2000"/>
          </a:p>
          <a:p>
            <a:pPr marL="0" indent="0">
              <a:buNone/>
            </a:pPr>
            <a:endParaRPr lang="en-US" sz="2000"/>
          </a:p>
          <a:p>
            <a:pPr marL="0" indent="0">
              <a:buNone/>
            </a:pPr>
            <a:r>
              <a:rPr lang="en-US" sz="2000"/>
              <a:t>   c. Supporting evidence for third main idea:</a:t>
            </a:r>
            <a:endParaRPr lang="en-US" sz="200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Conclusion</a:t>
            </a:r>
            <a:endParaRPr lang="id-ID" sz="3200" dirty="0">
              <a:latin typeface="Arial" panose="020B0604020202020204" pitchFamily="34" charset="0"/>
              <a:cs typeface="Arial" panose="020B0604020202020204" pitchFamily="34" charset="0"/>
            </a:endParaRPr>
          </a:p>
        </p:txBody>
      </p:sp>
      <p:sp>
        <p:nvSpPr>
          <p:cNvPr id="2" name="Content Placeholder 1"/>
          <p:cNvSpPr/>
          <p:nvPr>
            <p:ph idx="1"/>
          </p:nvPr>
        </p:nvSpPr>
        <p:spPr/>
        <p:txBody>
          <a:bodyPr/>
          <a:p>
            <a:pPr marL="0" indent="0">
              <a:buNone/>
            </a:pPr>
            <a:r>
              <a:rPr lang="en-US"/>
              <a:t>1. Restatement of your thesis:</a:t>
            </a:r>
            <a:endParaRPr lang="en-US"/>
          </a:p>
          <a:p>
            <a:pPr marL="0" indent="0">
              <a:buNone/>
            </a:pPr>
            <a:r>
              <a:rPr lang="en-US"/>
              <a:t>2. Insightful sentence to end your essay:</a:t>
            </a:r>
            <a:endParaRPr 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Sample of Outlining </a:t>
            </a:r>
            <a:endParaRPr lang="id-ID" sz="3200" dirty="0">
              <a:latin typeface="Arial" panose="020B0604020202020204" pitchFamily="34" charset="0"/>
              <a:cs typeface="Arial" panose="020B0604020202020204" pitchFamily="34" charset="0"/>
            </a:endParaRPr>
          </a:p>
        </p:txBody>
      </p:sp>
      <p:sp>
        <p:nvSpPr>
          <p:cNvPr id="3" name="Content Placeholder 2"/>
          <p:cNvSpPr/>
          <p:nvPr>
            <p:ph idx="1"/>
          </p:nvPr>
        </p:nvSpPr>
        <p:spPr/>
        <p:txBody>
          <a:bodyPr/>
          <a:p>
            <a:pPr marL="0" indent="0">
              <a:buNone/>
            </a:pPr>
            <a:endParaRPr lang="en-US" sz="1400"/>
          </a:p>
          <a:p>
            <a:pPr marL="0" indent="0">
              <a:buNone/>
            </a:pPr>
            <a:r>
              <a:rPr lang="en-US" sz="1400"/>
              <a:t>I. INTRODUCTION</a:t>
            </a:r>
            <a:endParaRPr lang="en-US" sz="1400"/>
          </a:p>
          <a:p>
            <a:pPr marL="0" indent="0">
              <a:buNone/>
            </a:pPr>
            <a:endParaRPr lang="en-US" sz="1200"/>
          </a:p>
          <a:p>
            <a:pPr marL="0" indent="0">
              <a:buNone/>
            </a:pPr>
            <a:r>
              <a:rPr lang="en-US" sz="1400"/>
              <a:t>Introduction sentence</a:t>
            </a:r>
            <a:endParaRPr lang="en-US" sz="1400"/>
          </a:p>
          <a:p>
            <a:pPr marL="0" indent="0">
              <a:buNone/>
            </a:pPr>
            <a:r>
              <a:rPr lang="en-US" sz="1400"/>
              <a:t>Thesis statement</a:t>
            </a:r>
            <a:endParaRPr lang="en-US" sz="1400"/>
          </a:p>
          <a:p>
            <a:pPr marL="0" indent="0">
              <a:buNone/>
            </a:pPr>
            <a:r>
              <a:rPr lang="en-US" sz="1400"/>
              <a:t>Background information about the family</a:t>
            </a:r>
            <a:endParaRPr lang="en-US" sz="1400"/>
          </a:p>
          <a:p>
            <a:pPr marL="0" indent="0">
              <a:buNone/>
            </a:pPr>
            <a:r>
              <a:rPr lang="en-US" sz="1400"/>
              <a:t>II. BODY PARAGRAPHS</a:t>
            </a:r>
            <a:endParaRPr lang="en-US" sz="1400"/>
          </a:p>
          <a:p>
            <a:pPr marL="0" indent="0">
              <a:buNone/>
            </a:pPr>
            <a:endParaRPr lang="en-US" sz="1200"/>
          </a:p>
          <a:p>
            <a:pPr marL="0" indent="0">
              <a:buNone/>
            </a:pPr>
            <a:r>
              <a:rPr lang="en-US" sz="1400"/>
              <a:t>Paragraph 1: a) Justify why the family is important; b) Share some of the personal experience within the family.</a:t>
            </a:r>
            <a:endParaRPr lang="en-US" sz="1400"/>
          </a:p>
          <a:p>
            <a:pPr marL="0" indent="0">
              <a:buNone/>
            </a:pPr>
            <a:r>
              <a:rPr lang="en-US" sz="1400"/>
              <a:t>Paragraph 2: a) Supporting the thesis statement; b) Details about the meaning and the importance of a family.</a:t>
            </a:r>
            <a:endParaRPr lang="en-US" sz="1400"/>
          </a:p>
          <a:p>
            <a:pPr marL="0" indent="0">
              <a:buNone/>
            </a:pPr>
            <a:r>
              <a:rPr lang="en-US" sz="1400"/>
              <a:t>Paragraph 3: The third supporting point about the importance of family.</a:t>
            </a:r>
            <a:endParaRPr lang="en-US" sz="1400"/>
          </a:p>
          <a:p>
            <a:pPr marL="0" indent="0">
              <a:buNone/>
            </a:pPr>
            <a:r>
              <a:rPr lang="en-US" sz="1400"/>
              <a:t>III. CONCLUSION</a:t>
            </a:r>
            <a:endParaRPr lang="en-US" sz="1400"/>
          </a:p>
          <a:p>
            <a:pPr marL="0" indent="0">
              <a:buNone/>
            </a:pPr>
            <a:endParaRPr lang="en-US" sz="1200"/>
          </a:p>
          <a:p>
            <a:pPr marL="0" indent="0">
              <a:buNone/>
            </a:pPr>
            <a:r>
              <a:rPr lang="en-US" sz="1400"/>
              <a:t>Restating the thesis statement</a:t>
            </a:r>
            <a:endParaRPr lang="en-US" sz="1400"/>
          </a:p>
          <a:p>
            <a:pPr marL="0" indent="0">
              <a:buNone/>
            </a:pPr>
            <a:r>
              <a:rPr lang="en-US" sz="1400"/>
              <a:t>Summarizing the main points</a:t>
            </a:r>
            <a:endParaRPr lang="en-US" sz="1400"/>
          </a:p>
          <a:p>
            <a:pPr marL="0" indent="0">
              <a:buNone/>
            </a:pPr>
            <a:r>
              <a:rPr lang="en-US" sz="1400"/>
              <a:t>Making the final, conclusive sentence.</a:t>
            </a:r>
            <a:endParaRPr lang="en-US" sz="140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2901</Words>
  <Application>WPS Presentation</Application>
  <PresentationFormat>On-screen Show (4:3)</PresentationFormat>
  <Paragraphs>106</Paragraphs>
  <Slides>12</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Calibri</vt:lpstr>
      <vt:lpstr>Microsoft YaHei</vt:lpstr>
      <vt:lpstr/>
      <vt:lpstr>Arial Unicode MS</vt:lpstr>
      <vt:lpstr>Segoe Print</vt:lpstr>
      <vt:lpstr>Office Theme</vt:lpstr>
      <vt:lpstr>PowerPoint 演示文稿</vt:lpstr>
      <vt:lpstr>Learning Outcomes</vt:lpstr>
      <vt:lpstr>Outlining </vt:lpstr>
      <vt:lpstr> Revising for Unity </vt:lpstr>
      <vt:lpstr>Analysis of Unity</vt:lpstr>
      <vt:lpstr>Continued </vt:lpstr>
      <vt:lpstr>Example of unified paragraph </vt:lpstr>
      <vt:lpstr>Revising for Unity</vt:lpstr>
      <vt:lpstr>Exercises of revising unity</vt:lpstr>
      <vt:lpstr>Sample of Outlining </vt:lpstr>
      <vt:lpstr>Exercises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276</cp:revision>
  <dcterms:created xsi:type="dcterms:W3CDTF">2010-08-24T06:47:00Z</dcterms:created>
  <dcterms:modified xsi:type="dcterms:W3CDTF">2018-05-01T00:49:19Z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