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16" r:id="rId3"/>
    <p:sldId id="401" r:id="rId5"/>
    <p:sldId id="390" r:id="rId6"/>
    <p:sldId id="365" r:id="rId7"/>
    <p:sldId id="378" r:id="rId8"/>
    <p:sldId id="366" r:id="rId9"/>
    <p:sldId id="367" r:id="rId10"/>
    <p:sldId id="416" r:id="rId11"/>
    <p:sldId id="368" r:id="rId12"/>
    <p:sldId id="369" r:id="rId13"/>
    <p:sldId id="370" r:id="rId14"/>
    <p:sldId id="376" r:id="rId15"/>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FFFF"/>
    <a:srgbClr val="FAFAFA"/>
    <a:srgbClr val="F6FC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p:restoredTop sz="93189"/>
  </p:normalViewPr>
  <p:slideViewPr>
    <p:cSldViewPr showGuides="1">
      <p:cViewPr>
        <p:scale>
          <a:sx n="70" d="100"/>
          <a:sy n="70" d="100"/>
        </p:scale>
        <p:origin x="-1410" y="4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Click to edit Master text styles</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Slide Image Placeholder 1"/>
          <p:cNvSpPr>
            <a:spLocks noGrp="1" noRot="1" noChangeAspect="1" noTextEdit="1"/>
          </p:cNvSpPr>
          <p:nvPr>
            <p:ph type="sldImg"/>
          </p:nvPr>
        </p:nvSpPr>
        <p:spPr>
          <a:ln>
            <a:solidFill>
              <a:srgbClr val="000000">
                <a:alpha val="100000"/>
              </a:srgbClr>
            </a:solidFill>
            <a:miter lim="800000"/>
          </a:ln>
        </p:spPr>
      </p:sp>
      <p:sp>
        <p:nvSpPr>
          <p:cNvPr id="15363" name="Notes Placeholder 2"/>
          <p:cNvSpPr>
            <a:spLocks noGrp="1"/>
          </p:cNvSpPr>
          <p:nvPr>
            <p:ph type="body" idx="1"/>
          </p:nvPr>
        </p:nvSpPr>
        <p:spPr>
          <a:noFill/>
          <a:ln>
            <a:noFill/>
          </a:ln>
        </p:spPr>
        <p:txBody>
          <a:bodyPr wrap="square" lIns="91440" tIns="45720" rIns="91440" bIns="45720" anchor="t"/>
          <a:p>
            <a:pPr lvl="0"/>
            <a:endParaRPr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Slide Image Placeholder 1"/>
          <p:cNvSpPr>
            <a:spLocks noGrp="1" noRot="1" noChangeAspect="1" noTextEdit="1"/>
          </p:cNvSpPr>
          <p:nvPr>
            <p:ph type="sldImg"/>
          </p:nvPr>
        </p:nvSpPr>
        <p:spPr>
          <a:ln>
            <a:solidFill>
              <a:srgbClr val="000000">
                <a:alpha val="100000"/>
              </a:srgbClr>
            </a:solidFill>
            <a:miter lim="800000"/>
          </a:ln>
        </p:spPr>
      </p:sp>
      <p:sp>
        <p:nvSpPr>
          <p:cNvPr id="22531"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Slide Image Placeholder 1"/>
          <p:cNvSpPr>
            <a:spLocks noGrp="1" noRot="1" noChangeAspect="1" noTextEdit="1"/>
          </p:cNvSpPr>
          <p:nvPr>
            <p:ph type="sldImg"/>
          </p:nvPr>
        </p:nvSpPr>
        <p:spPr>
          <a:ln>
            <a:solidFill>
              <a:srgbClr val="000000">
                <a:alpha val="100000"/>
              </a:srgbClr>
            </a:solidFill>
            <a:miter lim="800000"/>
          </a:ln>
        </p:spPr>
      </p:sp>
      <p:sp>
        <p:nvSpPr>
          <p:cNvPr id="23555"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Slide Image Placeholder 1"/>
          <p:cNvSpPr>
            <a:spLocks noGrp="1" noRot="1" noChangeAspect="1" noTextEdit="1"/>
          </p:cNvSpPr>
          <p:nvPr>
            <p:ph type="sldImg"/>
          </p:nvPr>
        </p:nvSpPr>
        <p:spPr>
          <a:ln>
            <a:solidFill>
              <a:srgbClr val="000000">
                <a:alpha val="100000"/>
              </a:srgbClr>
            </a:solidFill>
            <a:miter lim="800000"/>
          </a:ln>
        </p:spPr>
      </p:sp>
      <p:sp>
        <p:nvSpPr>
          <p:cNvPr id="2662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Slide Image Placeholder 1"/>
          <p:cNvSpPr>
            <a:spLocks noGrp="1" noRot="1" noChangeAspect="1" noTextEdit="1"/>
          </p:cNvSpPr>
          <p:nvPr>
            <p:ph type="sldImg"/>
          </p:nvPr>
        </p:nvSpPr>
        <p:spPr>
          <a:ln>
            <a:solidFill>
              <a:srgbClr val="000000">
                <a:alpha val="100000"/>
              </a:srgbClr>
            </a:solidFill>
            <a:miter lim="800000"/>
          </a:ln>
        </p:spPr>
      </p:sp>
      <p:sp>
        <p:nvSpPr>
          <p:cNvPr id="2560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Slide Image Placeholder 1"/>
          <p:cNvSpPr>
            <a:spLocks noGrp="1" noRot="1" noChangeAspect="1" noTextEdit="1"/>
          </p:cNvSpPr>
          <p:nvPr>
            <p:ph type="sldImg"/>
          </p:nvPr>
        </p:nvSpPr>
        <p:spPr>
          <a:ln>
            <a:solidFill>
              <a:srgbClr val="000000">
                <a:alpha val="100000"/>
              </a:srgbClr>
            </a:solidFill>
            <a:miter lim="800000"/>
          </a:ln>
        </p:spPr>
      </p:sp>
      <p:sp>
        <p:nvSpPr>
          <p:cNvPr id="1638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Slide Image Placeholder 1"/>
          <p:cNvSpPr>
            <a:spLocks noGrp="1" noRot="1" noChangeAspect="1" noTextEdit="1"/>
          </p:cNvSpPr>
          <p:nvPr>
            <p:ph type="sldImg"/>
          </p:nvPr>
        </p:nvSpPr>
        <p:spPr>
          <a:ln>
            <a:solidFill>
              <a:srgbClr val="000000">
                <a:alpha val="100000"/>
              </a:srgbClr>
            </a:solidFill>
            <a:miter lim="800000"/>
          </a:ln>
        </p:spPr>
      </p:sp>
      <p:sp>
        <p:nvSpPr>
          <p:cNvPr id="18435"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Slide Image Placeholder 1"/>
          <p:cNvSpPr>
            <a:spLocks noGrp="1" noRot="1" noChangeAspect="1" noTextEdit="1"/>
          </p:cNvSpPr>
          <p:nvPr>
            <p:ph type="sldImg"/>
          </p:nvPr>
        </p:nvSpPr>
        <p:spPr>
          <a:ln>
            <a:solidFill>
              <a:srgbClr val="000000">
                <a:alpha val="100000"/>
              </a:srgbClr>
            </a:solidFill>
            <a:miter lim="800000"/>
          </a:ln>
        </p:spPr>
      </p:sp>
      <p:sp>
        <p:nvSpPr>
          <p:cNvPr id="19459"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Slide Image Placeholder 1"/>
          <p:cNvSpPr>
            <a:spLocks noGrp="1" noRot="1" noChangeAspect="1" noTextEdit="1"/>
          </p:cNvSpPr>
          <p:nvPr>
            <p:ph type="sldImg"/>
          </p:nvPr>
        </p:nvSpPr>
        <p:spPr>
          <a:ln>
            <a:solidFill>
              <a:srgbClr val="000000">
                <a:alpha val="100000"/>
              </a:srgbClr>
            </a:solidFill>
            <a:miter lim="800000"/>
          </a:ln>
        </p:spPr>
      </p:sp>
      <p:sp>
        <p:nvSpPr>
          <p:cNvPr id="2048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Slide Image Placeholder 1"/>
          <p:cNvSpPr>
            <a:spLocks noGrp="1" noRot="1" noChangeAspect="1" noTextEdit="1"/>
          </p:cNvSpPr>
          <p:nvPr>
            <p:ph type="sldImg"/>
          </p:nvPr>
        </p:nvSpPr>
        <p:spPr>
          <a:ln>
            <a:solidFill>
              <a:srgbClr val="000000">
                <a:alpha val="100000"/>
              </a:srgbClr>
            </a:solidFill>
            <a:miter lim="800000"/>
          </a:ln>
        </p:spPr>
      </p:sp>
      <p:sp>
        <p:nvSpPr>
          <p:cNvPr id="2048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Slide Image Placeholder 1"/>
          <p:cNvSpPr>
            <a:spLocks noGrp="1" noRot="1" noChangeAspect="1" noTextEdit="1"/>
          </p:cNvSpPr>
          <p:nvPr>
            <p:ph type="sldImg"/>
          </p:nvPr>
        </p:nvSpPr>
        <p:spPr>
          <a:ln>
            <a:solidFill>
              <a:srgbClr val="000000">
                <a:alpha val="100000"/>
              </a:srgbClr>
            </a:solidFill>
            <a:miter lim="800000"/>
          </a:ln>
        </p:spPr>
      </p:sp>
      <p:sp>
        <p:nvSpPr>
          <p:cNvPr id="2150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1026" name="Title Placeholder 1"/>
          <p:cNvSpPr>
            <a:spLocks noGrp="1"/>
          </p:cNvSpPr>
          <p:nvPr>
            <p:ph type="title"/>
          </p:nvPr>
        </p:nvSpPr>
        <p:spPr>
          <a:xfrm>
            <a:off x="457200" y="274638"/>
            <a:ext cx="8229600" cy="1143000"/>
          </a:xfrm>
          <a:prstGeom prst="rect">
            <a:avLst/>
          </a:prstGeom>
          <a:noFill/>
          <a:ln w="9525">
            <a:noFill/>
          </a:ln>
        </p:spPr>
        <p:txBody>
          <a:bodyPr anchor="ctr"/>
          <a:p>
            <a:pPr lvl="0"/>
            <a:r>
              <a:rPr dirty="0"/>
              <a:t>Click to edit Master title style</a:t>
            </a:r>
            <a:endParaRPr dirty="0"/>
          </a:p>
        </p:txBody>
      </p:sp>
      <p:sp>
        <p:nvSpPr>
          <p:cNvPr id="1027" name="Text Placeholder 2"/>
          <p:cNvSpPr>
            <a:spLocks noGrp="1"/>
          </p:cNvSpPr>
          <p:nvPr>
            <p:ph type="body" idx="1"/>
          </p:nvPr>
        </p:nvSpPr>
        <p:spPr>
          <a:xfrm>
            <a:off x="457200" y="1600200"/>
            <a:ext cx="8229600" cy="4525963"/>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latin typeface="Calibri" panose="020F0502020204030204" pitchFamily="34" charset="0"/>
              </a:defRPr>
            </a:lvl1pPr>
          </a:lstStyle>
          <a:p>
            <a:pPr lvl="0" eaLnBrk="1" hangingPunct="1"/>
            <a:fld id="{9A0DB2DC-4C9A-4742-B13C-FB6460FD3503}"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050" name="Picture 2" descr="C:\Users\arsil\Desktop\Smartcreative.jpg"/>
          <p:cNvPicPr>
            <a:picLocks noChangeAspect="1"/>
          </p:cNvPicPr>
          <p:nvPr/>
        </p:nvPicPr>
        <p:blipFill>
          <a:blip r:embed="rId1"/>
          <a:srcRect l="1051" r="800" b="504"/>
          <a:stretch>
            <a:fillRect/>
          </a:stretch>
        </p:blipFill>
        <p:spPr>
          <a:xfrm>
            <a:off x="0" y="304800"/>
            <a:ext cx="9144000" cy="6840538"/>
          </a:xfrm>
          <a:prstGeom prst="rect">
            <a:avLst/>
          </a:prstGeom>
          <a:noFill/>
          <a:ln w="9525">
            <a:noFill/>
          </a:ln>
        </p:spPr>
      </p:pic>
      <p:sp>
        <p:nvSpPr>
          <p:cNvPr id="2051" name="TextBox 1"/>
          <p:cNvSpPr txBox="1"/>
          <p:nvPr/>
        </p:nvSpPr>
        <p:spPr>
          <a:xfrm>
            <a:off x="3200400" y="3725863"/>
            <a:ext cx="5638800" cy="1198880"/>
          </a:xfrm>
          <a:prstGeom prst="rect">
            <a:avLst/>
          </a:prstGeom>
          <a:noFill/>
          <a:ln w="9525">
            <a:noFill/>
          </a:ln>
        </p:spPr>
        <p:txBody>
          <a:bodyPr>
            <a:spAutoFit/>
          </a:bodyPr>
          <a:p>
            <a:pPr algn="ctr"/>
            <a:r>
              <a:rPr lang="id-ID" b="1" dirty="0">
                <a:solidFill>
                  <a:schemeClr val="bg1"/>
                </a:solidFill>
                <a:latin typeface="Arial" panose="020B0604020202020204" pitchFamily="34" charset="0"/>
              </a:rPr>
              <a:t>BASIC WRITING</a:t>
            </a:r>
            <a:endParaRPr lang="id-ID" b="1" dirty="0">
              <a:solidFill>
                <a:schemeClr val="bg1"/>
              </a:solidFill>
              <a:latin typeface="Arial" panose="020B0604020202020204" pitchFamily="34" charset="0"/>
            </a:endParaRPr>
          </a:p>
          <a:p>
            <a:pPr algn="ctr"/>
            <a:r>
              <a:rPr lang="id-ID" b="1" dirty="0">
                <a:solidFill>
                  <a:schemeClr val="bg1"/>
                </a:solidFill>
                <a:latin typeface="Arial" panose="020B0604020202020204" pitchFamily="34" charset="0"/>
              </a:rPr>
              <a:t>WEEK</a:t>
            </a:r>
            <a:r>
              <a:rPr b="1" dirty="0">
                <a:solidFill>
                  <a:schemeClr val="bg1"/>
                </a:solidFill>
                <a:latin typeface="Arial" panose="020B0604020202020204" pitchFamily="34" charset="0"/>
              </a:rPr>
              <a:t> </a:t>
            </a:r>
            <a:r>
              <a:rPr lang="id-ID" b="1" dirty="0">
                <a:solidFill>
                  <a:schemeClr val="bg1"/>
                </a:solidFill>
                <a:latin typeface="Arial" panose="020B0604020202020204" pitchFamily="34" charset="0"/>
              </a:rPr>
              <a:t>9: </a:t>
            </a:r>
            <a:r>
              <a:rPr lang="id-ID" b="1" dirty="0">
                <a:solidFill>
                  <a:schemeClr val="bg1"/>
                </a:solidFill>
                <a:sym typeface="+mn-ea"/>
              </a:rPr>
              <a:t>COMPOSITION ABOUT HEALTHY FOOD</a:t>
            </a:r>
            <a:endParaRPr lang="id-ID" b="1" dirty="0">
              <a:solidFill>
                <a:schemeClr val="bg1"/>
              </a:solidFill>
              <a:latin typeface="Arial" panose="020B0604020202020204" pitchFamily="34" charset="0"/>
            </a:endParaRPr>
          </a:p>
          <a:p>
            <a:pPr algn="ctr"/>
            <a:r>
              <a:rPr lang="id-ID" b="1" dirty="0">
                <a:solidFill>
                  <a:schemeClr val="bg1"/>
                </a:solidFill>
                <a:latin typeface="Arial" panose="020B0604020202020204" pitchFamily="34" charset="0"/>
              </a:rPr>
              <a:t>NURYANSYAH ADIJAYA</a:t>
            </a:r>
            <a:r>
              <a:rPr b="1" dirty="0">
                <a:solidFill>
                  <a:schemeClr val="bg1"/>
                </a:solidFill>
                <a:latin typeface="Arial" panose="020B0604020202020204" pitchFamily="34" charset="0"/>
              </a:rPr>
              <a:t>, M</a:t>
            </a:r>
            <a:r>
              <a:rPr lang="id-ID" b="1" dirty="0">
                <a:solidFill>
                  <a:schemeClr val="bg1"/>
                </a:solidFill>
                <a:latin typeface="Arial" panose="020B0604020202020204" pitchFamily="34" charset="0"/>
              </a:rPr>
              <a:t>.Pd</a:t>
            </a:r>
            <a:r>
              <a:rPr b="1" dirty="0">
                <a:solidFill>
                  <a:schemeClr val="bg1"/>
                </a:solidFill>
                <a:latin typeface="Arial" panose="020B0604020202020204" pitchFamily="34" charset="0"/>
              </a:rPr>
              <a:t>.</a:t>
            </a:r>
            <a:endParaRPr b="1" dirty="0">
              <a:solidFill>
                <a:schemeClr val="bg1"/>
              </a:solidFill>
              <a:latin typeface="Arial" panose="020B0604020202020204" pitchFamily="34" charset="0"/>
            </a:endParaRPr>
          </a:p>
          <a:p>
            <a:pPr algn="ctr"/>
            <a:r>
              <a:rPr b="1" dirty="0">
                <a:solidFill>
                  <a:schemeClr val="bg1"/>
                </a:solidFill>
                <a:latin typeface="Arial" panose="020B0604020202020204" pitchFamily="34" charset="0"/>
              </a:rPr>
              <a:t>PENDIDIKAN </a:t>
            </a:r>
            <a:r>
              <a:rPr lang="id-ID" b="1" dirty="0">
                <a:solidFill>
                  <a:schemeClr val="bg1"/>
                </a:solidFill>
                <a:latin typeface="Arial" panose="020B0604020202020204" pitchFamily="34" charset="0"/>
              </a:rPr>
              <a:t>BAHASA INGGRIS</a:t>
            </a:r>
            <a:r>
              <a:rPr b="1" dirty="0">
                <a:solidFill>
                  <a:schemeClr val="bg1"/>
                </a:solidFill>
                <a:latin typeface="Arial" panose="020B0604020202020204" pitchFamily="34" charset="0"/>
              </a:rPr>
              <a:t> FKIP</a:t>
            </a:r>
            <a:endParaRPr b="1" dirty="0">
              <a:solidFill>
                <a:schemeClr val="bg1"/>
              </a:solidFill>
              <a:latin typeface="Arial" panose="020B0604020202020204" pitchFamily="34" charset="0"/>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218" name="Picture 2" descr="C:\Users\arsil\Desktop\Smartcreative2.jpg"/>
          <p:cNvPicPr>
            <a:picLocks noChangeAspect="1"/>
          </p:cNvPicPr>
          <p:nvPr/>
        </p:nvPicPr>
        <p:blipFill>
          <a:blip r:embed="rId1"/>
          <a:srcRect l="19432" t="33056" r="58020" b="39130"/>
          <a:stretch>
            <a:fillRect/>
          </a:stretch>
        </p:blipFill>
        <p:spPr>
          <a:xfrm>
            <a:off x="1782445" y="2266950"/>
            <a:ext cx="2068195" cy="1907540"/>
          </a:xfrm>
          <a:prstGeom prst="rect">
            <a:avLst/>
          </a:prstGeom>
          <a:noFill/>
          <a:ln w="9525">
            <a:noFill/>
          </a:ln>
        </p:spPr>
      </p:pic>
      <p:sp>
        <p:nvSpPr>
          <p:cNvPr id="9219"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Continued</a:t>
            </a:r>
            <a:endParaRPr lang="id-ID" sz="3200" dirty="0">
              <a:latin typeface="Arial" panose="020B0604020202020204" pitchFamily="34" charset="0"/>
              <a:ea typeface="Arial" panose="020B0604020202020204" pitchFamily="34" charset="0"/>
            </a:endParaRPr>
          </a:p>
        </p:txBody>
      </p:sp>
      <p:sp>
        <p:nvSpPr>
          <p:cNvPr id="9220" name="Content Placeholder 5"/>
          <p:cNvSpPr>
            <a:spLocks noGrp="1"/>
          </p:cNvSpPr>
          <p:nvPr>
            <p:ph sz="half" idx="1"/>
          </p:nvPr>
        </p:nvSpPr>
        <p:spPr>
          <a:xfrm>
            <a:off x="457200" y="1600200"/>
            <a:ext cx="8105775" cy="4526280"/>
          </a:xfrm>
        </p:spPr>
        <p:txBody>
          <a:bodyPr vert="horz" wrap="square" lIns="91440" tIns="45720" rIns="91440" bIns="45720" anchor="t"/>
          <a:p>
            <a:pPr marL="0" indent="0">
              <a:buNone/>
            </a:pPr>
            <a:r>
              <a:rPr lang="id-ID" sz="2000" dirty="0"/>
              <a:t>c. Fruits and veggies are low in fat</a:t>
            </a:r>
            <a:endParaRPr lang="id-ID" sz="2000" dirty="0"/>
          </a:p>
          <a:p>
            <a:pPr marL="0" indent="0">
              <a:buNone/>
            </a:pPr>
            <a:r>
              <a:rPr lang="id-ID" sz="2000" dirty="0"/>
              <a:t>1. sub point a (if necessary)</a:t>
            </a:r>
            <a:endParaRPr lang="id-ID" sz="2000" dirty="0"/>
          </a:p>
          <a:p>
            <a:pPr marL="0" indent="0">
              <a:buNone/>
            </a:pPr>
            <a:r>
              <a:rPr lang="id-ID" sz="2000" dirty="0"/>
              <a:t>2. sub point b (if necessary)</a:t>
            </a:r>
            <a:endParaRPr lang="id-ID" sz="2000" dirty="0"/>
          </a:p>
          <a:p>
            <a:pPr marL="0" indent="0">
              <a:buNone/>
            </a:pPr>
            <a:r>
              <a:rPr lang="id-ID" sz="2000" dirty="0"/>
              <a:t>3. sub point c (if necessary)</a:t>
            </a:r>
            <a:endParaRPr lang="id-ID" sz="2000" dirty="0"/>
          </a:p>
          <a:p>
            <a:pPr marL="0" indent="0">
              <a:buNone/>
            </a:pPr>
            <a:endParaRPr lang="id-ID" sz="2000" dirty="0"/>
          </a:p>
          <a:p>
            <a:pPr marL="0" indent="0">
              <a:buNone/>
            </a:pPr>
            <a:r>
              <a:rPr lang="id-ID" sz="2000" dirty="0"/>
              <a:t>- transition 4: In conclusion, it's obvious there are many benefits to eating fruits and vegetables.</a:t>
            </a:r>
            <a:endParaRPr lang="id-ID" sz="2000" dirty="0"/>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242"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0243"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Conclusion</a:t>
            </a:r>
            <a:endParaRPr lang="id-ID" sz="3200" dirty="0">
              <a:latin typeface="Arial" panose="020B0604020202020204" pitchFamily="34" charset="0"/>
              <a:ea typeface="Arial" panose="020B0604020202020204" pitchFamily="34" charset="0"/>
            </a:endParaRPr>
          </a:p>
        </p:txBody>
      </p:sp>
      <p:sp>
        <p:nvSpPr>
          <p:cNvPr id="10244" name="Content Placeholder 5"/>
          <p:cNvSpPr>
            <a:spLocks noGrp="1"/>
          </p:cNvSpPr>
          <p:nvPr>
            <p:ph sz="half" idx="1"/>
          </p:nvPr>
        </p:nvSpPr>
        <p:spPr/>
        <p:txBody>
          <a:bodyPr vert="horz" wrap="square" lIns="91440" tIns="45720" rIns="91440" bIns="45720" anchor="t"/>
          <a:p>
            <a:pPr marL="0" indent="0">
              <a:buNone/>
            </a:pPr>
            <a:r>
              <a:rPr lang="id-ID" sz="2200" dirty="0">
                <a:latin typeface="Arial" panose="020B0604020202020204" pitchFamily="34" charset="0"/>
                <a:cs typeface="Arial" panose="020B0604020202020204" pitchFamily="34" charset="0"/>
              </a:rPr>
              <a:t> </a:t>
            </a:r>
            <a:endParaRPr lang="id-ID"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pPr lvl="4"/>
            <a:endParaRPr sz="10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pPr lvl="4"/>
            <a:endParaRPr lang="id-ID" altLang="x-none" sz="1000" dirty="0">
              <a:latin typeface="Arial" panose="020B0604020202020204" pitchFamily="34" charset="0"/>
              <a:ea typeface="Arial" panose="020B0604020202020204" pitchFamily="34" charset="0"/>
            </a:endParaRPr>
          </a:p>
        </p:txBody>
      </p:sp>
      <p:sp>
        <p:nvSpPr>
          <p:cNvPr id="2" name="Content Placeholder 1"/>
          <p:cNvSpPr/>
          <p:nvPr>
            <p:ph sz="half" idx="2"/>
          </p:nvPr>
        </p:nvSpPr>
        <p:spPr>
          <a:xfrm>
            <a:off x="640080" y="1600200"/>
            <a:ext cx="8046720" cy="4526280"/>
          </a:xfrm>
        </p:spPr>
        <p:txBody>
          <a:bodyPr/>
          <a:p>
            <a:pPr marL="0" indent="0">
              <a:buNone/>
            </a:pPr>
            <a:r>
              <a:rPr lang="en-US" sz="2000"/>
              <a:t>1. Summarize main points: In summation, it's important to know that to have a healthy diet, a person should eat lots of fresh produce because fresh products contain vitamins, you can avoid many negative additives and it will help you control your weight. </a:t>
            </a:r>
            <a:endParaRPr lang="en-US" sz="2000"/>
          </a:p>
          <a:p>
            <a:pPr marL="0" indent="0">
              <a:buNone/>
            </a:pPr>
            <a:r>
              <a:rPr lang="en-US" sz="2000"/>
              <a:t>2. Kicker : With obesity becoming an epidemic in the United States and a growing problem in many other nations, isn't it time that we got serious about eating our veggies? It's definitely time for each of to start making changes today.</a:t>
            </a:r>
            <a:endParaRPr lang="en-US" sz="2000"/>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3315"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sz="3200" dirty="0">
                <a:latin typeface="Arial" panose="020B0604020202020204" pitchFamily="34" charset="0"/>
                <a:cs typeface="Arial" panose="020B0604020202020204" pitchFamily="34" charset="0"/>
              </a:rPr>
              <a:t>References</a:t>
            </a:r>
            <a:endParaRPr sz="3200" dirty="0">
              <a:latin typeface="Arial" panose="020B0604020202020204" pitchFamily="34" charset="0"/>
              <a:ea typeface="Arial" panose="020B0604020202020204" pitchFamily="34" charset="0"/>
            </a:endParaRPr>
          </a:p>
        </p:txBody>
      </p:sp>
      <p:sp>
        <p:nvSpPr>
          <p:cNvPr id="13316"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sz="2200" dirty="0">
                <a:sym typeface="+mn-ea"/>
              </a:rPr>
              <a:t>Anker, Susan.(2009). </a:t>
            </a:r>
            <a:r>
              <a:rPr sz="2200" i="1" dirty="0">
                <a:sym typeface="+mn-ea"/>
              </a:rPr>
              <a:t>Real Writing with </a:t>
            </a:r>
            <a:r>
              <a:rPr lang="id-ID" sz="2200" i="1" dirty="0">
                <a:sym typeface="+mn-ea"/>
              </a:rPr>
              <a:t>R</a:t>
            </a:r>
            <a:r>
              <a:rPr sz="2200" i="1" dirty="0">
                <a:sym typeface="+mn-ea"/>
              </a:rPr>
              <a:t>eading</a:t>
            </a:r>
            <a:r>
              <a:rPr sz="2200" dirty="0">
                <a:sym typeface="+mn-ea"/>
              </a:rPr>
              <a:t> . NY: Bedford.</a:t>
            </a:r>
            <a:endParaRPr sz="2200" dirty="0"/>
          </a:p>
          <a:p>
            <a:pPr marL="0" indent="0">
              <a:buNone/>
            </a:pPr>
            <a:r>
              <a:rPr sz="2200" dirty="0">
                <a:sym typeface="+mn-ea"/>
              </a:rPr>
              <a:t>Brook Guy and Vanessa Jakeman.(2013)</a:t>
            </a:r>
            <a:r>
              <a:rPr lang="id-ID" sz="2200" dirty="0">
                <a:sym typeface="+mn-ea"/>
              </a:rPr>
              <a:t>.</a:t>
            </a:r>
            <a:r>
              <a:rPr sz="2200" i="1" dirty="0">
                <a:sym typeface="+mn-ea"/>
              </a:rPr>
              <a:t>Complete IELTS</a:t>
            </a:r>
            <a:r>
              <a:rPr sz="2200" dirty="0">
                <a:sym typeface="+mn-ea"/>
              </a:rPr>
              <a:t>. Cambridge: </a:t>
            </a:r>
            <a:r>
              <a:rPr lang="id-ID" sz="2200" dirty="0">
                <a:sym typeface="+mn-ea"/>
              </a:rPr>
              <a:t>	</a:t>
            </a:r>
            <a:r>
              <a:rPr sz="2200" dirty="0">
                <a:sym typeface="+mn-ea"/>
              </a:rPr>
              <a:t>Cambridge University Press.</a:t>
            </a:r>
            <a:endParaRPr lang="id-ID" altLang="x-none" sz="2200" dirty="0">
              <a:latin typeface="Arial" panose="020B0604020202020204" pitchFamily="34" charset="0"/>
              <a:ea typeface="Arial" panose="020B0604020202020204" pitchFamily="34" charset="0"/>
            </a:endParaRPr>
          </a:p>
          <a:p>
            <a:pPr marL="0" indent="0">
              <a:buNone/>
            </a:pPr>
            <a:r>
              <a:rPr lang="id-ID" altLang="x-none" sz="2200" dirty="0">
                <a:latin typeface="Arial" panose="020B0604020202020204" pitchFamily="34" charset="0"/>
                <a:ea typeface="Arial" panose="020B0604020202020204" pitchFamily="34" charset="0"/>
              </a:rPr>
              <a:t>http://canuwrite.com/essay_outline.php</a:t>
            </a:r>
            <a:endParaRPr lang="id-ID" altLang="x-none" sz="2200" dirty="0">
              <a:latin typeface="Arial" panose="020B0604020202020204" pitchFamily="34" charset="0"/>
              <a:ea typeface="Arial" panose="020B0604020202020204" pitchFamily="34" charset="0"/>
            </a:endParaRPr>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098"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Learning Outcomes</a:t>
            </a:r>
            <a:endParaRPr lang="id-ID" sz="3200"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lang="id-ID" altLang="x-none" sz="2800" dirty="0">
                <a:cs typeface="Arial" panose="020B0604020202020204" pitchFamily="34" charset="0"/>
                <a:sym typeface="+mn-ea"/>
              </a:rPr>
              <a:t>Students are able to draft, write, and revise a paragraph related to healthy food</a:t>
            </a:r>
            <a:endParaRPr lang="id-ID" altLang="x-none" sz="2800" dirty="0">
              <a:cs typeface="Arial" panose="020B0604020202020204" pitchFamily="34" charset="0"/>
            </a:endParaRPr>
          </a:p>
          <a:p>
            <a:endParaRPr sz="2800" dirty="0"/>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290" name="Picture 2" descr="C:\Users\arsil\Desktop\Smartcreative2.jpg"/>
          <p:cNvPicPr>
            <a:picLocks noChangeAspect="1"/>
          </p:cNvPicPr>
          <p:nvPr/>
        </p:nvPicPr>
        <p:blipFill>
          <a:blip r:embed="rId1"/>
          <a:stretch>
            <a:fillRect/>
          </a:stretch>
        </p:blipFill>
        <p:spPr>
          <a:xfrm>
            <a:off x="-13970" y="0"/>
            <a:ext cx="9172575" cy="6858000"/>
          </a:xfrm>
          <a:prstGeom prst="rect">
            <a:avLst/>
          </a:prstGeom>
          <a:noFill/>
          <a:ln w="9525">
            <a:noFill/>
          </a:ln>
        </p:spPr>
      </p:pic>
      <p:sp>
        <p:nvSpPr>
          <p:cNvPr id="12291"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Drafting Strategies </a:t>
            </a:r>
            <a:endParaRPr lang="id-ID" sz="3200" dirty="0">
              <a:latin typeface="Arial" panose="020B0604020202020204" pitchFamily="34" charset="0"/>
              <a:cs typeface="Arial" panose="020B0604020202020204" pitchFamily="34" charset="0"/>
            </a:endParaRPr>
          </a:p>
        </p:txBody>
      </p:sp>
      <p:sp>
        <p:nvSpPr>
          <p:cNvPr id="12292" name="Content Placeholder 5"/>
          <p:cNvSpPr>
            <a:spLocks noGrp="1"/>
          </p:cNvSpPr>
          <p:nvPr>
            <p:ph sz="half" idx="1"/>
          </p:nvPr>
        </p:nvSpPr>
        <p:spPr/>
        <p:txBody>
          <a:bodyPr vert="horz" wrap="square" lIns="91440" tIns="45720" rIns="91440" bIns="45720" anchor="t"/>
          <a:p>
            <a:pPr marL="0" indent="0">
              <a:buNone/>
            </a:pPr>
            <a:endParaRPr lang="id-ID" altLang="x-none" sz="2200" dirty="0">
              <a:solidFill>
                <a:schemeClr val="tx1"/>
              </a:solidFill>
              <a:latin typeface="Arial" panose="020B0604020202020204" pitchFamily="34" charset="0"/>
              <a:ea typeface="Arial" panose="020B0604020202020204" pitchFamily="34" charset="0"/>
            </a:endParaRPr>
          </a:p>
          <a:p>
            <a:pPr marL="0" indent="0">
              <a:buNone/>
            </a:pPr>
            <a:r>
              <a:rPr lang="id-ID" altLang="x-none" sz="2200" dirty="0">
                <a:latin typeface="Arial" panose="020B0604020202020204" pitchFamily="34" charset="0"/>
                <a:ea typeface="Arial" panose="020B0604020202020204" pitchFamily="34" charset="0"/>
              </a:rPr>
              <a:t> </a:t>
            </a:r>
            <a:endParaRPr lang="id-ID" altLang="x-none" sz="2200" dirty="0">
              <a:latin typeface="Arial" panose="020B0604020202020204" pitchFamily="34" charset="0"/>
              <a:ea typeface="Arial" panose="020B0604020202020204" pitchFamily="34" charset="0"/>
            </a:endParaRPr>
          </a:p>
          <a:p>
            <a:pPr marL="0" indent="0">
              <a:buNone/>
            </a:pPr>
            <a:endParaRPr lang="id-ID" altLang="x-none" sz="2200" dirty="0">
              <a:latin typeface="Arial" panose="020B0604020202020204" pitchFamily="34" charset="0"/>
              <a:ea typeface="Arial" panose="020B0604020202020204" pitchFamily="34" charset="0"/>
            </a:endParaRPr>
          </a:p>
        </p:txBody>
      </p:sp>
      <p:sp>
        <p:nvSpPr>
          <p:cNvPr id="2" name="Content Placeholder 1"/>
          <p:cNvSpPr/>
          <p:nvPr>
            <p:ph sz="half" idx="2"/>
          </p:nvPr>
        </p:nvSpPr>
        <p:spPr>
          <a:xfrm>
            <a:off x="457835" y="1600200"/>
            <a:ext cx="8228965" cy="4526280"/>
          </a:xfrm>
        </p:spPr>
        <p:txBody>
          <a:bodyPr/>
          <a:p>
            <a:pPr marL="0" indent="0">
              <a:buNone/>
            </a:pPr>
            <a:r>
              <a:rPr lang="id-ID" altLang="en-US" sz="2400"/>
              <a:t>Drafting </a:t>
            </a:r>
            <a:r>
              <a:rPr lang="en-US" sz="2400"/>
              <a:t> your first draft by listing each paragraph's topic sentence can be an easy way to ensure that each of your paragraphs is serving a specific purpose in your paper.  You may find opportunities to combine or eliminate potential paragraphs when outlining—first drafts often contain repetitive ideas or sections that stall, rather than advance, the paper's central argument.</a:t>
            </a:r>
            <a:endParaRPr lang="en-US" sz="2400"/>
          </a:p>
          <a:p>
            <a:pPr marL="0" indent="0">
              <a:buNone/>
            </a:pPr>
            <a:r>
              <a:rPr lang="en-US" sz="2400"/>
              <a:t>Additionally, if you are having trouble revising a paper, making an outline of each paragraph and its topic sentence after you have written your paper can be an effective way of identifying a paper's strengths and weaknesses.</a:t>
            </a:r>
            <a:endParaRPr lang="en-US" sz="2400"/>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07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3075" name="Title 5"/>
          <p:cNvSpPr>
            <a:spLocks noGrp="1"/>
          </p:cNvSpPr>
          <p:nvPr>
            <p:ph type="title"/>
          </p:nvPr>
        </p:nvSpPr>
        <p:spPr/>
        <p:txBody>
          <a:bodyPr vert="horz" wrap="square" lIns="91440" tIns="45720" rIns="91440" bIns="45720" anchor="ctr"/>
          <a:p>
            <a:pPr>
              <a:spcBef>
                <a:spcPct val="50000"/>
              </a:spcBef>
            </a:pPr>
            <a:br>
              <a:rPr lang="id-ID" sz="3200" dirty="0">
                <a:latin typeface="Arial" panose="020B0604020202020204" pitchFamily="34" charset="0"/>
                <a:cs typeface="Arial" panose="020B0604020202020204" pitchFamily="34" charset="0"/>
                <a:sym typeface="+mn-ea"/>
              </a:rPr>
            </a:br>
            <a:r>
              <a:rPr lang="id-ID" sz="3200" dirty="0">
                <a:latin typeface="Arial" panose="020B0604020202020204" pitchFamily="34" charset="0"/>
                <a:cs typeface="Arial" panose="020B0604020202020204" pitchFamily="34" charset="0"/>
                <a:sym typeface="+mn-ea"/>
              </a:rPr>
              <a:t>Sample of Drafting about Healthy Food</a:t>
            </a:r>
            <a:br>
              <a:rPr lang="id-ID" sz="3200" dirty="0">
                <a:latin typeface="Arial" panose="020B0604020202020204" pitchFamily="34" charset="0"/>
                <a:cs typeface="Arial" panose="020B0604020202020204" pitchFamily="34" charset="0"/>
              </a:rPr>
            </a:br>
            <a:endParaRPr lang="id-ID" sz="3200" dirty="0">
              <a:latin typeface="Arial" panose="020B0604020202020204" pitchFamily="34" charset="0"/>
              <a:ea typeface="Arial" panose="020B0604020202020204" pitchFamily="34" charset="0"/>
            </a:endParaRPr>
          </a:p>
        </p:txBody>
      </p:sp>
      <p:sp>
        <p:nvSpPr>
          <p:cNvPr id="3076" name="Content Placeholder 5"/>
          <p:cNvSpPr>
            <a:spLocks noGrp="1"/>
          </p:cNvSpPr>
          <p:nvPr>
            <p:ph sz="half" idx="1"/>
          </p:nvPr>
        </p:nvSpPr>
        <p:spPr>
          <a:xfrm>
            <a:off x="457200" y="1474470"/>
            <a:ext cx="4038600" cy="4525963"/>
          </a:xfrm>
        </p:spPr>
        <p:txBody>
          <a:bodyPr vert="horz" wrap="square" lIns="91440" tIns="45720" rIns="91440" bIns="45720" anchor="t"/>
          <a:p>
            <a:pPr marL="0" indent="0">
              <a:buNone/>
            </a:pPr>
            <a:endParaRPr lang="id-ID" sz="2800" dirty="0"/>
          </a:p>
          <a:p>
            <a:pPr marL="0" indent="0">
              <a:buNone/>
            </a:pPr>
            <a:r>
              <a:rPr lang="id-ID" sz="2800" dirty="0"/>
              <a:t>  </a:t>
            </a:r>
            <a:r>
              <a:rPr sz="2800" dirty="0"/>
              <a:t> </a:t>
            </a:r>
            <a:endParaRPr lang="id-ID" altLang="x-none" sz="2800" dirty="0">
              <a:latin typeface="Arial" panose="020B0604020202020204" pitchFamily="34" charset="0"/>
              <a:ea typeface="Arial" panose="020B0604020202020204" pitchFamily="34" charset="0"/>
            </a:endParaRPr>
          </a:p>
        </p:txBody>
      </p:sp>
      <p:sp>
        <p:nvSpPr>
          <p:cNvPr id="2" name="Content Placeholder 1"/>
          <p:cNvSpPr/>
          <p:nvPr>
            <p:ph sz="half" idx="2"/>
          </p:nvPr>
        </p:nvSpPr>
        <p:spPr>
          <a:xfrm>
            <a:off x="934720" y="1148715"/>
            <a:ext cx="7752080" cy="4977765"/>
          </a:xfrm>
        </p:spPr>
        <p:txBody>
          <a:bodyPr/>
          <a:p>
            <a:pPr marL="0" indent="0">
              <a:buNone/>
            </a:pPr>
            <a:r>
              <a:rPr lang="en-US" sz="2400"/>
              <a:t>I. Introduction</a:t>
            </a:r>
            <a:endParaRPr lang="en-US" sz="2400"/>
          </a:p>
          <a:p>
            <a:pPr marL="0" indent="0">
              <a:buNone/>
            </a:pPr>
            <a:r>
              <a:rPr lang="en-US" sz="2400"/>
              <a:t>Title: Fruits and veggies make for holistic health</a:t>
            </a:r>
            <a:endParaRPr lang="en-US" sz="2400"/>
          </a:p>
          <a:p>
            <a:pPr marL="0" indent="0">
              <a:buNone/>
            </a:pPr>
            <a:r>
              <a:rPr lang="en-US" sz="2400"/>
              <a:t>1. Attention getter : Include statistic about how much food one person eats in their lifetime </a:t>
            </a:r>
            <a:endParaRPr lang="en-US" sz="2400"/>
          </a:p>
          <a:p>
            <a:pPr marL="0" indent="0">
              <a:buNone/>
            </a:pPr>
            <a:r>
              <a:rPr lang="en-US" sz="2400"/>
              <a:t>2.Why I am writing paper : To show that eating lots of fresh produce is important for health</a:t>
            </a:r>
            <a:endParaRPr lang="en-US" sz="2400"/>
          </a:p>
          <a:p>
            <a:pPr marL="0" indent="0">
              <a:buNone/>
            </a:pPr>
            <a:r>
              <a:rPr lang="en-US" sz="2400"/>
              <a:t>3. Thesis statement : To maintain a healthy diet a person should eat lots of fresh produce because fresh products contain vitamins, you can avoid many negative additives and it will help you control your weight. </a:t>
            </a:r>
            <a:endParaRPr lang="en-US" sz="2400"/>
          </a:p>
          <a:p>
            <a:pPr marL="0" indent="0">
              <a:buNone/>
            </a:pPr>
            <a:r>
              <a:rPr lang="en-US" sz="2400"/>
              <a:t>- transition 1: To begin, it is important to examine the vitamin content of produce and its effect on the body.</a:t>
            </a:r>
            <a:endParaRPr lang="en-US" sz="2400"/>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2"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5123" name="Title 5"/>
          <p:cNvSpPr>
            <a:spLocks noGrp="1"/>
          </p:cNvSpPr>
          <p:nvPr>
            <p:ph type="title"/>
          </p:nvPr>
        </p:nvSpPr>
        <p:spPr>
          <a:xfrm>
            <a:off x="381000" y="609600"/>
            <a:ext cx="8229600" cy="685800"/>
          </a:xfrm>
        </p:spPr>
        <p:txBody>
          <a:bodyPr vert="horz" wrap="square" lIns="91440" tIns="45720" rIns="91440" bIns="45720" anchor="ctr"/>
          <a:p>
            <a:pPr>
              <a:spcBef>
                <a:spcPct val="50000"/>
              </a:spcBef>
            </a:pPr>
            <a:br>
              <a:rPr lang="id-ID" sz="3000" dirty="0">
                <a:latin typeface="Arial" panose="020B0604020202020204" pitchFamily="34" charset="0"/>
                <a:cs typeface="Arial" panose="020B0604020202020204" pitchFamily="34" charset="0"/>
                <a:sym typeface="+mn-ea"/>
              </a:rPr>
            </a:br>
            <a:r>
              <a:rPr lang="id-ID" sz="3000" dirty="0">
                <a:latin typeface="Arial" panose="020B0604020202020204" pitchFamily="34" charset="0"/>
                <a:cs typeface="Arial" panose="020B0604020202020204" pitchFamily="34" charset="0"/>
                <a:sym typeface="+mn-ea"/>
              </a:rPr>
              <a:t>Sample of Drafting about Healthy Food (Continued)</a:t>
            </a:r>
            <a:endParaRPr lang="id-ID" sz="3000" dirty="0">
              <a:latin typeface="Arial" panose="020B0604020202020204" pitchFamily="34" charset="0"/>
              <a:cs typeface="Arial" panose="020B0604020202020204" pitchFamily="34" charset="0"/>
              <a:sym typeface="+mn-ea"/>
            </a:endParaRPr>
          </a:p>
        </p:txBody>
      </p:sp>
      <p:sp>
        <p:nvSpPr>
          <p:cNvPr id="2" name="Content Placeholder 1"/>
          <p:cNvSpPr/>
          <p:nvPr>
            <p:ph idx="1"/>
          </p:nvPr>
        </p:nvSpPr>
        <p:spPr/>
        <p:txBody>
          <a:bodyPr/>
          <a:p>
            <a:pPr marL="0" indent="0">
              <a:buNone/>
            </a:pPr>
            <a:r>
              <a:rPr lang="en-US" sz="2800"/>
              <a:t>II. B</a:t>
            </a:r>
            <a:r>
              <a:rPr lang="id-ID" altLang="en-US" sz="2800"/>
              <a:t>ody Paragraph 1</a:t>
            </a:r>
            <a:endParaRPr lang="id-ID" altLang="en-US" sz="2800"/>
          </a:p>
          <a:p>
            <a:pPr marL="0" indent="0">
              <a:buNone/>
            </a:pPr>
            <a:r>
              <a:rPr lang="en-US" sz="2400"/>
              <a:t>1. Fresh veggies and fruits include vitamins</a:t>
            </a:r>
            <a:endParaRPr lang="en-US" sz="2400"/>
          </a:p>
          <a:p>
            <a:pPr marL="0" indent="0">
              <a:buNone/>
            </a:pPr>
            <a:r>
              <a:rPr lang="en-US" sz="2400"/>
              <a:t>a. Explain why vitamins are important to the body</a:t>
            </a:r>
            <a:endParaRPr lang="en-US" sz="2400"/>
          </a:p>
          <a:p>
            <a:pPr marL="0" indent="0">
              <a:buNone/>
            </a:pPr>
            <a:r>
              <a:rPr lang="en-US" sz="2400"/>
              <a:t>1. Vitamins help the body function (sub point a)</a:t>
            </a:r>
            <a:endParaRPr lang="en-US" sz="2400"/>
          </a:p>
          <a:p>
            <a:pPr marL="0" indent="0">
              <a:buNone/>
            </a:pPr>
            <a:r>
              <a:rPr lang="en-US" sz="2400"/>
              <a:t>2. Without vitamins, the body gets ill (sub point b)</a:t>
            </a:r>
            <a:endParaRPr lang="en-US" sz="2400"/>
          </a:p>
          <a:p>
            <a:pPr marL="0" indent="0">
              <a:buNone/>
            </a:pPr>
            <a:r>
              <a:rPr lang="en-US" sz="2400"/>
              <a:t>3. Vitamins help a person grow and thrive (sub point c)</a:t>
            </a:r>
            <a:endParaRPr lang="en-US" sz="2400"/>
          </a:p>
          <a:p>
            <a:pPr marL="0" indent="0">
              <a:buNone/>
            </a:pPr>
            <a:r>
              <a:rPr lang="en-US" sz="2400"/>
              <a:t>b. Veggies are a high sources of vitamins </a:t>
            </a:r>
            <a:endParaRPr lang="en-US" sz="2400"/>
          </a:p>
          <a:p>
            <a:pPr marL="0" indent="0">
              <a:buNone/>
            </a:pPr>
            <a:r>
              <a:rPr lang="en-US" sz="2400"/>
              <a:t>1. sub point a (if necessary)</a:t>
            </a:r>
            <a:endParaRPr lang="en-US" sz="2400"/>
          </a:p>
          <a:p>
            <a:pPr marL="0" indent="0">
              <a:buNone/>
            </a:pPr>
            <a:r>
              <a:rPr lang="en-US" sz="2400"/>
              <a:t>2. sub point b (if necessary)</a:t>
            </a:r>
            <a:endParaRPr lang="en-US" sz="2400"/>
          </a:p>
          <a:p>
            <a:pPr marL="0" indent="0">
              <a:buNone/>
            </a:pPr>
            <a:r>
              <a:rPr lang="en-US" sz="2400"/>
              <a:t>3. sub point c (if necessary)</a:t>
            </a:r>
            <a:endParaRPr lang="en-US" sz="2400"/>
          </a:p>
          <a:p>
            <a:pPr marL="0" indent="0">
              <a:buNone/>
            </a:pPr>
            <a:r>
              <a:rPr lang="en-US" sz="2400"/>
              <a:t>c. Some vitamins can only be absorbed from fresh produce</a:t>
            </a:r>
            <a:endParaRPr lang="en-US" sz="2400"/>
          </a:p>
          <a:p>
            <a:pPr marL="0" indent="0">
              <a:buNone/>
            </a:pPr>
            <a:r>
              <a:rPr lang="en-US" sz="2400"/>
              <a:t>1. sub point a (if necessary)</a:t>
            </a:r>
            <a:endParaRPr lang="en-US" sz="2400"/>
          </a:p>
          <a:p>
            <a:pPr marL="0" indent="0">
              <a:buNone/>
            </a:pPr>
            <a:r>
              <a:rPr lang="en-US" sz="2400"/>
              <a:t>2. sub point b (if necessary)</a:t>
            </a:r>
            <a:endParaRPr lang="en-US" sz="2400"/>
          </a:p>
          <a:p>
            <a:pPr marL="0" indent="0">
              <a:buNone/>
            </a:pPr>
            <a:r>
              <a:rPr lang="en-US" sz="2400"/>
              <a:t>3. sub point c (if necessary)</a:t>
            </a:r>
            <a:endParaRPr lang="en-US" sz="2400"/>
          </a:p>
          <a:p>
            <a:pPr marL="0" indent="0">
              <a:buNone/>
            </a:pPr>
            <a:r>
              <a:rPr lang="en-US" sz="2400"/>
              <a:t>- transition 2: Fresh fruits and vegetables contain many vitamins, but what they do not contain are additives.</a:t>
            </a:r>
            <a:endParaRPr lang="en-US" sz="2400"/>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146"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6147" name="Title 5"/>
          <p:cNvSpPr>
            <a:spLocks noGrp="1"/>
          </p:cNvSpPr>
          <p:nvPr>
            <p:ph type="title"/>
          </p:nvPr>
        </p:nvSpPr>
        <p:spPr/>
        <p:txBody>
          <a:bodyPr vert="horz" wrap="square" lIns="91440" tIns="45720" rIns="91440" bIns="45720" anchor="ctr"/>
          <a:p>
            <a:pPr>
              <a:spcBef>
                <a:spcPct val="50000"/>
              </a:spcBef>
            </a:pPr>
            <a:r>
              <a:rPr lang="id-ID" sz="2400" dirty="0">
                <a:latin typeface="Arial" panose="020B0604020202020204" pitchFamily="34" charset="0"/>
                <a:cs typeface="Arial" panose="020B0604020202020204" pitchFamily="34" charset="0"/>
                <a:sym typeface="+mn-ea"/>
              </a:rPr>
              <a:t>Continued</a:t>
            </a:r>
            <a:endParaRPr lang="id-ID" sz="2400" dirty="0">
              <a:latin typeface="Arial" panose="020B0604020202020204" pitchFamily="34" charset="0"/>
              <a:ea typeface="Arial" panose="020B0604020202020204" pitchFamily="34" charset="0"/>
              <a:cs typeface="Arial" panose="020B0604020202020204" pitchFamily="34" charset="0"/>
              <a:sym typeface="+mn-ea"/>
            </a:endParaRPr>
          </a:p>
        </p:txBody>
      </p:sp>
      <p:sp>
        <p:nvSpPr>
          <p:cNvPr id="6148" name="Content Placeholder 5"/>
          <p:cNvSpPr>
            <a:spLocks noGrp="1"/>
          </p:cNvSpPr>
          <p:nvPr>
            <p:ph sz="half" idx="1"/>
          </p:nvPr>
        </p:nvSpPr>
        <p:spPr/>
        <p:txBody>
          <a:bodyPr vert="horz" wrap="square" lIns="91440" tIns="45720" rIns="91440" bIns="45720" anchor="t"/>
          <a:p>
            <a:pPr marL="0" indent="0">
              <a:buNone/>
            </a:pPr>
            <a:endParaRPr lang="id-ID" sz="2300" dirty="0">
              <a:latin typeface="Arial" panose="020B0604020202020204" pitchFamily="34" charset="0"/>
              <a:cs typeface="Arial" panose="020B0604020202020204" pitchFamily="34" charset="0"/>
            </a:endParaRPr>
          </a:p>
          <a:p>
            <a:endParaRPr sz="2300" dirty="0">
              <a:latin typeface="Arial" panose="020B0604020202020204" pitchFamily="34" charset="0"/>
              <a:cs typeface="Arial" panose="020B0604020202020204" pitchFamily="34" charset="0"/>
            </a:endParaRPr>
          </a:p>
          <a:p>
            <a:endParaRPr lang="id-ID" altLang="x-none" sz="2300" dirty="0">
              <a:latin typeface="Arial" panose="020B0604020202020204" pitchFamily="34" charset="0"/>
              <a:ea typeface="Arial" panose="020B0604020202020204" pitchFamily="34" charset="0"/>
            </a:endParaRPr>
          </a:p>
        </p:txBody>
      </p:sp>
      <p:sp>
        <p:nvSpPr>
          <p:cNvPr id="3" name="Content Placeholder 2"/>
          <p:cNvSpPr/>
          <p:nvPr>
            <p:ph sz="half" idx="2"/>
          </p:nvPr>
        </p:nvSpPr>
        <p:spPr>
          <a:xfrm>
            <a:off x="659130" y="1600200"/>
            <a:ext cx="8027670" cy="4526280"/>
          </a:xfrm>
        </p:spPr>
        <p:txBody>
          <a:bodyPr/>
          <a:p>
            <a:pPr marL="0" indent="0">
              <a:buNone/>
            </a:pPr>
            <a:r>
              <a:rPr lang="en-US" sz="2400">
                <a:sym typeface="+mn-ea"/>
              </a:rPr>
              <a:t>c. Some vitamins can only be absorbed from fresh produce</a:t>
            </a:r>
            <a:endParaRPr lang="en-US" sz="2400"/>
          </a:p>
          <a:p>
            <a:pPr marL="0" indent="0">
              <a:buNone/>
            </a:pPr>
            <a:r>
              <a:rPr lang="en-US" sz="2400">
                <a:sym typeface="+mn-ea"/>
              </a:rPr>
              <a:t>1. sub point a (if necessary)</a:t>
            </a:r>
            <a:endParaRPr lang="en-US" sz="2400"/>
          </a:p>
          <a:p>
            <a:pPr marL="0" indent="0">
              <a:buNone/>
            </a:pPr>
            <a:r>
              <a:rPr lang="en-US" sz="2400">
                <a:sym typeface="+mn-ea"/>
              </a:rPr>
              <a:t>2. sub point b (if necessary)</a:t>
            </a:r>
            <a:endParaRPr lang="en-US" sz="2400"/>
          </a:p>
          <a:p>
            <a:pPr marL="0" indent="0">
              <a:buNone/>
            </a:pPr>
            <a:r>
              <a:rPr lang="en-US" sz="2400">
                <a:sym typeface="+mn-ea"/>
              </a:rPr>
              <a:t>3. sub point c (if necessary)</a:t>
            </a:r>
            <a:endParaRPr lang="en-US" sz="2400"/>
          </a:p>
          <a:p>
            <a:pPr marL="0" indent="0">
              <a:buNone/>
            </a:pPr>
            <a:r>
              <a:rPr lang="en-US" sz="2400">
                <a:sym typeface="+mn-ea"/>
              </a:rPr>
              <a:t>- transition 2: Fresh fruits and vegetables contain many vitamins, but what they do not contain are additives.</a:t>
            </a:r>
            <a:endParaRPr lang="en-US" sz="2400"/>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70"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7171"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sym typeface="+mn-ea"/>
              </a:rPr>
              <a:t>Sample of Drafting about Healthy Food (Continued)</a:t>
            </a:r>
            <a:endParaRPr lang="id-ID" sz="3200" dirty="0">
              <a:latin typeface="Arial" panose="020B0604020202020204" pitchFamily="34" charset="0"/>
              <a:cs typeface="Arial" panose="020B0604020202020204" pitchFamily="34" charset="0"/>
            </a:endParaRPr>
          </a:p>
        </p:txBody>
      </p:sp>
      <p:sp>
        <p:nvSpPr>
          <p:cNvPr id="5" name="Content Placeholder 4"/>
          <p:cNvSpPr/>
          <p:nvPr>
            <p:ph idx="1"/>
          </p:nvPr>
        </p:nvSpPr>
        <p:spPr/>
        <p:txBody>
          <a:bodyPr/>
          <a:p>
            <a:pPr marL="0" indent="0">
              <a:buNone/>
            </a:pPr>
            <a:r>
              <a:rPr lang="id-ID" altLang="en-US" sz="2000"/>
              <a:t>Body Paragraph 2</a:t>
            </a:r>
            <a:endParaRPr lang="id-ID" altLang="en-US" sz="2000"/>
          </a:p>
          <a:p>
            <a:pPr marL="0" indent="0">
              <a:buNone/>
            </a:pPr>
            <a:r>
              <a:rPr lang="id-ID" altLang="en-US" sz="2000"/>
              <a:t>2. By eating fresh produce you can avoid additives</a:t>
            </a:r>
            <a:endParaRPr lang="id-ID" altLang="en-US" sz="2000"/>
          </a:p>
          <a:p>
            <a:pPr marL="0" indent="0">
              <a:buNone/>
            </a:pPr>
            <a:r>
              <a:rPr lang="id-ID" altLang="en-US" sz="2000"/>
              <a:t>a. Additives can be harmful to the </a:t>
            </a:r>
            <a:endParaRPr lang="id-ID" altLang="en-US" sz="2000"/>
          </a:p>
          <a:p>
            <a:pPr marL="0" indent="0">
              <a:buNone/>
            </a:pPr>
            <a:r>
              <a:rPr lang="id-ID" altLang="en-US" sz="2000"/>
              <a:t>1. sub point a (if necessary)</a:t>
            </a:r>
            <a:endParaRPr lang="id-ID" altLang="en-US" sz="2000"/>
          </a:p>
          <a:p>
            <a:pPr marL="0" indent="0">
              <a:buNone/>
            </a:pPr>
            <a:r>
              <a:rPr lang="id-ID" altLang="en-US" sz="2000"/>
              <a:t>2. sub point b (if necessary)</a:t>
            </a:r>
            <a:endParaRPr lang="id-ID" altLang="en-US" sz="2000"/>
          </a:p>
          <a:p>
            <a:pPr marL="0" indent="0">
              <a:buNone/>
            </a:pPr>
            <a:r>
              <a:rPr lang="id-ID" altLang="en-US" sz="2000"/>
              <a:t>3. sub point c (if necessary)</a:t>
            </a:r>
            <a:endParaRPr lang="id-ID" altLang="en-US" sz="2000"/>
          </a:p>
          <a:p>
            <a:pPr marL="0" indent="0">
              <a:buNone/>
            </a:pPr>
            <a:r>
              <a:rPr lang="id-ID" altLang="en-US" sz="2000"/>
              <a:t>b. Additives are very common in prepared foods</a:t>
            </a:r>
            <a:endParaRPr lang="id-ID" altLang="en-US" sz="2000"/>
          </a:p>
          <a:p>
            <a:pPr marL="0" indent="0">
              <a:buNone/>
            </a:pPr>
            <a:r>
              <a:rPr lang="id-ID" altLang="en-US" sz="2000"/>
              <a:t>1. sub point a (if necessary)</a:t>
            </a:r>
            <a:endParaRPr lang="id-ID" altLang="en-US" sz="2000"/>
          </a:p>
          <a:p>
            <a:pPr marL="0" indent="0">
              <a:buNone/>
            </a:pPr>
            <a:r>
              <a:rPr lang="id-ID" altLang="en-US" sz="2000"/>
              <a:t>2. sub point b (if necessary)</a:t>
            </a:r>
            <a:endParaRPr lang="id-ID" altLang="en-US" sz="2000"/>
          </a:p>
          <a:p>
            <a:pPr marL="0" indent="0">
              <a:buNone/>
            </a:pPr>
            <a:r>
              <a:rPr lang="id-ID" altLang="en-US" sz="2000"/>
              <a:t>3. sub point c (if necessary</a:t>
            </a:r>
            <a:endParaRPr lang="id-ID" altLang="en-US" sz="2000"/>
          </a:p>
          <a:p>
            <a:pPr marL="0" indent="0">
              <a:buNone/>
            </a:pPr>
            <a:endParaRPr lang="id-ID" altLang="en-US" sz="2000"/>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70"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7171"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Continued</a:t>
            </a:r>
            <a:endParaRPr lang="id-ID" sz="3200" dirty="0">
              <a:latin typeface="Arial" panose="020B0604020202020204" pitchFamily="34" charset="0"/>
              <a:cs typeface="Arial" panose="020B0604020202020204" pitchFamily="34" charset="0"/>
            </a:endParaRPr>
          </a:p>
        </p:txBody>
      </p:sp>
      <p:sp>
        <p:nvSpPr>
          <p:cNvPr id="2" name="Content Placeholder 1"/>
          <p:cNvSpPr/>
          <p:nvPr>
            <p:ph idx="1"/>
          </p:nvPr>
        </p:nvSpPr>
        <p:spPr/>
        <p:txBody>
          <a:bodyPr/>
          <a:p>
            <a:pPr marL="0" indent="0">
              <a:buNone/>
            </a:pPr>
            <a:r>
              <a:rPr lang="id-ID" altLang="en-US">
                <a:sym typeface="+mn-ea"/>
              </a:rPr>
              <a:t>c. By eating fresh, your body can digest easier</a:t>
            </a:r>
            <a:endParaRPr lang="id-ID" altLang="en-US"/>
          </a:p>
          <a:p>
            <a:pPr marL="0" indent="0">
              <a:buNone/>
            </a:pPr>
            <a:r>
              <a:rPr lang="id-ID" altLang="en-US">
                <a:sym typeface="+mn-ea"/>
              </a:rPr>
              <a:t>1. sub point a (if necessary)</a:t>
            </a:r>
            <a:endParaRPr lang="id-ID" altLang="en-US"/>
          </a:p>
          <a:p>
            <a:pPr marL="0" indent="0">
              <a:buNone/>
            </a:pPr>
            <a:r>
              <a:rPr lang="id-ID" altLang="en-US">
                <a:sym typeface="+mn-ea"/>
              </a:rPr>
              <a:t>2. sub point b (if necessary)</a:t>
            </a:r>
            <a:endParaRPr lang="id-ID" altLang="en-US"/>
          </a:p>
          <a:p>
            <a:pPr marL="0" indent="0">
              <a:buNone/>
            </a:pPr>
            <a:r>
              <a:rPr lang="id-ID" altLang="en-US">
                <a:sym typeface="+mn-ea"/>
              </a:rPr>
              <a:t>3. sub point c (if necessary)</a:t>
            </a:r>
            <a:endParaRPr lang="id-ID" altLang="en-US"/>
          </a:p>
          <a:p>
            <a:pPr marL="0" indent="0">
              <a:buNone/>
            </a:pPr>
            <a:r>
              <a:rPr lang="id-ID" altLang="en-US">
                <a:sym typeface="+mn-ea"/>
              </a:rPr>
              <a:t>- transition 3: While produce can help people avoid additives, it can also help them avoid having a spare tire around their waist. </a:t>
            </a:r>
            <a:endParaRPr lang="id-ID" altLang="en-US"/>
          </a:p>
          <a:p>
            <a:pPr marL="0" indent="0">
              <a:buNone/>
            </a:pPr>
            <a:endParaRPr lang="en-US"/>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19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8195"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sym typeface="+mn-ea"/>
              </a:rPr>
              <a:t>Sample of Drafting about Healthy Food (Continued)</a:t>
            </a:r>
            <a:endParaRPr lang="id-ID" sz="3200" dirty="0">
              <a:latin typeface="Arial" panose="020B0604020202020204" pitchFamily="34" charset="0"/>
              <a:cs typeface="Arial" panose="020B0604020202020204" pitchFamily="34" charset="0"/>
            </a:endParaRPr>
          </a:p>
        </p:txBody>
      </p:sp>
      <p:sp>
        <p:nvSpPr>
          <p:cNvPr id="3" name="Content Placeholder 2"/>
          <p:cNvSpPr/>
          <p:nvPr>
            <p:ph idx="1"/>
          </p:nvPr>
        </p:nvSpPr>
        <p:spPr/>
        <p:txBody>
          <a:bodyPr/>
          <a:p>
            <a:pPr marL="0" indent="0">
              <a:buNone/>
            </a:pPr>
            <a:r>
              <a:rPr sz="2000"/>
              <a:t>Body paragraph 3</a:t>
            </a:r>
            <a:endParaRPr sz="2000"/>
          </a:p>
          <a:p>
            <a:pPr marL="0" indent="0">
              <a:buNone/>
            </a:pPr>
            <a:r>
              <a:rPr sz="2000"/>
              <a:t>3. Eating fresh produce helps people control weight</a:t>
            </a:r>
            <a:endParaRPr sz="2000"/>
          </a:p>
          <a:p>
            <a:pPr marL="0" indent="0">
              <a:buNone/>
            </a:pPr>
            <a:r>
              <a:rPr sz="2000"/>
              <a:t>a. Fruits and veggies are low in calories</a:t>
            </a:r>
            <a:endParaRPr sz="2000"/>
          </a:p>
          <a:p>
            <a:pPr marL="0" indent="0">
              <a:buNone/>
            </a:pPr>
            <a:r>
              <a:rPr sz="2000"/>
              <a:t>1. sub point a (if necessary)</a:t>
            </a:r>
            <a:endParaRPr sz="2000"/>
          </a:p>
          <a:p>
            <a:pPr marL="0" indent="0">
              <a:buNone/>
            </a:pPr>
            <a:r>
              <a:rPr sz="2000"/>
              <a:t>2. sub point b (if necessary)</a:t>
            </a:r>
            <a:endParaRPr sz="2000"/>
          </a:p>
          <a:p>
            <a:pPr marL="0" indent="0">
              <a:buNone/>
            </a:pPr>
            <a:r>
              <a:rPr sz="2000"/>
              <a:t>3. sub point c (if necessary)</a:t>
            </a:r>
            <a:endParaRPr sz="2000"/>
          </a:p>
          <a:p>
            <a:pPr marL="0" indent="0">
              <a:buNone/>
            </a:pPr>
            <a:r>
              <a:rPr sz="2000"/>
              <a:t>b. Fruits and veggies have high fiber</a:t>
            </a:r>
            <a:endParaRPr sz="2000"/>
          </a:p>
          <a:p>
            <a:pPr marL="0" indent="0">
              <a:buNone/>
            </a:pPr>
            <a:r>
              <a:rPr sz="2000"/>
              <a:t>1. sub point a (if necessary)</a:t>
            </a:r>
            <a:endParaRPr sz="2000"/>
          </a:p>
          <a:p>
            <a:pPr marL="0" indent="0">
              <a:buNone/>
            </a:pPr>
            <a:r>
              <a:rPr sz="2000"/>
              <a:t>2. sub point b (if necessary)</a:t>
            </a:r>
            <a:endParaRPr sz="2000"/>
          </a:p>
          <a:p>
            <a:pPr marL="0" indent="0">
              <a:buNone/>
            </a:pPr>
            <a:r>
              <a:rPr sz="2000"/>
              <a:t>3. sub point c (if necessary)</a:t>
            </a:r>
            <a:endParaRPr sz="2000"/>
          </a:p>
        </p:txBody>
      </p:sp>
    </p:spTree>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4355</Words>
  <Application>WPS Presentation</Application>
  <PresentationFormat>On-screen Show (4:3)</PresentationFormat>
  <Paragraphs>125</Paragraphs>
  <Slides>12</Slides>
  <Notes>12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12</vt:i4>
      </vt:variant>
    </vt:vector>
  </HeadingPairs>
  <TitlesOfParts>
    <vt:vector size="21" baseType="lpstr">
      <vt:lpstr>Arial</vt:lpstr>
      <vt:lpstr>SimSun</vt:lpstr>
      <vt:lpstr>Wingdings</vt:lpstr>
      <vt:lpstr>Calibri</vt:lpstr>
      <vt:lpstr>Microsoft YaHei</vt:lpstr>
      <vt:lpstr/>
      <vt:lpstr>Arial Unicode MS</vt:lpstr>
      <vt:lpstr>Segoe Print</vt:lpstr>
      <vt:lpstr>Office Theme</vt:lpstr>
      <vt:lpstr>PowerPoint 演示文稿</vt:lpstr>
      <vt:lpstr>Learning Outcomes</vt:lpstr>
      <vt:lpstr>Unity </vt:lpstr>
      <vt:lpstr> Revising for Unity </vt:lpstr>
      <vt:lpstr>Analysis of Unity</vt:lpstr>
      <vt:lpstr>Continued </vt:lpstr>
      <vt:lpstr>Example of unified paragraph </vt:lpstr>
      <vt:lpstr>Revising for Unity</vt:lpstr>
      <vt:lpstr>Exercises of revising unity</vt:lpstr>
      <vt:lpstr>Exercise </vt:lpstr>
      <vt:lpstr>Exercises  </vt:lpstr>
      <vt:lpstr>References</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HPMini</cp:lastModifiedBy>
  <cp:revision>275</cp:revision>
  <dcterms:created xsi:type="dcterms:W3CDTF">2010-08-24T06:47:00Z</dcterms:created>
  <dcterms:modified xsi:type="dcterms:W3CDTF">2018-05-01T02:36:50Z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1033-10.2.0.6020</vt:lpwstr>
  </property>
</Properties>
</file>