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16" r:id="rId3"/>
    <p:sldId id="335" r:id="rId4"/>
    <p:sldId id="390" r:id="rId5"/>
    <p:sldId id="391" r:id="rId6"/>
    <p:sldId id="257" r:id="rId7"/>
    <p:sldId id="364" r:id="rId8"/>
    <p:sldId id="384" r:id="rId9"/>
    <p:sldId id="388" r:id="rId10"/>
    <p:sldId id="367" r:id="rId11"/>
    <p:sldId id="387" r:id="rId12"/>
    <p:sldId id="368" r:id="rId13"/>
    <p:sldId id="385" r:id="rId14"/>
    <p:sldId id="369" r:id="rId15"/>
    <p:sldId id="370" r:id="rId16"/>
    <p:sldId id="371" r:id="rId17"/>
    <p:sldId id="372" r:id="rId18"/>
    <p:sldId id="373" r:id="rId19"/>
    <p:sldId id="376" r:id="rId20"/>
    <p:sldId id="377" r:id="rId21"/>
    <p:sldId id="380" r:id="rId22"/>
    <p:sldId id="38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230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15/05/2019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622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B828C-7986-422A-BFC4-ECED16743913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6F7B6-4988-44F2-8A01-611AB6623278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6F7B6-4988-44F2-8A01-611AB6623278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30821-ED3E-4E86-A02C-A52F06F4C3A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954269-451C-4D69-B509-700AA831B682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332A7-525F-4D46-87BE-948A87799FF2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511C4-29A4-4D86-8CF3-26D4E0CA886B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2060D-E8EF-4C9C-8F93-394C876057B5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6D63E-8121-48CD-8ED3-DE299A5E0FE9}" type="slidenum">
              <a:rPr lang="id-ID" altLang="en-US" smtClean="0">
                <a:latin typeface="Calibri" pitchFamily="34" charset="0"/>
              </a:rPr>
              <a:pPr/>
              <a:t>3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ACD6E-301E-4874-85FB-D3ED9AFEF1C1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CE18E-8DBD-489A-BD95-A611953C9F0E}" type="slidenum">
              <a:rPr lang="id-ID" altLang="en-US" smtClean="0">
                <a:latin typeface="Calibri" pitchFamily="34" charset="0"/>
              </a:rPr>
              <a:pPr/>
              <a:t>4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058AF-B767-4EAA-A63B-C79171D26B6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8F0D3-E769-4A4B-BB25-D5A18FE1931D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CE223-8EA8-4B88-8B34-4E4C22DA1FFF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CE223-8EA8-4B88-8B34-4E4C22DA1FFF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4BE28D7-1570-419B-AB9A-79F9EDBE69C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235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4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87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7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2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6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ENGLISH PHONETICS AND PHONOLOGY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SESSION 1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RIKA MUTIARA, </a:t>
            </a:r>
            <a:r>
              <a:rPr lang="en-US" b="1" dirty="0" err="1" smtClean="0">
                <a:solidFill>
                  <a:schemeClr val="bg1"/>
                </a:solidFill>
              </a:rPr>
              <a:t>S.Pd</a:t>
            </a:r>
            <a:r>
              <a:rPr lang="en-US" b="1" dirty="0" smtClean="0">
                <a:solidFill>
                  <a:schemeClr val="bg1"/>
                </a:solidFill>
              </a:rPr>
              <a:t>., </a:t>
            </a:r>
            <a:r>
              <a:rPr lang="en-US" b="1" dirty="0" err="1" smtClean="0">
                <a:solidFill>
                  <a:schemeClr val="bg1"/>
                </a:solidFill>
              </a:rPr>
              <a:t>M.Hum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PENDIDIKAN </a:t>
            </a:r>
            <a:r>
              <a:rPr lang="en-US" b="1" dirty="0" smtClean="0">
                <a:solidFill>
                  <a:schemeClr val="bg1"/>
                </a:solidFill>
              </a:rPr>
              <a:t>BAHASA INGGRIS, </a:t>
            </a:r>
            <a:r>
              <a:rPr lang="en-US" b="1" dirty="0">
                <a:solidFill>
                  <a:schemeClr val="bg1"/>
                </a:solidFill>
              </a:rPr>
              <a:t>FKIP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-10886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Phonetics as an interdisciplinary science has many applications.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 forensic investigations, it tries to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work out whose voice is behind 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recording phonetics.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 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 language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teaching and learning,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it helps to describe how words are pronounced. 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18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Branches of phonetics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ACOUSTIC PHONETICS: the study of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physical properties such as frequency, intensity, and duration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speech sounds using laboratory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AUDITORY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PHONETICS: the study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speech perception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ARTICULATORY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PHONETICS: the study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speech production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The articulators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The term VOCAL TRACT is used to refer to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air passages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which the air enters on leaving the larynx.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vocal tract has two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parts: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ORAL TRACT, which is the air passage offered by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mouth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the NASAL TRACT, which is the air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passage provided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by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nose.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The parts of the oral tract such as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tongue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lips which can be used to form speech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sounds are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called ARTICULATORS.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248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The articulators</a:t>
            </a: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en-US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86768"/>
            <a:ext cx="6934200" cy="495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Pharynx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fontAlgn="ctr"/>
            <a:r>
              <a:rPr lang="en-US" sz="2800" dirty="0" smtClean="0">
                <a:latin typeface="Arial" charset="0"/>
                <a:cs typeface="Arial" charset="0"/>
              </a:rPr>
              <a:t>Pharynx is a tube.</a:t>
            </a:r>
          </a:p>
          <a:p>
            <a:pPr fontAlgn="ctr"/>
            <a:r>
              <a:rPr lang="en-US" sz="2800" dirty="0" smtClean="0">
                <a:latin typeface="Arial" charset="0"/>
                <a:cs typeface="Arial" charset="0"/>
              </a:rPr>
              <a:t>Its top end is divided into two (back of the mouth and the beginning of the way through the nasal cavity). </a:t>
            </a:r>
          </a:p>
          <a:p>
            <a:pPr fontAlgn="ctr"/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Soft palate (velum)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 speech often it is raised so that air cannot escape through the nose 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It can be touched by the tongue.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Sounds made with the tongue touches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lower side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are called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velar. </a:t>
            </a:r>
            <a:endParaRPr lang="id-ID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Hard palate</a:t>
            </a: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It is called roof of the mouth. 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You can feel its smooth curved surface with your tongue. </a:t>
            </a:r>
          </a:p>
          <a:p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Alveolar ridge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It is between the top front teeth and the hard palate. 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Its surface is really much rougher than it feels. 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Sounds </a:t>
            </a:r>
            <a:r>
              <a:rPr lang="en-US" sz="2800" dirty="0">
                <a:latin typeface="Arial" charset="0"/>
                <a:cs typeface="Arial" charset="0"/>
              </a:rPr>
              <a:t>made with the tongue touches </a:t>
            </a:r>
            <a:r>
              <a:rPr lang="en-US" sz="2800" dirty="0" smtClean="0">
                <a:latin typeface="Arial" charset="0"/>
                <a:cs typeface="Arial" charset="0"/>
              </a:rPr>
              <a:t>it are </a:t>
            </a:r>
            <a:r>
              <a:rPr lang="en-US" sz="2800" dirty="0">
                <a:latin typeface="Arial" charset="0"/>
                <a:cs typeface="Arial" charset="0"/>
              </a:rPr>
              <a:t>called </a:t>
            </a:r>
            <a:r>
              <a:rPr lang="en-US" sz="2800" dirty="0" smtClean="0">
                <a:latin typeface="Arial" charset="0"/>
                <a:cs typeface="Arial" charset="0"/>
              </a:rPr>
              <a:t>alveolar. </a:t>
            </a:r>
            <a:endParaRPr lang="id-ID" sz="2800" dirty="0">
              <a:latin typeface="Arial" charset="0"/>
              <a:cs typeface="Arial" charset="0"/>
            </a:endParaRPr>
          </a:p>
          <a:p>
            <a:endParaRPr lang="id-ID" sz="2800" dirty="0">
              <a:latin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57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Tongue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It can be moved into many different places and different shapes. 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Tongue is divided into some parts.</a:t>
            </a:r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54627"/>
            <a:ext cx="5181600" cy="292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Teeth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They are divided into upper and lower. 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The tongue is in control with the upper side teeth for many speech sounds. 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Sounds made with the tongue touches the front teeth are called dental. 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Lips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They can be pressed together (the sounds p, b). 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They brought into contact with teeth (the sounds f and v)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They are rounded to produce the lip-shape (the sound u).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In lip to teeth contact, it is called </a:t>
            </a:r>
            <a:r>
              <a:rPr lang="en-US" sz="2800" dirty="0" err="1" smtClean="0">
                <a:latin typeface="Arial" charset="0"/>
                <a:cs typeface="Arial" charset="0"/>
              </a:rPr>
              <a:t>labio</a:t>
            </a:r>
            <a:r>
              <a:rPr lang="en-US" sz="2800" dirty="0" smtClean="0">
                <a:latin typeface="Arial" charset="0"/>
                <a:cs typeface="Arial" charset="0"/>
              </a:rPr>
              <a:t> dental. 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Assignment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Draw the articulators and label the names of the articulators. 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Next week, point the articulators one by one. 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90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299"/>
          <a:stretch>
            <a:fillRect/>
          </a:stretch>
        </p:blipFill>
        <p:spPr bwMode="auto">
          <a:xfrm>
            <a:off x="420688" y="1600200"/>
            <a:ext cx="8037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546"/>
          <a:stretch>
            <a:fillRect/>
          </a:stretch>
        </p:blipFill>
        <p:spPr bwMode="auto">
          <a:xfrm>
            <a:off x="452438" y="3429000"/>
            <a:ext cx="823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VISI FKIP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2925" y="2895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MISI FKIP</a:t>
            </a:r>
          </a:p>
        </p:txBody>
      </p:sp>
    </p:spTree>
    <p:extLst>
      <p:ext uri="{BB962C8B-B14F-4D97-AF65-F5344CB8AC3E}">
        <p14:creationId xmlns:p14="http://schemas.microsoft.com/office/powerpoint/2010/main" val="163430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8929" r="291" b="10715"/>
          <a:stretch>
            <a:fillRect/>
          </a:stretch>
        </p:blipFill>
        <p:spPr bwMode="auto">
          <a:xfrm>
            <a:off x="223838" y="1714500"/>
            <a:ext cx="8696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TUJUAN FKIP</a:t>
            </a:r>
          </a:p>
        </p:txBody>
      </p:sp>
    </p:spTree>
    <p:extLst>
      <p:ext uri="{BB962C8B-B14F-4D97-AF65-F5344CB8AC3E}">
        <p14:creationId xmlns:p14="http://schemas.microsoft.com/office/powerpoint/2010/main" val="3350282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Sessions before midterm test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Vowels,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diphtongs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triphtongs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Phonology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Consonants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Consonants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The phoneme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Transcription practice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Introduction to phonetics and articulators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9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Sessions after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midterm test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Syllables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Discourse functions of intonation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Stress in simple words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Stress in complex words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Weak forms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Intonation and tone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Assimilation,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disimilation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linking, elision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LEARNING OUTCOME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Students are able to identify general principles of phonetics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(scope and branches) and articulators (positions).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/>
              <a:t>Katamba</a:t>
            </a:r>
            <a:r>
              <a:rPr lang="en-US" sz="2800" dirty="0"/>
              <a:t>, F. (1989). </a:t>
            </a:r>
            <a:r>
              <a:rPr lang="en-US" sz="2800" i="1" dirty="0"/>
              <a:t>An introduction to phonology</a:t>
            </a:r>
            <a:r>
              <a:rPr lang="en-US" sz="2800" dirty="0"/>
              <a:t>. London: Longman. </a:t>
            </a:r>
          </a:p>
          <a:p>
            <a:r>
              <a:rPr lang="en-US" sz="2800" dirty="0"/>
              <a:t>Roach, P. 1991. </a:t>
            </a:r>
            <a:r>
              <a:rPr lang="en-US" sz="2800" i="1" dirty="0"/>
              <a:t>English phonetics and phonology: A practical course</a:t>
            </a:r>
            <a:r>
              <a:rPr lang="en-US" sz="2800" dirty="0"/>
              <a:t>. Cambridge: Cambridge University Press. 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491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-10886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What is phonetics? 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Phonetics is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the study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inventory of all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speech sound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which humans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are capable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producing.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term speech sound has been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used advisedly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since not all noises which we are capable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producing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with our vocal apparatus are employed 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speech.</a:t>
            </a:r>
          </a:p>
          <a:p>
            <a:endParaRPr lang="en-US" sz="24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657</Words>
  <Application>Microsoft Office PowerPoint</Application>
  <PresentationFormat>On-screen Show (4:3)</PresentationFormat>
  <Paragraphs>97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Template PPT UEU New Version (add link)1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</vt:lpstr>
      <vt:lpstr>REFERENCES</vt:lpstr>
      <vt:lpstr>What is phonetics? </vt:lpstr>
      <vt:lpstr>Application</vt:lpstr>
      <vt:lpstr>Branches of phonetics</vt:lpstr>
      <vt:lpstr>The articulators</vt:lpstr>
      <vt:lpstr>The articulators</vt:lpstr>
      <vt:lpstr>Pharynx</vt:lpstr>
      <vt:lpstr>Soft palate (velum)</vt:lpstr>
      <vt:lpstr>Hard palate</vt:lpstr>
      <vt:lpstr>Alveolar ridge</vt:lpstr>
      <vt:lpstr>Tongue</vt:lpstr>
      <vt:lpstr>Teeth</vt:lpstr>
      <vt:lpstr>Lips</vt:lpstr>
      <vt:lpstr>Assignment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261</cp:revision>
  <dcterms:created xsi:type="dcterms:W3CDTF">2010-08-24T06:47:44Z</dcterms:created>
  <dcterms:modified xsi:type="dcterms:W3CDTF">2019-05-15T08:48:31Z</dcterms:modified>
</cp:coreProperties>
</file>