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6" r:id="rId2"/>
    <p:sldId id="366" r:id="rId3"/>
    <p:sldId id="367" r:id="rId4"/>
    <p:sldId id="368" r:id="rId5"/>
    <p:sldId id="369" r:id="rId6"/>
    <p:sldId id="371" r:id="rId7"/>
    <p:sldId id="372" r:id="rId8"/>
    <p:sldId id="373" r:id="rId9"/>
    <p:sldId id="376" r:id="rId10"/>
    <p:sldId id="377" r:id="rId11"/>
    <p:sldId id="380" r:id="rId12"/>
    <p:sldId id="37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22/11/2018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ENGLISH PHONETICS AND PHONOLOGY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10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ID" sz="3200" dirty="0"/>
              <a:t>Three-syllable words (verbs)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800" dirty="0"/>
              <a:t>If the last syllable contains a short vowel and ends with not more than one consonant, that syllable will be unstressed and stress will be placed on the proceeding syllable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800" dirty="0"/>
              <a:t>	encounter 		determine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800" dirty="0"/>
              <a:t>If the final syllable contains a long vowel or diphthong or ends with more than one consonant, that final syllable will be stressed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800" dirty="0"/>
              <a:t>	entertain		resurrect</a:t>
            </a:r>
          </a:p>
          <a:p>
            <a:pPr>
              <a:buNone/>
            </a:pP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ID" sz="3200" dirty="0"/>
              <a:t>Three-syllable words (verbs)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600" dirty="0"/>
              <a:t>If the final syllable contains a short vowel or schwa, it is unstressed. If the syllable preceding this final syllable contains a long vowel or diphthong or if it ends with more than one consonant that middle syllable will be stressed.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600" dirty="0"/>
              <a:t>	mimosa 	disaster	potato	synopsis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600" dirty="0"/>
              <a:t>If the final syllable contains a short vowel and the middle syllable contains a short vowel and ends with not more than one consonant, both final and mid syllable are unstressed and the final syllable is stressed.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600" dirty="0"/>
              <a:t>	quantity	emperor	cinema	custody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ID" sz="3200" dirty="0"/>
              <a:t>Three-word syllable (adjective)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800" dirty="0"/>
              <a:t>Same rules </a:t>
            </a:r>
            <a:r>
              <a:rPr lang="en-ID" sz="2800" dirty="0" smtClean="0"/>
              <a:t>apply.</a:t>
            </a:r>
            <a:endParaRPr lang="en-ID" sz="28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800" dirty="0"/>
              <a:t>	opportune		derelict	insolent		anthropoid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Outcomes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1440180" algn="l"/>
              </a:tabLst>
            </a:pPr>
            <a:r>
              <a:rPr lang="en-US" sz="2800" dirty="0"/>
              <a:t>Students are able to identify simple stress in simple words.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What is a stressed syllable?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ID" sz="2800" dirty="0"/>
              <a:t>A stress syllable in transcription is showed by placing a small vertical line ‘ high up just before the syllable it relates to. </a:t>
            </a:r>
          </a:p>
          <a:p>
            <a:r>
              <a:rPr lang="en-ID" sz="2800" dirty="0"/>
              <a:t>Speakers use more muscular energy than is used for unstressed syllables. </a:t>
            </a:r>
          </a:p>
          <a:p>
            <a:r>
              <a:rPr lang="en-ID" sz="2800" dirty="0"/>
              <a:t>Stressed syllables are recognized as stressed because they are more prominent than unstressed syllables. 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ID" sz="3200" dirty="0"/>
              <a:t>Four different factors that make a syllable prominent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800" dirty="0"/>
              <a:t>Stressed syllables are louder than unstressed. Loudness is a component of prominence.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800" dirty="0"/>
              <a:t>Stressed syllables are made longer than the others.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800" dirty="0"/>
              <a:t>Stressed syllables are said with a pitch that is noticeably different from the others.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800" dirty="0"/>
              <a:t>Stressed syllables contain a vowel that is different in quality from neighbouring vowels.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800" dirty="0"/>
              <a:t>	Example: </a:t>
            </a:r>
            <a:r>
              <a:rPr lang="en-ID" sz="2800" dirty="0" err="1"/>
              <a:t>ba:bi:ba:ba</a:t>
            </a:r>
            <a:r>
              <a:rPr lang="en-ID" sz="2800" dirty="0"/>
              <a:t> </a:t>
            </a:r>
            <a:r>
              <a:rPr lang="en-ID" sz="2800" dirty="0">
                <a:sym typeface="Wingdings" panose="05000000000000000000" pitchFamily="2" charset="2"/>
              </a:rPr>
              <a:t> bi will tend to be heard </a:t>
            </a:r>
            <a:r>
              <a:rPr lang="en-ID" sz="2800" dirty="0" smtClean="0">
                <a:sym typeface="Wingdings" panose="05000000000000000000" pitchFamily="2" charset="2"/>
              </a:rPr>
              <a:t>	as </a:t>
            </a:r>
            <a:r>
              <a:rPr lang="en-ID" sz="2800" dirty="0">
                <a:sym typeface="Wingdings" panose="05000000000000000000" pitchFamily="2" charset="2"/>
              </a:rPr>
              <a:t>stressed.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800" dirty="0">
                <a:sym typeface="Wingdings" panose="05000000000000000000" pitchFamily="2" charset="2"/>
              </a:rPr>
              <a:t>To sum up: Loudness, length, pitch, and quality</a:t>
            </a:r>
            <a:endParaRPr lang="en-ID" sz="2800" dirty="0"/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ID" sz="3200" dirty="0"/>
              <a:t>Stressed syllables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800" dirty="0"/>
              <a:t>Stress falls from a higher to a lower pitch. The prominence that results from this pitch movement or tone gives the strongest type of stress.  This is called a primary stress.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800" dirty="0"/>
              <a:t>A type of stress that is weaker is called secondary syllable.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800" dirty="0"/>
              <a:t>Unstressed syllables contains schwa, i, u, or a syllabic consonant will be sound less prominent than an unstressed syllable containing some other vowels.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800" dirty="0"/>
              <a:t>	Example: poetic  and pathetic </a:t>
            </a:r>
            <a:r>
              <a:rPr lang="en-ID" sz="2800" dirty="0">
                <a:sym typeface="Wingdings" panose="05000000000000000000" pitchFamily="2" charset="2"/>
              </a:rPr>
              <a:t> the 1</a:t>
            </a:r>
            <a:r>
              <a:rPr lang="en-ID" sz="2800" baseline="30000" dirty="0">
                <a:sym typeface="Wingdings" panose="05000000000000000000" pitchFamily="2" charset="2"/>
              </a:rPr>
              <a:t>st</a:t>
            </a:r>
            <a:r>
              <a:rPr lang="en-ID" sz="2800" dirty="0">
                <a:sym typeface="Wingdings" panose="05000000000000000000" pitchFamily="2" charset="2"/>
              </a:rPr>
              <a:t> syllable </a:t>
            </a:r>
            <a:r>
              <a:rPr lang="en-ID" sz="2800" dirty="0" smtClean="0">
                <a:sym typeface="Wingdings" panose="05000000000000000000" pitchFamily="2" charset="2"/>
              </a:rPr>
              <a:t>  	in </a:t>
            </a:r>
            <a:r>
              <a:rPr lang="en-ID" sz="2800" dirty="0">
                <a:sym typeface="Wingdings" panose="05000000000000000000" pitchFamily="2" charset="2"/>
              </a:rPr>
              <a:t>poetic is more prominent. </a:t>
            </a:r>
            <a:endParaRPr lang="en-ID" sz="2800" dirty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ID" sz="3200" dirty="0"/>
              <a:t>Factors to consider on deciding stress placement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ID" sz="2800" dirty="0"/>
              <a:t>Whether the word is morphologically simple or complex or of being a compound word. </a:t>
            </a:r>
          </a:p>
          <a:p>
            <a:r>
              <a:rPr lang="en-ID" sz="2800" dirty="0"/>
              <a:t>The grammatical category (noun, verb, adjective). </a:t>
            </a:r>
          </a:p>
          <a:p>
            <a:r>
              <a:rPr lang="en-ID" sz="2800" dirty="0"/>
              <a:t>The number of syllables in the word. </a:t>
            </a:r>
          </a:p>
          <a:p>
            <a:r>
              <a:rPr lang="en-ID" sz="2800" dirty="0"/>
              <a:t>The phonological structure of those syllables. </a:t>
            </a:r>
          </a:p>
          <a:p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ID" sz="3200" dirty="0"/>
              <a:t>Two-syllable words (verbs)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800" dirty="0"/>
              <a:t>If the 2</a:t>
            </a:r>
            <a:r>
              <a:rPr lang="en-ID" sz="2800" baseline="30000" dirty="0"/>
              <a:t>nd</a:t>
            </a:r>
            <a:r>
              <a:rPr lang="en-ID" sz="2800" dirty="0"/>
              <a:t> syllable of the verb contains a long vowel or diphthong, or if it ends with more than one consonant, the 2</a:t>
            </a:r>
            <a:r>
              <a:rPr lang="en-ID" sz="2800" baseline="30000" dirty="0"/>
              <a:t>nd</a:t>
            </a:r>
            <a:r>
              <a:rPr lang="en-ID" sz="2800" dirty="0"/>
              <a:t> syllable is stressed.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800" dirty="0"/>
              <a:t>	apply 		arrive 		attract	assist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800" dirty="0"/>
              <a:t>If the final syllable contains a short vowel and one (or no) final consonants, the 1</a:t>
            </a:r>
            <a:r>
              <a:rPr lang="en-ID" sz="2800" baseline="30000" dirty="0"/>
              <a:t>st</a:t>
            </a:r>
            <a:r>
              <a:rPr lang="en-ID" sz="2800" dirty="0"/>
              <a:t> syllable is stressed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800" dirty="0"/>
              <a:t>	enter		envy		open		equal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800" dirty="0"/>
              <a:t>A final syllable is also unstressed if it </a:t>
            </a:r>
            <a:r>
              <a:rPr lang="en-ID" sz="2800" dirty="0" smtClean="0"/>
              <a:t>contains </a:t>
            </a:r>
            <a:r>
              <a:rPr lang="en-US" sz="2800" dirty="0" err="1"/>
              <a:t>əʊ</a:t>
            </a:r>
            <a:endParaRPr lang="en-ID" sz="2800" dirty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800" dirty="0">
                <a:solidFill>
                  <a:srgbClr val="FF0000"/>
                </a:solidFill>
              </a:rPr>
              <a:t>	</a:t>
            </a:r>
            <a:r>
              <a:rPr lang="en-ID" sz="2800" dirty="0"/>
              <a:t>follow		borrow</a:t>
            </a:r>
          </a:p>
          <a:p>
            <a:endParaRPr lang="en-US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ID" sz="3200" dirty="0"/>
              <a:t>Two-syllable words (adjectives)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800" dirty="0"/>
              <a:t>Same rules </a:t>
            </a:r>
            <a:r>
              <a:rPr lang="en-ID" sz="2800" dirty="0" smtClean="0"/>
              <a:t>apply.</a:t>
            </a:r>
            <a:endParaRPr lang="en-ID" sz="28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800" dirty="0"/>
              <a:t>	lovely 	divine		alive		hollow	correct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ID" sz="2400" dirty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ID" sz="3200" dirty="0"/>
              <a:t>Two-syllable words (nouns)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D" sz="2800" dirty="0"/>
              <a:t>If the 2</a:t>
            </a:r>
            <a:r>
              <a:rPr lang="en-ID" sz="2800" baseline="30000" dirty="0"/>
              <a:t>nd</a:t>
            </a:r>
            <a:r>
              <a:rPr lang="en-ID" sz="2800" dirty="0"/>
              <a:t> syllable contains a short vowel, the stress will usually come on the first syllable.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D" sz="2800" dirty="0"/>
              <a:t>	money	product	larynx		estate		balloon	</a:t>
            </a:r>
            <a:r>
              <a:rPr lang="en-ID" sz="2800" dirty="0" smtClean="0"/>
              <a:t>design</a:t>
            </a:r>
            <a:endParaRPr lang="en-ID" sz="2800" dirty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1887</TotalTime>
  <Words>443</Words>
  <Application>Microsoft Office PowerPoint</Application>
  <PresentationFormat>On-screen Show (4:3)</PresentationFormat>
  <Paragraphs>64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Learning Outcomes</vt:lpstr>
      <vt:lpstr>What is a stressed syllable?</vt:lpstr>
      <vt:lpstr>Four different factors that make a syllable prominent</vt:lpstr>
      <vt:lpstr>Stressed syllables</vt:lpstr>
      <vt:lpstr>Factors to consider on deciding stress placement</vt:lpstr>
      <vt:lpstr>Two-syllable words (verbs)</vt:lpstr>
      <vt:lpstr>Two-syllable words (adjectives)</vt:lpstr>
      <vt:lpstr>Two-syllable words (nouns)</vt:lpstr>
      <vt:lpstr>Three-syllable words (verbs)</vt:lpstr>
      <vt:lpstr>Three-syllable words (verbs)</vt:lpstr>
      <vt:lpstr>Three-word syllable (adjective)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261</cp:revision>
  <dcterms:created xsi:type="dcterms:W3CDTF">2010-08-24T06:47:44Z</dcterms:created>
  <dcterms:modified xsi:type="dcterms:W3CDTF">2018-11-22T00:47:52Z</dcterms:modified>
</cp:coreProperties>
</file>