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Compound words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The most type of compound is the one with contains 2 nouns and normally has the stress on the 1</a:t>
            </a:r>
            <a:r>
              <a:rPr lang="en-ID" sz="2800" baseline="30000" dirty="0"/>
              <a:t>st</a:t>
            </a:r>
            <a:r>
              <a:rPr lang="en-ID" sz="2800" dirty="0"/>
              <a:t> element.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 typewriter		sunrise		suitcase		tea-cup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Compounds with an adjectival first element and the –</a:t>
            </a:r>
            <a:r>
              <a:rPr lang="en-ID" sz="2800" dirty="0" err="1"/>
              <a:t>ed</a:t>
            </a:r>
            <a:r>
              <a:rPr lang="en-ID" sz="2800" dirty="0"/>
              <a:t> morpheme at the end have this pattern.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  </a:t>
            </a:r>
            <a:r>
              <a:rPr lang="en-ID" sz="2800" dirty="0" smtClean="0"/>
              <a:t>	bad-tempered</a:t>
            </a:r>
            <a:r>
              <a:rPr lang="en-ID" sz="2800" dirty="0"/>
              <a:t>		half-timbered		</a:t>
            </a:r>
            <a:r>
              <a:rPr lang="en-ID" sz="2800" dirty="0" smtClean="0"/>
              <a:t>heavy-handed</a:t>
            </a:r>
            <a:endParaRPr lang="en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Compound words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Compounds in which the 1</a:t>
            </a:r>
            <a:r>
              <a:rPr lang="en-ID" sz="2800" baseline="30000" dirty="0"/>
              <a:t>st</a:t>
            </a:r>
            <a:r>
              <a:rPr lang="en-ID" sz="2800" dirty="0"/>
              <a:t> element is a number in some form tend to have final stress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  head-first			north-east			down-stream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Compounds which function as verbs and have an adverbial first element take final stress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</a:t>
            </a:r>
            <a:r>
              <a:rPr lang="en-ID" sz="2800" dirty="0" smtClean="0"/>
              <a:t>	 </a:t>
            </a:r>
            <a:r>
              <a:rPr lang="en-ID" sz="2800" dirty="0"/>
              <a:t>down-grade		back-pedal		ill-treat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Stress Variation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 position may vary because of other words occurring next to the word.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  bad-’tempered		a ‘bad-tempered ‘teacher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   half-’timbered		a ‘half-timbered ‘house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Word-class pairs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Two-syllable words with identical spelling which differ from each other in stress placement, apparently according to word class (N, V, and </a:t>
            </a:r>
            <a:r>
              <a:rPr lang="en-ID" sz="2800" dirty="0" err="1"/>
              <a:t>Adj</a:t>
            </a:r>
            <a:r>
              <a:rPr lang="en-ID" sz="2800" dirty="0"/>
              <a:t>).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The stress will be placed on the 2</a:t>
            </a:r>
            <a:r>
              <a:rPr lang="en-ID" sz="2800" baseline="30000" dirty="0"/>
              <a:t>nd</a:t>
            </a:r>
            <a:r>
              <a:rPr lang="en-ID" sz="2800" dirty="0"/>
              <a:t> syllable of the verb but on the 1</a:t>
            </a:r>
            <a:r>
              <a:rPr lang="en-ID" sz="2800" baseline="30000" dirty="0"/>
              <a:t>st</a:t>
            </a:r>
            <a:r>
              <a:rPr lang="en-ID" sz="2800" dirty="0"/>
              <a:t> syllable of the N or Adj.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</a:t>
            </a:r>
            <a:r>
              <a:rPr lang="en-ID" sz="2000" dirty="0"/>
              <a:t>abstract (</a:t>
            </a:r>
            <a:r>
              <a:rPr lang="en-ID" sz="2000" dirty="0" err="1"/>
              <a:t>Adj</a:t>
            </a:r>
            <a:r>
              <a:rPr lang="en-ID" sz="2000" dirty="0"/>
              <a:t>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conduct (N,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contract (N,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import (N,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insult (N,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present (N, </a:t>
            </a:r>
            <a:r>
              <a:rPr lang="en-ID" sz="2000" dirty="0" err="1"/>
              <a:t>Adj</a:t>
            </a:r>
            <a:r>
              <a:rPr lang="en-ID" sz="2000" dirty="0"/>
              <a:t> , 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dirty="0"/>
              <a:t>	protest (N, V)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</a:t>
            </a:r>
            <a:r>
              <a:rPr lang="en-US" sz="2800" dirty="0" smtClean="0"/>
              <a:t>analyze </a:t>
            </a:r>
            <a:r>
              <a:rPr lang="en-US" sz="2800" dirty="0"/>
              <a:t>stress in complex </a:t>
            </a:r>
            <a:r>
              <a:rPr lang="en-US" sz="2800" dirty="0" smtClean="0"/>
              <a:t>words.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 are complex words?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Words which are made from a basic stem word with the addition of an affix (prefixes and suffixes).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Compound words which are made of two (or occasionally more) independent English words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ice cream 		armchair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Affixes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The affix itself receives the primary stress.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	semicircle 		personality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The word is stressed just as if the affix was not there.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	pleasant  		unpleasant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	market		marketing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The stress remains on the stem, not the affix, but it is shifted to a different syllable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	magnet 		magnetic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Affixes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dirty="0"/>
              <a:t>The most common, the primary stress is on the 1</a:t>
            </a:r>
            <a:r>
              <a:rPr lang="en-ID" baseline="30000" dirty="0"/>
              <a:t>st</a:t>
            </a:r>
            <a:r>
              <a:rPr lang="en-ID" dirty="0"/>
              <a:t> syllable of the suffix. If the stem consists of more than 1 syllable, there will be a secondary stress on 1 of the syllables of the stem. This cannot fall on the last syllable of the stem. If necessary. It is moved to </a:t>
            </a:r>
            <a:r>
              <a:rPr lang="en-ID" dirty="0" smtClean="0"/>
              <a:t>earlier </a:t>
            </a:r>
            <a:r>
              <a:rPr lang="en-ID" dirty="0"/>
              <a:t>syllable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dirty="0"/>
              <a:t>	japan 		</a:t>
            </a:r>
            <a:r>
              <a:rPr lang="en-ID" dirty="0" err="1"/>
              <a:t>japanese</a:t>
            </a:r>
            <a:endParaRPr lang="en-ID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Suffixes that do not affect stress placement (Adjective)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-able 	comfort		comfortable</a:t>
            </a:r>
          </a:p>
          <a:p>
            <a:r>
              <a:rPr lang="en-ID" sz="2800" dirty="0"/>
              <a:t>-age	</a:t>
            </a:r>
            <a:r>
              <a:rPr lang="en-ID" sz="2800" dirty="0" smtClean="0"/>
              <a:t>anchor </a:t>
            </a:r>
            <a:r>
              <a:rPr lang="en-ID" sz="2800" dirty="0"/>
              <a:t>		anchorage</a:t>
            </a:r>
          </a:p>
          <a:p>
            <a:r>
              <a:rPr lang="en-ID" sz="2800" dirty="0"/>
              <a:t>-al		refuse			refusal </a:t>
            </a:r>
          </a:p>
          <a:p>
            <a:r>
              <a:rPr lang="en-ID" sz="2800" dirty="0"/>
              <a:t>-en		wide			widen</a:t>
            </a:r>
          </a:p>
          <a:p>
            <a:r>
              <a:rPr lang="en-ID" sz="2800" dirty="0"/>
              <a:t>-</a:t>
            </a:r>
            <a:r>
              <a:rPr lang="en-ID" sz="2800" dirty="0" err="1"/>
              <a:t>ful</a:t>
            </a:r>
            <a:r>
              <a:rPr lang="en-ID" sz="2800" dirty="0"/>
              <a:t>		wonder		wonderful </a:t>
            </a:r>
          </a:p>
          <a:p>
            <a:r>
              <a:rPr lang="en-ID" sz="2800" dirty="0"/>
              <a:t>-</a:t>
            </a:r>
            <a:r>
              <a:rPr lang="en-ID" sz="2800" dirty="0" err="1"/>
              <a:t>ing</a:t>
            </a:r>
            <a:r>
              <a:rPr lang="en-ID" sz="2800" dirty="0"/>
              <a:t>		amaze		amazing </a:t>
            </a:r>
          </a:p>
          <a:p>
            <a:r>
              <a:rPr lang="en-ID" sz="2800" dirty="0"/>
              <a:t>-</a:t>
            </a:r>
            <a:r>
              <a:rPr lang="en-ID" sz="2800" dirty="0" err="1"/>
              <a:t>ish</a:t>
            </a:r>
            <a:r>
              <a:rPr lang="en-ID" sz="2800" dirty="0"/>
              <a:t>		devil			devilish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Suffixes that do not affect stress placement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400" dirty="0"/>
              <a:t>-like		bird		birdlike</a:t>
            </a:r>
          </a:p>
          <a:p>
            <a:r>
              <a:rPr lang="en-ID" sz="2400" dirty="0"/>
              <a:t>-less		power	</a:t>
            </a:r>
            <a:r>
              <a:rPr lang="en-ID" sz="2400" dirty="0" smtClean="0"/>
              <a:t>	powerless</a:t>
            </a:r>
            <a:endParaRPr lang="en-ID" sz="2400" dirty="0"/>
          </a:p>
          <a:p>
            <a:r>
              <a:rPr lang="en-ID" sz="2400" dirty="0"/>
              <a:t>-</a:t>
            </a:r>
            <a:r>
              <a:rPr lang="en-ID" sz="2400" dirty="0" err="1"/>
              <a:t>ly</a:t>
            </a:r>
            <a:r>
              <a:rPr lang="en-ID" sz="2400" dirty="0"/>
              <a:t>		hurried	hurriedly</a:t>
            </a:r>
          </a:p>
          <a:p>
            <a:r>
              <a:rPr lang="en-ID" sz="2400" dirty="0"/>
              <a:t>-</a:t>
            </a:r>
            <a:r>
              <a:rPr lang="en-ID" sz="2400" dirty="0" err="1"/>
              <a:t>ment</a:t>
            </a:r>
            <a:r>
              <a:rPr lang="en-ID" sz="2400" dirty="0"/>
              <a:t>	</a:t>
            </a:r>
            <a:r>
              <a:rPr lang="en-ID" sz="2400" dirty="0" smtClean="0"/>
              <a:t>punish	</a:t>
            </a:r>
            <a:r>
              <a:rPr lang="en-ID" sz="2400" dirty="0"/>
              <a:t>	punishment</a:t>
            </a:r>
          </a:p>
          <a:p>
            <a:r>
              <a:rPr lang="en-ID" sz="2400" dirty="0"/>
              <a:t>-ness	yellow	</a:t>
            </a:r>
            <a:r>
              <a:rPr lang="en-ID" sz="2400" dirty="0" smtClean="0"/>
              <a:t>	yellowness</a:t>
            </a:r>
            <a:endParaRPr lang="en-ID" sz="2400" dirty="0"/>
          </a:p>
          <a:p>
            <a:r>
              <a:rPr lang="en-ID" sz="2400" dirty="0"/>
              <a:t>-</a:t>
            </a:r>
            <a:r>
              <a:rPr lang="en-ID" sz="2400" dirty="0" err="1"/>
              <a:t>ous</a:t>
            </a:r>
            <a:r>
              <a:rPr lang="en-ID" sz="2400" dirty="0"/>
              <a:t>		poison	</a:t>
            </a:r>
            <a:r>
              <a:rPr lang="en-ID" sz="2400" dirty="0" smtClean="0"/>
              <a:t>	poisonous</a:t>
            </a:r>
            <a:endParaRPr lang="en-ID" sz="2400" dirty="0"/>
          </a:p>
          <a:p>
            <a:r>
              <a:rPr lang="en-ID" sz="2400" dirty="0"/>
              <a:t>-</a:t>
            </a:r>
            <a:r>
              <a:rPr lang="en-ID" sz="2400" dirty="0" err="1"/>
              <a:t>fy</a:t>
            </a:r>
            <a:r>
              <a:rPr lang="en-ID" sz="2400" dirty="0"/>
              <a:t>		glory		glorify</a:t>
            </a:r>
          </a:p>
          <a:p>
            <a:r>
              <a:rPr lang="en-ID" sz="2400" dirty="0"/>
              <a:t>-wise	other		otherwise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suffixes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In single-syllable stem, the stress is almost always placed on the stem.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When the stem has 2 syllables, the stress is sometimes on the first and sometimes on the second syllable of the stem. If the final syllable of the stem contains a long vowel or diphthong, or it ends with more than one consonant, that syllable receives the stress. </a:t>
            </a:r>
            <a:endParaRPr lang="en-ID" sz="2800" baseline="30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400" baseline="30000" dirty="0"/>
              <a:t>		importance</a:t>
            </a:r>
            <a:endParaRPr lang="en-ID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Prefixes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Stress in words with prefixes is governed by the same rules as those for words without prefixes.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379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Learning Outcomes</vt:lpstr>
      <vt:lpstr>What are complex words? </vt:lpstr>
      <vt:lpstr>Affixes</vt:lpstr>
      <vt:lpstr>Affixes</vt:lpstr>
      <vt:lpstr>Suffixes that do not affect stress placement (Adjective)</vt:lpstr>
      <vt:lpstr>Suffixes that do not affect stress placement</vt:lpstr>
      <vt:lpstr>The suffixes</vt:lpstr>
      <vt:lpstr>Prefixes</vt:lpstr>
      <vt:lpstr>Compound words</vt:lpstr>
      <vt:lpstr>Compound words</vt:lpstr>
      <vt:lpstr>Stress Variation</vt:lpstr>
      <vt:lpstr>Word-class pairs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263</cp:revision>
  <dcterms:created xsi:type="dcterms:W3CDTF">2010-08-24T06:47:44Z</dcterms:created>
  <dcterms:modified xsi:type="dcterms:W3CDTF">2018-11-22T01:02:03Z</dcterms:modified>
</cp:coreProperties>
</file>