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  <p:sldId id="373" r:id="rId9"/>
    <p:sldId id="376" r:id="rId10"/>
    <p:sldId id="377" r:id="rId11"/>
    <p:sldId id="380" r:id="rId12"/>
    <p:sldId id="379" r:id="rId13"/>
    <p:sldId id="378" r:id="rId14"/>
    <p:sldId id="381" r:id="rId15"/>
    <p:sldId id="382" r:id="rId16"/>
    <p:sldId id="386" r:id="rId17"/>
    <p:sldId id="385" r:id="rId18"/>
    <p:sldId id="384" r:id="rId19"/>
    <p:sldId id="383" r:id="rId20"/>
    <p:sldId id="387" r:id="rId21"/>
    <p:sldId id="390" r:id="rId22"/>
    <p:sldId id="391" r:id="rId23"/>
    <p:sldId id="388" r:id="rId24"/>
    <p:sldId id="389" r:id="rId25"/>
    <p:sldId id="392" r:id="rId26"/>
    <p:sldId id="393" r:id="rId27"/>
    <p:sldId id="394" r:id="rId28"/>
    <p:sldId id="395" r:id="rId29"/>
    <p:sldId id="397" r:id="rId30"/>
    <p:sldId id="398" r:id="rId31"/>
    <p:sldId id="399" r:id="rId32"/>
    <p:sldId id="396" r:id="rId33"/>
    <p:sldId id="400" r:id="rId34"/>
    <p:sldId id="401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04/12/2018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32</a:t>
            </a:fld>
            <a:endParaRPr lang="id-ID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33</a:t>
            </a:fld>
            <a:endParaRPr lang="id-ID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34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ENGLISH PHONETICS AND PHONOLOGY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12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his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err="1"/>
              <a:t>i</a:t>
            </a:r>
            <a:r>
              <a:rPr lang="en-US" sz="2800" dirty="0" err="1" smtClean="0"/>
              <a:t>z</a:t>
            </a:r>
            <a:r>
              <a:rPr lang="en-US" sz="2800" dirty="0" smtClean="0"/>
              <a:t> </a:t>
            </a:r>
            <a:r>
              <a:rPr lang="en-US" sz="2800" dirty="0"/>
              <a:t>,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 smtClean="0"/>
              <a:t>hiz</a:t>
            </a:r>
            <a:r>
              <a:rPr lang="en-US" sz="2800" dirty="0" smtClean="0"/>
              <a:t> </a:t>
            </a:r>
            <a:r>
              <a:rPr lang="en-US" sz="2800" dirty="0"/>
              <a:t>at the beginning of </a:t>
            </a:r>
            <a:r>
              <a:rPr lang="en-US" sz="2800" dirty="0" smtClean="0"/>
              <a:t>a sentence)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'Take </a:t>
            </a:r>
            <a:r>
              <a:rPr lang="en-US" sz="2800" dirty="0"/>
              <a:t>his name' </a:t>
            </a:r>
            <a:endParaRPr lang="en-US" sz="2800" dirty="0" smtClean="0"/>
          </a:p>
          <a:p>
            <a:r>
              <a:rPr lang="en-US" sz="2800" dirty="0" smtClean="0"/>
              <a:t>Another </a:t>
            </a:r>
            <a:r>
              <a:rPr lang="en-US" sz="2800" dirty="0"/>
              <a:t>sense of 'his' , as in 'it was his' </a:t>
            </a:r>
            <a:r>
              <a:rPr lang="en-US" sz="2800" dirty="0" smtClean="0"/>
              <a:t>has always </a:t>
            </a:r>
            <a:r>
              <a:rPr lang="en-US" sz="2800" dirty="0"/>
              <a:t>the strong </a:t>
            </a:r>
            <a:r>
              <a:rPr lang="en-US" sz="2800" dirty="0" smtClean="0"/>
              <a:t>form.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her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When </a:t>
            </a:r>
            <a:r>
              <a:rPr lang="en-US" sz="2800" dirty="0"/>
              <a:t>used with possessive sense, </a:t>
            </a:r>
            <a:r>
              <a:rPr lang="en-US" sz="2800" dirty="0" smtClean="0"/>
              <a:t>proceeding a </a:t>
            </a:r>
            <a:r>
              <a:rPr lang="en-US" sz="2800" dirty="0"/>
              <a:t>noun; as an object pronoun, this can </a:t>
            </a:r>
            <a:r>
              <a:rPr lang="en-US" sz="2800" dirty="0" smtClean="0"/>
              <a:t>also occur </a:t>
            </a:r>
            <a:r>
              <a:rPr lang="en-US" sz="2800" dirty="0"/>
              <a:t>at the end of a </a:t>
            </a:r>
            <a:r>
              <a:rPr lang="en-US" sz="2800" dirty="0" smtClean="0"/>
              <a:t>sentence.</a:t>
            </a:r>
            <a:endParaRPr lang="en-US" sz="2800" dirty="0"/>
          </a:p>
          <a:p>
            <a:r>
              <a:rPr lang="en-US" sz="2800" b="1" dirty="0" smtClean="0"/>
              <a:t>ə </a:t>
            </a:r>
            <a:r>
              <a:rPr lang="en-US" sz="2800" dirty="0"/>
              <a:t>(before consonants</a:t>
            </a:r>
            <a:r>
              <a:rPr lang="en-US" sz="2800" dirty="0" smtClean="0"/>
              <a:t>)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'Take </a:t>
            </a:r>
            <a:r>
              <a:rPr lang="en-US" sz="2800" dirty="0"/>
              <a:t>her home' </a:t>
            </a:r>
            <a:endParaRPr lang="en-US" sz="2800" dirty="0" smtClean="0"/>
          </a:p>
          <a:p>
            <a:r>
              <a:rPr lang="en-US" sz="2800" b="1" dirty="0" err="1" smtClean="0"/>
              <a:t>ər</a:t>
            </a:r>
            <a:r>
              <a:rPr lang="en-US" sz="2800" dirty="0" smtClean="0"/>
              <a:t> </a:t>
            </a:r>
            <a:r>
              <a:rPr lang="en-US" sz="2800" dirty="0"/>
              <a:t>(before vowels</a:t>
            </a:r>
            <a:r>
              <a:rPr lang="en-US" sz="2800" dirty="0" smtClean="0"/>
              <a:t>)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'Take </a:t>
            </a:r>
            <a:r>
              <a:rPr lang="en-US" sz="2800" dirty="0"/>
              <a:t>her out</a:t>
            </a:r>
            <a:r>
              <a:rPr lang="en-US" sz="2800" dirty="0" smtClean="0"/>
              <a:t>'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your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b="1" dirty="0" err="1" smtClean="0"/>
              <a:t>jə</a:t>
            </a:r>
            <a:r>
              <a:rPr lang="en-US" sz="2800" b="1" dirty="0" smtClean="0"/>
              <a:t> </a:t>
            </a:r>
            <a:r>
              <a:rPr lang="en-US" sz="2800" dirty="0"/>
              <a:t>(before consonants</a:t>
            </a:r>
            <a:r>
              <a:rPr lang="en-US" sz="2800" dirty="0" smtClean="0"/>
              <a:t>)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' </a:t>
            </a:r>
            <a:r>
              <a:rPr lang="en-US" sz="2800" dirty="0"/>
              <a:t>Take your time' </a:t>
            </a:r>
          </a:p>
          <a:p>
            <a:r>
              <a:rPr lang="en-US" sz="2800" b="1" dirty="0" err="1" smtClean="0"/>
              <a:t>j</a:t>
            </a:r>
            <a:r>
              <a:rPr lang="en-US" sz="2800" b="1" dirty="0" err="1"/>
              <a:t>ə</a:t>
            </a:r>
            <a:r>
              <a:rPr lang="en-US" sz="2800" b="1" dirty="0" err="1" smtClean="0"/>
              <a:t>r</a:t>
            </a:r>
            <a:r>
              <a:rPr lang="en-US" sz="2800" dirty="0" smtClean="0"/>
              <a:t> </a:t>
            </a:r>
            <a:r>
              <a:rPr lang="en-US" sz="2800" dirty="0"/>
              <a:t>(before vowels</a:t>
            </a:r>
            <a:r>
              <a:rPr lang="en-US" sz="2800" dirty="0" smtClean="0"/>
              <a:t>)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'On </a:t>
            </a:r>
            <a:r>
              <a:rPr lang="en-US" sz="2800" dirty="0"/>
              <a:t>your own</a:t>
            </a:r>
            <a:r>
              <a:rPr lang="en-US" sz="2800" dirty="0" smtClean="0"/>
              <a:t>'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she, he, we, you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This group of pronouns has weak form pronounced with weaker vowels than the i: and u: of their strong forms.</a:t>
            </a:r>
          </a:p>
          <a:p>
            <a:r>
              <a:rPr lang="en-US" sz="2800" dirty="0" smtClean="0"/>
              <a:t>'she</a:t>
            </a:r>
            <a:r>
              <a:rPr lang="en-US" sz="2800" dirty="0"/>
              <a:t>' </a:t>
            </a:r>
            <a:r>
              <a:rPr lang="en-US" sz="2800" b="1" dirty="0" err="1" smtClean="0"/>
              <a:t>ʃi</a:t>
            </a:r>
            <a:r>
              <a:rPr lang="en-US" sz="2800" b="1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' </a:t>
            </a:r>
            <a:r>
              <a:rPr lang="en-US" sz="2800" dirty="0"/>
              <a:t>why did she read it?' </a:t>
            </a:r>
            <a:endParaRPr lang="en-US" sz="2800" dirty="0" smtClean="0"/>
          </a:p>
          <a:p>
            <a:r>
              <a:rPr lang="en-US" sz="2800" dirty="0" smtClean="0"/>
              <a:t>'he</a:t>
            </a:r>
            <a:r>
              <a:rPr lang="en-US" sz="2800" dirty="0"/>
              <a:t>'</a:t>
            </a:r>
            <a:r>
              <a:rPr lang="en-US" sz="2800" b="1" dirty="0"/>
              <a:t> i</a:t>
            </a:r>
            <a:r>
              <a:rPr lang="en-US" sz="2800" dirty="0" smtClean="0"/>
              <a:t> </a:t>
            </a:r>
            <a:r>
              <a:rPr lang="en-US" sz="2800" dirty="0"/>
              <a:t>(the weak form is usually pronounced without h except </a:t>
            </a:r>
            <a:r>
              <a:rPr lang="en-US" sz="2800" dirty="0" smtClean="0"/>
              <a:t>at the </a:t>
            </a:r>
            <a:r>
              <a:rPr lang="en-US" sz="2800" dirty="0"/>
              <a:t>beginning of a sentence).</a:t>
            </a:r>
          </a:p>
          <a:p>
            <a:r>
              <a:rPr lang="en-US" sz="2800" dirty="0"/>
              <a:t>' Which did he choose</a:t>
            </a:r>
            <a:r>
              <a:rPr lang="en-US" sz="2800" dirty="0" smtClean="0"/>
              <a:t>?'</a:t>
            </a:r>
            <a:endParaRPr lang="en-US" sz="2800" dirty="0"/>
          </a:p>
          <a:p>
            <a:r>
              <a:rPr lang="en-US" sz="2800" dirty="0"/>
              <a:t>' He was late, wasn't he?'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she, he, we, you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'we' </a:t>
            </a:r>
            <a:r>
              <a:rPr lang="en-US" sz="2800" b="1" dirty="0" err="1" smtClean="0"/>
              <a:t>wi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' </a:t>
            </a:r>
            <a:r>
              <a:rPr lang="en-US" sz="2800" dirty="0"/>
              <a:t>How can we get there</a:t>
            </a:r>
            <a:r>
              <a:rPr lang="en-US" sz="2800" dirty="0" smtClean="0"/>
              <a:t>?‘</a:t>
            </a:r>
          </a:p>
          <a:p>
            <a:r>
              <a:rPr lang="en-US" sz="2800" dirty="0" smtClean="0"/>
              <a:t>'you</a:t>
            </a:r>
            <a:r>
              <a:rPr lang="en-US" sz="2800" dirty="0"/>
              <a:t>' </a:t>
            </a:r>
            <a:r>
              <a:rPr lang="en-US" sz="2800" b="1" dirty="0" err="1" smtClean="0"/>
              <a:t>ju</a:t>
            </a:r>
            <a:r>
              <a:rPr lang="en-US" sz="2800" b="1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' </a:t>
            </a:r>
            <a:r>
              <a:rPr lang="en-US" sz="2800" dirty="0"/>
              <a:t>What do you think</a:t>
            </a:r>
            <a:r>
              <a:rPr lang="en-US" sz="2800" dirty="0" smtClean="0"/>
              <a:t>?'</a:t>
            </a:r>
            <a:endParaRPr lang="id-ID" sz="2800" dirty="0">
              <a:latin typeface="Arial" charset="0"/>
              <a:cs typeface="Arial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him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‘him’ </a:t>
            </a:r>
            <a:r>
              <a:rPr lang="en-US" sz="2800" b="1" dirty="0" err="1" smtClean="0"/>
              <a:t>im</a:t>
            </a:r>
            <a:endParaRPr lang="en-US" sz="2800" b="1" dirty="0"/>
          </a:p>
          <a:p>
            <a:r>
              <a:rPr lang="en-US" sz="2800" dirty="0" smtClean="0"/>
              <a:t>'Leave </a:t>
            </a:r>
            <a:r>
              <a:rPr lang="en-US" sz="2800" dirty="0"/>
              <a:t>him alone</a:t>
            </a:r>
            <a:r>
              <a:rPr lang="en-US" sz="2800" dirty="0" smtClean="0"/>
              <a:t>'</a:t>
            </a:r>
            <a:endParaRPr lang="en-US" sz="2800" dirty="0"/>
          </a:p>
          <a:p>
            <a:r>
              <a:rPr lang="en-US" sz="2800" dirty="0" smtClean="0"/>
              <a:t>'I've </a:t>
            </a:r>
            <a:r>
              <a:rPr lang="en-US" sz="2800" dirty="0"/>
              <a:t>seen him</a:t>
            </a:r>
            <a:r>
              <a:rPr lang="en-US" sz="2800" dirty="0" smtClean="0"/>
              <a:t>'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her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b="1" dirty="0" smtClean="0"/>
              <a:t>ə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b="1" dirty="0" err="1" smtClean="0"/>
              <a:t>hə</a:t>
            </a:r>
            <a:r>
              <a:rPr lang="en-US" sz="2800" dirty="0" smtClean="0"/>
              <a:t> </a:t>
            </a:r>
            <a:r>
              <a:rPr lang="en-US" sz="2800" dirty="0"/>
              <a:t>when sentence –initial</a:t>
            </a:r>
            <a:r>
              <a:rPr lang="en-US" sz="2800" dirty="0" smtClean="0"/>
              <a:t>)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' </a:t>
            </a:r>
            <a:r>
              <a:rPr lang="en-US" sz="2800" dirty="0"/>
              <a:t>Ask her to come'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9319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them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b="1" dirty="0" err="1"/>
              <a:t>d</a:t>
            </a:r>
            <a:r>
              <a:rPr lang="en-US" sz="2800" b="1" dirty="0" err="1" smtClean="0"/>
              <a:t>əm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Wingdings" pitchFamily="2" charset="2"/>
              </a:rPr>
              <a:t> </a:t>
            </a:r>
            <a:r>
              <a:rPr lang="en-US" sz="2800" dirty="0" smtClean="0"/>
              <a:t>'leave </a:t>
            </a:r>
            <a:r>
              <a:rPr lang="en-US" sz="2800" dirty="0"/>
              <a:t>them here'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7932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us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b="1" dirty="0" err="1" smtClean="0"/>
              <a:t>əs</a:t>
            </a:r>
            <a:r>
              <a:rPr lang="en-US" sz="2800" b="1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'Write </a:t>
            </a:r>
            <a:r>
              <a:rPr lang="en-US" sz="2800" dirty="0"/>
              <a:t>us a letter' </a:t>
            </a:r>
            <a:endParaRPr lang="en-US" sz="2800" dirty="0" smtClean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9522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Weak forms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The next group of words (some </a:t>
            </a:r>
            <a:r>
              <a:rPr lang="en-US" sz="2800" dirty="0" smtClean="0"/>
              <a:t>prepositions and </a:t>
            </a:r>
            <a:r>
              <a:rPr lang="en-US" sz="2800" dirty="0"/>
              <a:t>other function words) occurs in </a:t>
            </a:r>
            <a:r>
              <a:rPr lang="en-US" sz="2800" dirty="0" smtClean="0"/>
              <a:t>their strong </a:t>
            </a:r>
            <a:r>
              <a:rPr lang="en-US" sz="2800" dirty="0"/>
              <a:t>form when they are final in a sentence.</a:t>
            </a:r>
          </a:p>
          <a:p>
            <a:r>
              <a:rPr lang="en-US" sz="2800" dirty="0"/>
              <a:t>This also depends on the intention of </a:t>
            </a:r>
            <a:r>
              <a:rPr lang="en-US" sz="2800" dirty="0" smtClean="0"/>
              <a:t>the speaker</a:t>
            </a:r>
            <a:r>
              <a:rPr lang="en-US" sz="2800" dirty="0"/>
              <a:t>, the situation, the pitch level of </a:t>
            </a:r>
            <a:r>
              <a:rPr lang="en-US" sz="2800" dirty="0" smtClean="0"/>
              <a:t>the word.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>
                <a:latin typeface="Times New Roman"/>
                <a:ea typeface="Times New Roman"/>
              </a:rPr>
              <a:t>Students are able to identify variants of weak forms.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at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b="1" dirty="0" err="1" smtClean="0"/>
              <a:t>ə</a:t>
            </a:r>
            <a:r>
              <a:rPr lang="en-US" sz="2800" dirty="0" err="1" smtClean="0"/>
              <a:t>t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' </a:t>
            </a:r>
            <a:r>
              <a:rPr lang="en-US" sz="2800" dirty="0"/>
              <a:t>I'll see you at lunch</a:t>
            </a:r>
            <a:r>
              <a:rPr lang="en-US" sz="2800" dirty="0" smtClean="0"/>
              <a:t>'</a:t>
            </a:r>
            <a:endParaRPr lang="en-US" sz="2800" dirty="0"/>
          </a:p>
          <a:p>
            <a:r>
              <a:rPr lang="en-US" sz="2800" dirty="0"/>
              <a:t>In the final position: </a:t>
            </a:r>
            <a:r>
              <a:rPr lang="en-US" sz="2800" b="1" dirty="0" err="1" smtClean="0"/>
              <a:t>æt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' </a:t>
            </a:r>
            <a:r>
              <a:rPr lang="en-US" sz="2800" dirty="0"/>
              <a:t>What's he shooting at</a:t>
            </a:r>
            <a:r>
              <a:rPr lang="en-US" sz="2800" dirty="0" smtClean="0"/>
              <a:t>?'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920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for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b="1" dirty="0" err="1" smtClean="0"/>
              <a:t>fə</a:t>
            </a:r>
            <a:r>
              <a:rPr lang="en-US" sz="2800" dirty="0" smtClean="0"/>
              <a:t> </a:t>
            </a:r>
            <a:r>
              <a:rPr lang="en-US" sz="2800" dirty="0"/>
              <a:t>(before consonants</a:t>
            </a:r>
            <a:r>
              <a:rPr lang="en-US" sz="2800" dirty="0" smtClean="0"/>
              <a:t>)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'Tea </a:t>
            </a:r>
            <a:r>
              <a:rPr lang="en-US" sz="2800" dirty="0"/>
              <a:t>for two' </a:t>
            </a:r>
          </a:p>
          <a:p>
            <a:r>
              <a:rPr lang="en-US" sz="2800" b="1" dirty="0" err="1" smtClean="0"/>
              <a:t>f</a:t>
            </a:r>
            <a:r>
              <a:rPr lang="en-US" sz="2800" b="1" dirty="0" err="1"/>
              <a:t>ə</a:t>
            </a:r>
            <a:r>
              <a:rPr lang="en-US" sz="2800" b="1" dirty="0" err="1" smtClean="0"/>
              <a:t>r</a:t>
            </a:r>
            <a:r>
              <a:rPr lang="en-US" sz="2800" dirty="0" smtClean="0"/>
              <a:t> </a:t>
            </a:r>
            <a:r>
              <a:rPr lang="en-US" sz="2800" dirty="0"/>
              <a:t>(before vowels</a:t>
            </a:r>
            <a:r>
              <a:rPr lang="en-US" sz="2800" dirty="0" smtClean="0"/>
              <a:t>)</a:t>
            </a:r>
            <a:r>
              <a:rPr lang="en-US" sz="2800" dirty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'Thanks </a:t>
            </a:r>
            <a:r>
              <a:rPr lang="en-US" sz="2800" dirty="0"/>
              <a:t>for asking</a:t>
            </a:r>
            <a:r>
              <a:rPr lang="en-US" sz="2800" dirty="0" smtClean="0"/>
              <a:t>'</a:t>
            </a:r>
            <a:endParaRPr lang="en-US" sz="2800" dirty="0"/>
          </a:p>
          <a:p>
            <a:r>
              <a:rPr lang="en-US" sz="2800" b="1" dirty="0" smtClean="0"/>
              <a:t>fↄ: </a:t>
            </a:r>
            <a:r>
              <a:rPr lang="en-US" sz="2800" dirty="0" smtClean="0"/>
              <a:t>(in the final position)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/>
              <a:t>‘What's </a:t>
            </a:r>
            <a:r>
              <a:rPr lang="en-US" sz="2800" dirty="0"/>
              <a:t>that for</a:t>
            </a:r>
            <a:r>
              <a:rPr lang="en-US" sz="2800" dirty="0" smtClean="0"/>
              <a:t>?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7019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from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b="1" dirty="0" err="1" smtClean="0"/>
              <a:t>frəm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Wingdings" pitchFamily="2" charset="2"/>
              </a:rPr>
              <a:t> </a:t>
            </a:r>
            <a:r>
              <a:rPr lang="en-US" sz="2800" dirty="0" smtClean="0"/>
              <a:t>'I'm </a:t>
            </a:r>
            <a:r>
              <a:rPr lang="en-US" sz="2800" dirty="0"/>
              <a:t>home from work' </a:t>
            </a:r>
          </a:p>
          <a:p>
            <a:r>
              <a:rPr lang="en-US" sz="2800" b="1" dirty="0" err="1" smtClean="0"/>
              <a:t>frↄm</a:t>
            </a:r>
            <a:r>
              <a:rPr lang="en-US" sz="2800" dirty="0" smtClean="0"/>
              <a:t> (in the final position)</a:t>
            </a:r>
            <a:r>
              <a:rPr lang="en-US" sz="2800" dirty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'Here's </a:t>
            </a:r>
            <a:r>
              <a:rPr lang="en-US" sz="2800" dirty="0"/>
              <a:t>where it came from</a:t>
            </a:r>
            <a:r>
              <a:rPr lang="en-US" sz="2800" dirty="0" smtClean="0"/>
              <a:t>'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91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of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b="1" dirty="0" err="1" smtClean="0"/>
              <a:t>əv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Wingdings" pitchFamily="2" charset="2"/>
              </a:rPr>
              <a:t> </a:t>
            </a:r>
            <a:r>
              <a:rPr lang="en-US" sz="2800" dirty="0" smtClean="0"/>
              <a:t>'Most </a:t>
            </a:r>
            <a:r>
              <a:rPr lang="en-US" sz="2800" dirty="0"/>
              <a:t>of all' </a:t>
            </a:r>
            <a:endParaRPr lang="en-US" sz="2800" dirty="0" smtClean="0"/>
          </a:p>
          <a:p>
            <a:r>
              <a:rPr lang="en-US" sz="2800" dirty="0" err="1" smtClean="0"/>
              <a:t>Ɔv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(</a:t>
            </a:r>
            <a:r>
              <a:rPr lang="en-US" sz="2800" dirty="0">
                <a:sym typeface="Wingdings" pitchFamily="2" charset="2"/>
              </a:rPr>
              <a:t>i</a:t>
            </a:r>
            <a:r>
              <a:rPr lang="en-US" sz="2800" dirty="0" smtClean="0"/>
              <a:t>n </a:t>
            </a:r>
            <a:r>
              <a:rPr lang="en-US" sz="2800" dirty="0"/>
              <a:t>the final </a:t>
            </a:r>
            <a:r>
              <a:rPr lang="en-US" sz="2800" dirty="0" smtClean="0"/>
              <a:t>position)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'Someone </a:t>
            </a:r>
            <a:r>
              <a:rPr lang="en-US" sz="2800" dirty="0"/>
              <a:t>I've heard </a:t>
            </a:r>
            <a:r>
              <a:rPr lang="en-US" sz="2800" dirty="0" smtClean="0"/>
              <a:t>of.‘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9091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to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b="1" dirty="0" err="1" smtClean="0"/>
              <a:t>tə</a:t>
            </a:r>
            <a:r>
              <a:rPr lang="en-US" sz="2800" b="1" dirty="0" smtClean="0"/>
              <a:t> </a:t>
            </a:r>
            <a:r>
              <a:rPr lang="en-US" sz="2800" dirty="0"/>
              <a:t>(before </a:t>
            </a:r>
            <a:r>
              <a:rPr lang="en-US" sz="2800" dirty="0" err="1"/>
              <a:t>consonsnts</a:t>
            </a:r>
            <a:r>
              <a:rPr lang="en-US" sz="2800" dirty="0" smtClean="0"/>
              <a:t>)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'Try </a:t>
            </a:r>
            <a:r>
              <a:rPr lang="en-US" sz="2800" dirty="0"/>
              <a:t>to stop' </a:t>
            </a:r>
          </a:p>
          <a:p>
            <a:r>
              <a:rPr lang="en-US" sz="2800" b="1" dirty="0" err="1" smtClean="0"/>
              <a:t>tu</a:t>
            </a:r>
            <a:r>
              <a:rPr lang="en-US" sz="2800" dirty="0" smtClean="0"/>
              <a:t> </a:t>
            </a:r>
            <a:r>
              <a:rPr lang="en-US" sz="2800" dirty="0"/>
              <a:t>(before vowels</a:t>
            </a:r>
            <a:r>
              <a:rPr lang="en-US" sz="2800" dirty="0" smtClean="0"/>
              <a:t>)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'Time </a:t>
            </a:r>
            <a:r>
              <a:rPr lang="en-US" sz="2800" dirty="0"/>
              <a:t>to eat' </a:t>
            </a:r>
            <a:endParaRPr lang="en-US" sz="2800" dirty="0" smtClean="0"/>
          </a:p>
          <a:p>
            <a:r>
              <a:rPr lang="en-US" sz="2800" dirty="0" smtClean="0"/>
              <a:t>In </a:t>
            </a:r>
            <a:r>
              <a:rPr lang="en-US" sz="2800" dirty="0"/>
              <a:t>the final position: </a:t>
            </a:r>
            <a:r>
              <a:rPr lang="en-US" sz="2800" b="1" dirty="0" err="1"/>
              <a:t>tu</a:t>
            </a:r>
            <a:r>
              <a:rPr lang="en-US" sz="2800" dirty="0"/>
              <a:t> (It is not usual to use the</a:t>
            </a:r>
          </a:p>
          <a:p>
            <a:pPr marL="0" indent="0">
              <a:buNone/>
            </a:pPr>
            <a:r>
              <a:rPr lang="en-US" sz="2800" dirty="0" smtClean="0"/>
              <a:t>strong </a:t>
            </a:r>
            <a:r>
              <a:rPr lang="en-US" sz="2800" dirty="0"/>
              <a:t>form </a:t>
            </a:r>
            <a:r>
              <a:rPr lang="en-US" sz="2800" dirty="0" err="1"/>
              <a:t>tu</a:t>
            </a:r>
            <a:r>
              <a:rPr lang="en-US" sz="2800" dirty="0"/>
              <a:t>:, and the pre-consonantal </a:t>
            </a:r>
            <a:r>
              <a:rPr lang="en-US" sz="2800" dirty="0" smtClean="0"/>
              <a:t>weak form </a:t>
            </a:r>
            <a:r>
              <a:rPr lang="en-US" sz="2800" dirty="0" err="1" smtClean="0"/>
              <a:t>t</a:t>
            </a:r>
            <a:r>
              <a:rPr lang="en-US" sz="2800" dirty="0" err="1"/>
              <a:t>ə</a:t>
            </a:r>
            <a:r>
              <a:rPr lang="en-US" sz="2800" dirty="0" smtClean="0"/>
              <a:t> </a:t>
            </a:r>
            <a:r>
              <a:rPr lang="en-US" sz="2800" dirty="0"/>
              <a:t>is never used</a:t>
            </a:r>
            <a:r>
              <a:rPr lang="en-US" sz="2800" dirty="0" smtClean="0"/>
              <a:t>).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'I </a:t>
            </a:r>
            <a:r>
              <a:rPr lang="en-US" sz="2800" dirty="0"/>
              <a:t>don't want to</a:t>
            </a:r>
            <a:r>
              <a:rPr lang="en-US" sz="2800" dirty="0" smtClean="0"/>
              <a:t>'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3334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b="1" dirty="0" err="1" smtClean="0"/>
              <a:t>əz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Wingdings" pitchFamily="2" charset="2"/>
              </a:rPr>
              <a:t></a:t>
            </a:r>
            <a:r>
              <a:rPr lang="en-US" sz="2800" dirty="0" smtClean="0"/>
              <a:t>'As </a:t>
            </a:r>
            <a:r>
              <a:rPr lang="en-US" sz="2800" dirty="0"/>
              <a:t>much as possible</a:t>
            </a:r>
            <a:r>
              <a:rPr lang="en-US" sz="2800" dirty="0" smtClean="0"/>
              <a:t>'</a:t>
            </a:r>
            <a:endParaRPr lang="en-US" sz="2800" dirty="0"/>
          </a:p>
          <a:p>
            <a:r>
              <a:rPr lang="en-US" sz="2800" b="1" dirty="0" err="1" smtClean="0"/>
              <a:t>æz</a:t>
            </a:r>
            <a:r>
              <a:rPr lang="en-US" sz="2800" b="1" dirty="0" smtClean="0"/>
              <a:t> </a:t>
            </a:r>
            <a:r>
              <a:rPr lang="en-US" sz="2800" dirty="0" smtClean="0"/>
              <a:t>(in </a:t>
            </a:r>
            <a:r>
              <a:rPr lang="en-US" sz="2800" dirty="0"/>
              <a:t>final </a:t>
            </a:r>
            <a:r>
              <a:rPr lang="en-US" sz="2800" dirty="0" smtClean="0"/>
              <a:t>position)</a:t>
            </a:r>
            <a:r>
              <a:rPr lang="en-US" sz="2800" dirty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'That's </a:t>
            </a:r>
            <a:r>
              <a:rPr lang="en-US" sz="2800" dirty="0"/>
              <a:t>what it was sold as'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2004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some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In </a:t>
            </a:r>
            <a:r>
              <a:rPr lang="en-US" sz="2800" dirty="0"/>
              <a:t>one sense (typically, when it occurs before </a:t>
            </a:r>
            <a:r>
              <a:rPr lang="en-US" sz="2800" dirty="0" smtClean="0"/>
              <a:t>a countable </a:t>
            </a:r>
            <a:r>
              <a:rPr lang="en-US" sz="2800" dirty="0"/>
              <a:t>noun, meaning "an unknown individual") </a:t>
            </a:r>
            <a:r>
              <a:rPr lang="en-US" sz="2800" dirty="0" smtClean="0"/>
              <a:t>it has </a:t>
            </a:r>
            <a:r>
              <a:rPr lang="en-US" sz="2800" dirty="0"/>
              <a:t>strong </a:t>
            </a:r>
            <a:r>
              <a:rPr lang="en-US" sz="2800" dirty="0" smtClean="0"/>
              <a:t>form: </a:t>
            </a:r>
            <a:r>
              <a:rPr lang="en-US" sz="2800" b="1" dirty="0" err="1" smtClean="0"/>
              <a:t>sʌm</a:t>
            </a:r>
            <a:endParaRPr lang="en-US" sz="2800" b="1" dirty="0"/>
          </a:p>
          <a:p>
            <a:r>
              <a:rPr lang="en-US" sz="2800" dirty="0"/>
              <a:t>' I think some animal broke it' </a:t>
            </a:r>
            <a:endParaRPr lang="en-US" sz="2800" dirty="0" smtClean="0"/>
          </a:p>
          <a:p>
            <a:r>
              <a:rPr lang="en-US" sz="2800" dirty="0" smtClean="0"/>
              <a:t>If </a:t>
            </a:r>
            <a:r>
              <a:rPr lang="en-US" sz="2800" dirty="0"/>
              <a:t>it comes before uncountable nouns (meaning "an</a:t>
            </a:r>
          </a:p>
          <a:p>
            <a:pPr marL="0" indent="0">
              <a:buNone/>
            </a:pPr>
            <a:r>
              <a:rPr lang="en-US" sz="2800" dirty="0"/>
              <a:t>unspecified amount of"), in such uses it has the weak</a:t>
            </a:r>
          </a:p>
          <a:p>
            <a:pPr marL="0" indent="0">
              <a:buNone/>
            </a:pPr>
            <a:r>
              <a:rPr lang="en-US" sz="2800" dirty="0"/>
              <a:t>form: </a:t>
            </a:r>
            <a:r>
              <a:rPr lang="en-US" sz="2800" b="1" dirty="0" err="1" smtClean="0"/>
              <a:t>s</a:t>
            </a:r>
            <a:r>
              <a:rPr lang="en-US" sz="2800" b="1" dirty="0" err="1"/>
              <a:t>ə</a:t>
            </a:r>
            <a:r>
              <a:rPr lang="en-US" sz="2800" b="1" dirty="0" err="1" smtClean="0"/>
              <a:t>m</a:t>
            </a:r>
            <a:r>
              <a:rPr lang="en-US" sz="2800" dirty="0"/>
              <a:t>.</a:t>
            </a:r>
          </a:p>
          <a:p>
            <a:r>
              <a:rPr lang="en-US" sz="2800" b="1" dirty="0" err="1" smtClean="0"/>
              <a:t>sʌm</a:t>
            </a:r>
            <a:r>
              <a:rPr lang="en-US" sz="2800" b="1" dirty="0" smtClean="0"/>
              <a:t> </a:t>
            </a:r>
            <a:r>
              <a:rPr lang="en-US" sz="2800" dirty="0" smtClean="0"/>
              <a:t>(in </a:t>
            </a:r>
            <a:r>
              <a:rPr lang="en-US" sz="2800" dirty="0"/>
              <a:t>final </a:t>
            </a:r>
            <a:r>
              <a:rPr lang="en-US" sz="2800" dirty="0" smtClean="0"/>
              <a:t>position)</a:t>
            </a:r>
            <a:r>
              <a:rPr lang="en-US" sz="2800" dirty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b="1" dirty="0" smtClean="0"/>
              <a:t>'</a:t>
            </a:r>
            <a:r>
              <a:rPr lang="en-US" sz="2800" dirty="0" smtClean="0"/>
              <a:t>I've </a:t>
            </a:r>
            <a:r>
              <a:rPr lang="en-US" sz="2800" dirty="0"/>
              <a:t>got some</a:t>
            </a:r>
            <a:r>
              <a:rPr lang="en-US" sz="2800" dirty="0" smtClean="0"/>
              <a:t>'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78787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there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When this </a:t>
            </a:r>
            <a:r>
              <a:rPr lang="en-US" sz="2800" dirty="0"/>
              <a:t>word has a demonstrative function; it always occurs in </a:t>
            </a:r>
            <a:r>
              <a:rPr lang="en-US" sz="2800" dirty="0" smtClean="0"/>
              <a:t>its strong </a:t>
            </a:r>
            <a:r>
              <a:rPr lang="en-US" sz="2800" dirty="0"/>
              <a:t>form : </a:t>
            </a:r>
            <a:r>
              <a:rPr lang="en-US" sz="2800" b="1" dirty="0" err="1" smtClean="0"/>
              <a:t>de</a:t>
            </a:r>
            <a:r>
              <a:rPr lang="en-US" sz="2800" b="1" dirty="0" err="1"/>
              <a:t>ə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b="1" dirty="0" err="1" smtClean="0"/>
              <a:t>de</a:t>
            </a:r>
            <a:r>
              <a:rPr lang="en-US" sz="2800" b="1" dirty="0" err="1"/>
              <a:t>ə</a:t>
            </a:r>
            <a:r>
              <a:rPr lang="en-US" sz="2800" b="1" dirty="0" err="1" smtClean="0"/>
              <a:t>r</a:t>
            </a:r>
            <a:r>
              <a:rPr lang="en-US" sz="2800" dirty="0" smtClean="0"/>
              <a:t> </a:t>
            </a:r>
            <a:r>
              <a:rPr lang="en-US" sz="2800" dirty="0"/>
              <a:t>before </a:t>
            </a:r>
            <a:r>
              <a:rPr lang="en-US" sz="2800" dirty="0" smtClean="0"/>
              <a:t>vowels), </a:t>
            </a:r>
            <a:r>
              <a:rPr lang="en-US" sz="2800" dirty="0"/>
              <a:t>e.g</a:t>
            </a:r>
            <a:r>
              <a:rPr lang="en-US" sz="2800" dirty="0" smtClean="0"/>
              <a:t>. 'There </a:t>
            </a:r>
            <a:r>
              <a:rPr lang="en-US" sz="2800" dirty="0"/>
              <a:t>it is' </a:t>
            </a:r>
            <a:endParaRPr lang="en-US" sz="2800" dirty="0" smtClean="0"/>
          </a:p>
          <a:p>
            <a:r>
              <a:rPr lang="en-US" sz="2800" b="1" dirty="0" err="1" smtClean="0"/>
              <a:t>də</a:t>
            </a:r>
            <a:r>
              <a:rPr lang="en-US" sz="2800" dirty="0" smtClean="0"/>
              <a:t> </a:t>
            </a:r>
            <a:r>
              <a:rPr lang="en-US" sz="2800" dirty="0"/>
              <a:t>(before consonants</a:t>
            </a:r>
            <a:r>
              <a:rPr lang="en-US" sz="2800" dirty="0" smtClean="0"/>
              <a:t>)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'There </a:t>
            </a:r>
            <a:r>
              <a:rPr lang="en-US" sz="2800" dirty="0"/>
              <a:t>should be a rule' </a:t>
            </a:r>
            <a:endParaRPr lang="en-US" sz="2800" dirty="0" smtClean="0"/>
          </a:p>
          <a:p>
            <a:r>
              <a:rPr lang="en-US" sz="2800" b="1" dirty="0" err="1" smtClean="0"/>
              <a:t>deər</a:t>
            </a:r>
            <a:r>
              <a:rPr lang="en-US" sz="2800" dirty="0" smtClean="0"/>
              <a:t> </a:t>
            </a:r>
            <a:r>
              <a:rPr lang="en-US" sz="2800" dirty="0"/>
              <a:t>(before </a:t>
            </a:r>
            <a:r>
              <a:rPr lang="en-US" sz="2800" dirty="0" smtClean="0"/>
              <a:t>vowels)</a:t>
            </a:r>
            <a:r>
              <a:rPr lang="en-US" sz="2800" dirty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'There </a:t>
            </a:r>
            <a:r>
              <a:rPr lang="en-US" sz="2800" dirty="0"/>
              <a:t>is' </a:t>
            </a:r>
            <a:endParaRPr lang="en-US" sz="2800" dirty="0" smtClean="0"/>
          </a:p>
          <a:p>
            <a:r>
              <a:rPr lang="en-US" sz="2800" dirty="0" smtClean="0"/>
              <a:t>In </a:t>
            </a:r>
            <a:r>
              <a:rPr lang="en-US" sz="2800" dirty="0"/>
              <a:t>the final position the pronunciation may be </a:t>
            </a:r>
            <a:r>
              <a:rPr lang="en-US" sz="2800" b="1" dirty="0" err="1" smtClean="0"/>
              <a:t>d</a:t>
            </a:r>
            <a:r>
              <a:rPr lang="en-US" sz="2800" b="1" dirty="0" err="1"/>
              <a:t>ə</a:t>
            </a:r>
            <a:r>
              <a:rPr lang="en-US" sz="2800" dirty="0" smtClean="0"/>
              <a:t> </a:t>
            </a:r>
            <a:r>
              <a:rPr lang="en-US" sz="2800" dirty="0"/>
              <a:t>or </a:t>
            </a:r>
            <a:r>
              <a:rPr lang="en-US" sz="2800" b="1" dirty="0" err="1" smtClean="0"/>
              <a:t>de</a:t>
            </a:r>
            <a:r>
              <a:rPr lang="en-US" sz="2800" b="1" dirty="0" err="1"/>
              <a:t>ə</a:t>
            </a:r>
            <a:r>
              <a:rPr lang="en-US" sz="2800" dirty="0" smtClean="0"/>
              <a:t>.</a:t>
            </a:r>
            <a:r>
              <a:rPr lang="en-US" sz="2800" dirty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' </a:t>
            </a:r>
            <a:r>
              <a:rPr lang="en-US" sz="2800" dirty="0"/>
              <a:t>There isn't any, is there?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2734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c</a:t>
            </a:r>
            <a:r>
              <a:rPr lang="en-US" sz="3200" dirty="0" smtClean="0">
                <a:latin typeface="Arial" charset="0"/>
                <a:cs typeface="Arial" charset="0"/>
              </a:rPr>
              <a:t>an, could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b="1" dirty="0" err="1" smtClean="0"/>
              <a:t>kən</a:t>
            </a:r>
            <a:r>
              <a:rPr lang="en-US" sz="2800" dirty="0"/>
              <a:t>, </a:t>
            </a:r>
            <a:r>
              <a:rPr lang="en-US" sz="2800" b="1" dirty="0" err="1" smtClean="0"/>
              <a:t>kəd</a:t>
            </a:r>
            <a:r>
              <a:rPr lang="en-US" sz="2800" b="1" dirty="0"/>
              <a:t> </a:t>
            </a:r>
            <a:r>
              <a:rPr lang="en-US" sz="2800" b="1" dirty="0" smtClean="0">
                <a:sym typeface="Wingdings" pitchFamily="2" charset="2"/>
              </a:rPr>
              <a:t></a:t>
            </a:r>
            <a:r>
              <a:rPr lang="en-US" sz="2800" dirty="0" smtClean="0"/>
              <a:t>'They </a:t>
            </a:r>
            <a:r>
              <a:rPr lang="en-US" sz="2800" dirty="0"/>
              <a:t>can wait' </a:t>
            </a:r>
            <a:r>
              <a:rPr lang="en-US" sz="2800" dirty="0" smtClean="0"/>
              <a:t>and 'He </a:t>
            </a:r>
            <a:r>
              <a:rPr lang="en-US" sz="2800" dirty="0"/>
              <a:t>could do it</a:t>
            </a:r>
            <a:r>
              <a:rPr lang="en-US" sz="2800" dirty="0" smtClean="0"/>
              <a:t>'</a:t>
            </a:r>
            <a:endParaRPr lang="en-US" sz="2800" dirty="0"/>
          </a:p>
          <a:p>
            <a:r>
              <a:rPr lang="en-US" sz="2800" dirty="0" err="1" smtClean="0"/>
              <a:t>kæn</a:t>
            </a:r>
            <a:r>
              <a:rPr lang="sv-SE" sz="2800" dirty="0" smtClean="0"/>
              <a:t>, </a:t>
            </a:r>
            <a:r>
              <a:rPr lang="en-US" sz="2800" dirty="0" err="1" smtClean="0"/>
              <a:t>kʊd</a:t>
            </a:r>
            <a:r>
              <a:rPr lang="en-US" sz="2800" dirty="0" smtClean="0"/>
              <a:t> </a:t>
            </a:r>
            <a:r>
              <a:rPr lang="sv-SE" sz="2800" dirty="0" smtClean="0"/>
              <a:t>(in </a:t>
            </a:r>
            <a:r>
              <a:rPr lang="sv-SE" sz="2800" dirty="0"/>
              <a:t>final </a:t>
            </a:r>
            <a:r>
              <a:rPr lang="sv-SE" sz="2800" dirty="0" smtClean="0"/>
              <a:t>position) </a:t>
            </a:r>
            <a:r>
              <a:rPr lang="sv-SE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'I </a:t>
            </a:r>
            <a:r>
              <a:rPr lang="en-US" sz="2800" dirty="0"/>
              <a:t>think we </a:t>
            </a:r>
            <a:r>
              <a:rPr lang="en-US" sz="2800" dirty="0" smtClean="0"/>
              <a:t>can‘ and 'Most </a:t>
            </a:r>
            <a:r>
              <a:rPr lang="en-US" sz="2800" dirty="0"/>
              <a:t>of them could</a:t>
            </a:r>
            <a:r>
              <a:rPr lang="en-US" sz="2800" dirty="0" smtClean="0"/>
              <a:t>'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304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have, has, had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b="1" dirty="0" err="1" smtClean="0"/>
              <a:t>əv</a:t>
            </a:r>
            <a:r>
              <a:rPr lang="en-US" sz="2800" b="1" dirty="0"/>
              <a:t>, </a:t>
            </a:r>
            <a:r>
              <a:rPr lang="en-US" sz="2800" b="1" dirty="0" err="1"/>
              <a:t>ə</a:t>
            </a:r>
            <a:r>
              <a:rPr lang="en-US" sz="2800" b="1" dirty="0" err="1" smtClean="0"/>
              <a:t>z</a:t>
            </a:r>
            <a:r>
              <a:rPr lang="en-US" sz="2800" b="1" dirty="0"/>
              <a:t>, </a:t>
            </a:r>
            <a:r>
              <a:rPr lang="en-US" sz="2800" b="1" dirty="0" err="1" smtClean="0"/>
              <a:t>əd</a:t>
            </a:r>
            <a:r>
              <a:rPr lang="en-US" sz="2800" b="1" dirty="0" smtClean="0"/>
              <a:t> </a:t>
            </a:r>
            <a:r>
              <a:rPr lang="en-US" sz="2800" dirty="0" smtClean="0"/>
              <a:t>(with </a:t>
            </a:r>
            <a:r>
              <a:rPr lang="en-US" sz="2800" dirty="0"/>
              <a:t>initial h in initial position)</a:t>
            </a:r>
          </a:p>
          <a:p>
            <a:r>
              <a:rPr lang="en-US" sz="2800" dirty="0" smtClean="0"/>
              <a:t>'Which </a:t>
            </a:r>
            <a:r>
              <a:rPr lang="en-US" sz="2800" dirty="0"/>
              <a:t>have you seen?' </a:t>
            </a:r>
            <a:endParaRPr lang="en-US" sz="2800" dirty="0" smtClean="0"/>
          </a:p>
          <a:p>
            <a:r>
              <a:rPr lang="en-US" sz="2800" dirty="0" smtClean="0"/>
              <a:t>‘Which </a:t>
            </a:r>
            <a:r>
              <a:rPr lang="en-US" sz="2800" dirty="0"/>
              <a:t>has been best?' </a:t>
            </a:r>
            <a:endParaRPr lang="en-US" sz="2800" dirty="0" smtClean="0"/>
          </a:p>
          <a:p>
            <a:r>
              <a:rPr lang="en-US" sz="2800" dirty="0" smtClean="0"/>
              <a:t>'Most </a:t>
            </a:r>
            <a:r>
              <a:rPr lang="en-US" sz="2800" dirty="0"/>
              <a:t>had gone home</a:t>
            </a:r>
            <a:r>
              <a:rPr lang="en-US" sz="2800" dirty="0" smtClean="0"/>
              <a:t>'</a:t>
            </a:r>
            <a:endParaRPr lang="en-US" sz="2800" dirty="0"/>
          </a:p>
          <a:p>
            <a:r>
              <a:rPr lang="en-US" sz="2800" b="1" dirty="0" err="1" smtClean="0"/>
              <a:t>hæv</a:t>
            </a:r>
            <a:r>
              <a:rPr lang="en-US" sz="2800" b="1" dirty="0"/>
              <a:t>, </a:t>
            </a:r>
            <a:r>
              <a:rPr lang="en-US" sz="2800" b="1" dirty="0" err="1"/>
              <a:t>hæz</a:t>
            </a:r>
            <a:r>
              <a:rPr lang="en-US" sz="2800" b="1" dirty="0"/>
              <a:t>, </a:t>
            </a:r>
            <a:r>
              <a:rPr lang="en-US" sz="2800" b="1" dirty="0" err="1" smtClean="0"/>
              <a:t>hæd</a:t>
            </a:r>
            <a:r>
              <a:rPr lang="en-US" sz="2800" b="1" dirty="0" smtClean="0"/>
              <a:t> </a:t>
            </a:r>
            <a:r>
              <a:rPr lang="en-US" sz="2800" dirty="0"/>
              <a:t>(in final position) </a:t>
            </a:r>
          </a:p>
          <a:p>
            <a:r>
              <a:rPr lang="en-US" sz="2800" dirty="0" smtClean="0"/>
              <a:t>'Yes</a:t>
            </a:r>
            <a:r>
              <a:rPr lang="en-US" sz="2800" dirty="0"/>
              <a:t>, we have' </a:t>
            </a:r>
            <a:endParaRPr lang="en-US" sz="2800" dirty="0" smtClean="0"/>
          </a:p>
          <a:p>
            <a:r>
              <a:rPr lang="en-US" sz="2800" dirty="0" smtClean="0"/>
              <a:t>'I </a:t>
            </a:r>
            <a:r>
              <a:rPr lang="en-US" sz="2800" dirty="0"/>
              <a:t>think she has' </a:t>
            </a:r>
            <a:endParaRPr lang="en-US" sz="2800" dirty="0" smtClean="0"/>
          </a:p>
          <a:p>
            <a:r>
              <a:rPr lang="en-US" sz="2800" dirty="0" smtClean="0"/>
              <a:t>'I </a:t>
            </a:r>
            <a:r>
              <a:rPr lang="en-US" sz="2800" dirty="0"/>
              <a:t>thought we had</a:t>
            </a:r>
            <a:r>
              <a:rPr lang="en-US" sz="2800" dirty="0" smtClean="0"/>
              <a:t>'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7828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Why should we learn how weak forms are used? 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Most native speakers of English find an “all-strong form” pronunciation unnatural and foreign-sounding.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Speakers who are not familiar with the use of weak forms are likely to have difficulty understanding speakers who do not use weak forms.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All words which have both a strong and weak form belong to a category that may be called function words (auxiliary, preposition, conjunction, </a:t>
            </a:r>
            <a:r>
              <a:rPr lang="en-US" sz="2800" dirty="0" err="1" smtClean="0">
                <a:latin typeface="Arial" charset="0"/>
                <a:cs typeface="Arial" charset="0"/>
              </a:rPr>
              <a:t>etc</a:t>
            </a:r>
            <a:r>
              <a:rPr lang="en-US" sz="2800" dirty="0" smtClean="0">
                <a:latin typeface="Arial" charset="0"/>
                <a:cs typeface="Arial" charset="0"/>
              </a:rPr>
              <a:t>).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br>
              <a:rPr lang="en-US" sz="2200" dirty="0" smtClean="0">
                <a:latin typeface="Arial" charset="0"/>
                <a:cs typeface="Arial" charset="0"/>
              </a:rPr>
            </a:b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shall, should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b="1" dirty="0" err="1" smtClean="0"/>
              <a:t>ʃəl</a:t>
            </a:r>
            <a:r>
              <a:rPr lang="en-US" sz="2800" dirty="0" smtClean="0"/>
              <a:t> </a:t>
            </a:r>
            <a:r>
              <a:rPr lang="en-US" sz="2800" dirty="0"/>
              <a:t>or </a:t>
            </a:r>
            <a:r>
              <a:rPr lang="en-US" sz="2800" b="1" dirty="0" err="1"/>
              <a:t>ʃḷ</a:t>
            </a:r>
            <a:r>
              <a:rPr lang="en-US" sz="2800" dirty="0"/>
              <a:t> ; </a:t>
            </a:r>
            <a:r>
              <a:rPr lang="en-US" sz="2800" b="1" dirty="0" err="1" smtClean="0"/>
              <a:t>ʃ</a:t>
            </a:r>
            <a:r>
              <a:rPr lang="en-US" sz="2800" b="1" dirty="0" err="1"/>
              <a:t>ə</a:t>
            </a:r>
            <a:r>
              <a:rPr lang="en-US" sz="2800" b="1" dirty="0" err="1" smtClean="0"/>
              <a:t>d</a:t>
            </a:r>
            <a:endParaRPr lang="en-US" sz="2800" b="1" dirty="0"/>
          </a:p>
          <a:p>
            <a:r>
              <a:rPr lang="en-US" sz="2800" dirty="0" smtClean="0"/>
              <a:t>‘We </a:t>
            </a:r>
            <a:r>
              <a:rPr lang="en-US" sz="2800" dirty="0"/>
              <a:t>shall need to hurry</a:t>
            </a:r>
            <a:r>
              <a:rPr lang="en-US" sz="2800" dirty="0" smtClean="0"/>
              <a:t>'</a:t>
            </a:r>
            <a:endParaRPr lang="en-US" sz="2800" dirty="0"/>
          </a:p>
          <a:p>
            <a:r>
              <a:rPr lang="en-US" sz="2800" b="1" dirty="0" err="1" smtClean="0"/>
              <a:t>ʃæl</a:t>
            </a:r>
            <a:r>
              <a:rPr lang="en-US" sz="2800" dirty="0" smtClean="0"/>
              <a:t> </a:t>
            </a:r>
            <a:r>
              <a:rPr lang="en-US" sz="2800" dirty="0"/>
              <a:t>, </a:t>
            </a:r>
            <a:r>
              <a:rPr lang="en-US" sz="2800" b="1" dirty="0" err="1" smtClean="0"/>
              <a:t>ʃʊd</a:t>
            </a:r>
            <a:r>
              <a:rPr lang="en-US" sz="2800" dirty="0" smtClean="0"/>
              <a:t> (in the final position)</a:t>
            </a:r>
            <a:endParaRPr lang="en-US" sz="2800" dirty="0"/>
          </a:p>
          <a:p>
            <a:r>
              <a:rPr lang="en-US" sz="2800" dirty="0"/>
              <a:t>' I think we shall' </a:t>
            </a:r>
            <a:endParaRPr lang="en-US" sz="2800" dirty="0" smtClean="0"/>
          </a:p>
          <a:p>
            <a:r>
              <a:rPr lang="en-US" sz="2800" dirty="0" smtClean="0"/>
              <a:t>' </a:t>
            </a:r>
            <a:r>
              <a:rPr lang="en-US" sz="2800" dirty="0"/>
              <a:t>So you should</a:t>
            </a:r>
            <a:r>
              <a:rPr lang="en-US" sz="2800" dirty="0" smtClean="0"/>
              <a:t>'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11606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must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b="1" dirty="0" err="1" smtClean="0"/>
              <a:t>məs</a:t>
            </a:r>
            <a:r>
              <a:rPr lang="en-US" sz="2800" dirty="0" smtClean="0"/>
              <a:t> </a:t>
            </a:r>
            <a:r>
              <a:rPr lang="en-US" sz="2800" dirty="0"/>
              <a:t>(before consonants</a:t>
            </a:r>
          </a:p>
          <a:p>
            <a:r>
              <a:rPr lang="en-US" sz="2800" dirty="0"/>
              <a:t>'You must try </a:t>
            </a:r>
            <a:r>
              <a:rPr lang="en-US" sz="2800" dirty="0" smtClean="0"/>
              <a:t>harder.'</a:t>
            </a:r>
          </a:p>
          <a:p>
            <a:r>
              <a:rPr lang="en-US" sz="2800" b="1" dirty="0" err="1" smtClean="0"/>
              <a:t>m</a:t>
            </a:r>
            <a:r>
              <a:rPr lang="en-US" sz="2800" b="1" dirty="0" err="1"/>
              <a:t>ə</a:t>
            </a:r>
            <a:r>
              <a:rPr lang="en-US" sz="2800" b="1" dirty="0" err="1" smtClean="0"/>
              <a:t>st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smtClean="0"/>
              <a:t>before vowels</a:t>
            </a:r>
            <a:r>
              <a:rPr lang="en-US" sz="2800" dirty="0"/>
              <a:t>)</a:t>
            </a:r>
          </a:p>
          <a:p>
            <a:r>
              <a:rPr lang="en-US" sz="2800" dirty="0" smtClean="0"/>
              <a:t>'He </a:t>
            </a:r>
            <a:r>
              <a:rPr lang="en-US" sz="2800" dirty="0"/>
              <a:t>must eat </a:t>
            </a:r>
            <a:r>
              <a:rPr lang="en-US" sz="2800" dirty="0" smtClean="0"/>
              <a:t>more.' </a:t>
            </a:r>
          </a:p>
          <a:p>
            <a:r>
              <a:rPr lang="en-US" sz="2800" b="1" dirty="0" err="1"/>
              <a:t>m</a:t>
            </a:r>
            <a:r>
              <a:rPr lang="en-US" sz="2800" b="1" dirty="0" err="1" smtClean="0"/>
              <a:t>ʌst</a:t>
            </a:r>
            <a:r>
              <a:rPr lang="en-US" sz="2800" dirty="0" smtClean="0"/>
              <a:t> (in </a:t>
            </a:r>
            <a:r>
              <a:rPr lang="en-US" sz="2800" dirty="0"/>
              <a:t>final </a:t>
            </a:r>
            <a:r>
              <a:rPr lang="en-US" sz="2800" dirty="0" smtClean="0"/>
              <a:t>position</a:t>
            </a:r>
            <a:r>
              <a:rPr lang="en-US" sz="2800" dirty="0"/>
              <a:t>)</a:t>
            </a:r>
          </a:p>
          <a:p>
            <a:r>
              <a:rPr lang="en-US" sz="2800" dirty="0" smtClean="0"/>
              <a:t>‘She </a:t>
            </a:r>
            <a:r>
              <a:rPr lang="en-US" sz="2800" dirty="0"/>
              <a:t>certainly </a:t>
            </a:r>
            <a:r>
              <a:rPr lang="en-US" sz="2800" dirty="0" smtClean="0"/>
              <a:t>must.'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3739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do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b="1" dirty="0" err="1" smtClean="0"/>
              <a:t>də</a:t>
            </a:r>
            <a:r>
              <a:rPr lang="en-US" sz="2800" dirty="0" smtClean="0"/>
              <a:t> </a:t>
            </a:r>
            <a:r>
              <a:rPr lang="en-US" sz="2800" dirty="0"/>
              <a:t>(before consonants)</a:t>
            </a:r>
          </a:p>
          <a:p>
            <a:r>
              <a:rPr lang="en-US" sz="2800" dirty="0"/>
              <a:t>'Why do they like it? ' </a:t>
            </a:r>
            <a:endParaRPr lang="en-US" sz="2800" dirty="0" smtClean="0"/>
          </a:p>
          <a:p>
            <a:r>
              <a:rPr lang="en-US" sz="2800" b="1" dirty="0" smtClean="0"/>
              <a:t>du </a:t>
            </a:r>
            <a:r>
              <a:rPr lang="en-US" sz="2800" dirty="0"/>
              <a:t>(before vowels)</a:t>
            </a:r>
          </a:p>
          <a:p>
            <a:r>
              <a:rPr lang="en-US" sz="2800" dirty="0" smtClean="0"/>
              <a:t>‘Why </a:t>
            </a:r>
            <a:r>
              <a:rPr lang="en-US" sz="2800" dirty="0"/>
              <a:t>do all the cars stop</a:t>
            </a:r>
            <a:r>
              <a:rPr lang="en-US" sz="2800" dirty="0" smtClean="0"/>
              <a:t>?'</a:t>
            </a:r>
            <a:endParaRPr lang="en-US" sz="2800" dirty="0"/>
          </a:p>
          <a:p>
            <a:r>
              <a:rPr lang="en-US" sz="2800" b="1" dirty="0" err="1" smtClean="0"/>
              <a:t>d</a:t>
            </a:r>
            <a:r>
              <a:rPr lang="en-US" sz="2800" b="1" dirty="0" err="1"/>
              <a:t>ə</a:t>
            </a:r>
            <a:r>
              <a:rPr lang="en-US" sz="2800" b="1" dirty="0" err="1" smtClean="0"/>
              <a:t>z</a:t>
            </a:r>
            <a:endParaRPr lang="en-US" sz="2800" b="1" dirty="0"/>
          </a:p>
          <a:p>
            <a:r>
              <a:rPr lang="en-US" sz="2800" dirty="0"/>
              <a:t>' When does it arrive? ' /wen </a:t>
            </a:r>
            <a:r>
              <a:rPr lang="en-US" sz="2800" dirty="0" err="1"/>
              <a:t>d∂z</a:t>
            </a:r>
            <a:r>
              <a:rPr lang="en-US" sz="2800" dirty="0"/>
              <a:t> It ∂'</a:t>
            </a:r>
            <a:r>
              <a:rPr lang="en-US" sz="2800" dirty="0" err="1"/>
              <a:t>raIv</a:t>
            </a:r>
            <a:r>
              <a:rPr lang="en-US" sz="2800" dirty="0"/>
              <a:t>/</a:t>
            </a:r>
          </a:p>
          <a:p>
            <a:r>
              <a:rPr lang="fr-FR" sz="2800" b="1" dirty="0" smtClean="0"/>
              <a:t>du:</a:t>
            </a:r>
            <a:r>
              <a:rPr lang="fr-FR" sz="2800" dirty="0" smtClean="0"/>
              <a:t>, </a:t>
            </a:r>
            <a:r>
              <a:rPr lang="fr-FR" sz="2800" b="1" dirty="0" smtClean="0"/>
              <a:t>d</a:t>
            </a:r>
            <a:r>
              <a:rPr lang="en-US" sz="2800" b="1" dirty="0"/>
              <a:t>ʌ</a:t>
            </a:r>
            <a:r>
              <a:rPr lang="fr-FR" sz="2800" b="1" dirty="0" smtClean="0"/>
              <a:t>z </a:t>
            </a:r>
            <a:r>
              <a:rPr lang="fr-FR" sz="2800" dirty="0" smtClean="0"/>
              <a:t>(in </a:t>
            </a:r>
            <a:r>
              <a:rPr lang="fr-FR" sz="2800" dirty="0"/>
              <a:t>final </a:t>
            </a:r>
            <a:r>
              <a:rPr lang="fr-FR" sz="2800" dirty="0" smtClean="0"/>
              <a:t>position</a:t>
            </a:r>
            <a:r>
              <a:rPr lang="fr-FR" sz="2800" dirty="0"/>
              <a:t>)</a:t>
            </a:r>
          </a:p>
          <a:p>
            <a:r>
              <a:rPr lang="en-US" sz="2800" dirty="0"/>
              <a:t>' we don't smoke, but some people do'</a:t>
            </a:r>
          </a:p>
          <a:p>
            <a:r>
              <a:rPr lang="en-US" sz="2800" dirty="0" smtClean="0"/>
              <a:t>' </a:t>
            </a:r>
            <a:r>
              <a:rPr lang="en-US" sz="2800" dirty="0"/>
              <a:t>I think John does</a:t>
            </a:r>
            <a:r>
              <a:rPr lang="en-US" sz="2800" dirty="0" smtClean="0"/>
              <a:t>'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4983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am, are, was, were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b="1" dirty="0" err="1" smtClean="0"/>
              <a:t>əm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Wingdings" pitchFamily="2" charset="2"/>
              </a:rPr>
              <a:t> </a:t>
            </a:r>
            <a:r>
              <a:rPr lang="en-US" sz="2800" dirty="0" smtClean="0"/>
              <a:t>'Why </a:t>
            </a:r>
            <a:r>
              <a:rPr lang="en-US" sz="2800" dirty="0"/>
              <a:t>am I here?' </a:t>
            </a:r>
            <a:endParaRPr lang="en-US" sz="2800" dirty="0" smtClean="0"/>
          </a:p>
          <a:p>
            <a:r>
              <a:rPr lang="en-US" sz="2800" b="1" dirty="0"/>
              <a:t>ə</a:t>
            </a:r>
            <a:r>
              <a:rPr lang="en-US" sz="2800" b="1" dirty="0" smtClean="0"/>
              <a:t> </a:t>
            </a:r>
            <a:r>
              <a:rPr lang="en-US" sz="2800" dirty="0"/>
              <a:t>( before consonants</a:t>
            </a:r>
            <a:r>
              <a:rPr lang="en-US" sz="2800" dirty="0" smtClean="0"/>
              <a:t>)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'Here </a:t>
            </a:r>
            <a:r>
              <a:rPr lang="en-US" sz="2800" dirty="0"/>
              <a:t>are the plates</a:t>
            </a:r>
            <a:r>
              <a:rPr lang="en-US" sz="2800" dirty="0" smtClean="0"/>
              <a:t>'</a:t>
            </a:r>
            <a:endParaRPr lang="en-US" sz="2800" dirty="0"/>
          </a:p>
          <a:p>
            <a:r>
              <a:rPr lang="en-US" sz="2800" b="1" dirty="0" err="1" smtClean="0"/>
              <a:t>ər</a:t>
            </a:r>
            <a:r>
              <a:rPr lang="en-US" sz="2800" b="1" dirty="0" smtClean="0"/>
              <a:t> </a:t>
            </a:r>
            <a:r>
              <a:rPr lang="en-US" sz="2800" dirty="0"/>
              <a:t>(before vowels</a:t>
            </a:r>
            <a:r>
              <a:rPr lang="en-US" sz="2800" dirty="0" smtClean="0"/>
              <a:t>)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'The </a:t>
            </a:r>
            <a:r>
              <a:rPr lang="en-US" sz="2800" dirty="0"/>
              <a:t>coats are in here</a:t>
            </a:r>
            <a:r>
              <a:rPr lang="en-US" sz="2800" dirty="0" smtClean="0"/>
              <a:t>'</a:t>
            </a:r>
            <a:endParaRPr lang="en-US" sz="2800" dirty="0"/>
          </a:p>
          <a:p>
            <a:r>
              <a:rPr lang="en-US" sz="2800" b="1" dirty="0" err="1" smtClean="0"/>
              <a:t>wəz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Wingdings" pitchFamily="2" charset="2"/>
              </a:rPr>
              <a:t></a:t>
            </a:r>
            <a:r>
              <a:rPr lang="en-US" sz="2800" dirty="0" smtClean="0"/>
              <a:t>'He </a:t>
            </a:r>
            <a:r>
              <a:rPr lang="en-US" sz="2800" dirty="0"/>
              <a:t>was there a minute ago' </a:t>
            </a:r>
            <a:endParaRPr lang="en-US" sz="2800" dirty="0" smtClean="0"/>
          </a:p>
          <a:p>
            <a:r>
              <a:rPr lang="en-US" sz="2800" b="1" dirty="0" err="1" smtClean="0"/>
              <a:t>w</a:t>
            </a:r>
            <a:r>
              <a:rPr lang="en-US" sz="2800" b="1" dirty="0" err="1"/>
              <a:t>ə</a:t>
            </a:r>
            <a:r>
              <a:rPr lang="en-US" sz="2800" b="1" dirty="0" smtClean="0"/>
              <a:t> </a:t>
            </a:r>
            <a:r>
              <a:rPr lang="en-US" sz="2800" dirty="0"/>
              <a:t>(before consonants</a:t>
            </a:r>
            <a:r>
              <a:rPr lang="en-US" sz="2800" dirty="0" smtClean="0"/>
              <a:t>)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'The </a:t>
            </a:r>
            <a:r>
              <a:rPr lang="en-US" sz="2800" dirty="0"/>
              <a:t>papers were late' </a:t>
            </a:r>
            <a:endParaRPr lang="en-US" sz="2800" dirty="0" smtClean="0"/>
          </a:p>
          <a:p>
            <a:r>
              <a:rPr lang="en-US" sz="2800" b="1" dirty="0" err="1" smtClean="0"/>
              <a:t>w</a:t>
            </a:r>
            <a:r>
              <a:rPr lang="en-US" sz="2800" b="1" dirty="0" err="1"/>
              <a:t>ə</a:t>
            </a:r>
            <a:r>
              <a:rPr lang="en-US" sz="2800" b="1" dirty="0" err="1" smtClean="0"/>
              <a:t>r</a:t>
            </a:r>
            <a:r>
              <a:rPr lang="en-US" sz="2800" b="1" dirty="0" smtClean="0"/>
              <a:t> </a:t>
            </a:r>
            <a:r>
              <a:rPr lang="en-US" sz="2800" b="1" dirty="0"/>
              <a:t>(before vowels</a:t>
            </a:r>
            <a:r>
              <a:rPr lang="en-US" sz="2800" b="1" dirty="0" smtClean="0"/>
              <a:t>) </a:t>
            </a:r>
            <a:r>
              <a:rPr lang="en-US" sz="2800" b="1" dirty="0" smtClean="0">
                <a:sym typeface="Wingdings" pitchFamily="2" charset="2"/>
              </a:rPr>
              <a:t></a:t>
            </a:r>
            <a:r>
              <a:rPr lang="en-US" sz="2800" dirty="0" smtClean="0"/>
              <a:t>'The </a:t>
            </a:r>
            <a:r>
              <a:rPr lang="en-US" sz="2800" dirty="0"/>
              <a:t>questions were easy</a:t>
            </a:r>
            <a:r>
              <a:rPr lang="en-US" sz="2800" dirty="0" smtClean="0"/>
              <a:t>'</a:t>
            </a:r>
            <a:endParaRPr lang="en-US" sz="2800" dirty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5067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am, are, was, were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b="1" dirty="0" err="1" smtClean="0"/>
              <a:t>æm</a:t>
            </a:r>
            <a:r>
              <a:rPr lang="en-US" sz="2800" b="1" dirty="0"/>
              <a:t>, a:, </a:t>
            </a:r>
            <a:r>
              <a:rPr lang="en-US" sz="2800" b="1" dirty="0" err="1"/>
              <a:t>wↄz</a:t>
            </a:r>
            <a:r>
              <a:rPr lang="en-US" sz="2800" b="1" dirty="0"/>
              <a:t>, </a:t>
            </a:r>
            <a:r>
              <a:rPr lang="en-US" sz="2800" b="1" dirty="0" err="1"/>
              <a:t>wЗ</a:t>
            </a:r>
            <a:r>
              <a:rPr lang="en-US" sz="2800" b="1" dirty="0" smtClean="0"/>
              <a:t>: </a:t>
            </a:r>
            <a:r>
              <a:rPr lang="en-US" sz="2800" dirty="0" smtClean="0"/>
              <a:t>(in </a:t>
            </a:r>
            <a:r>
              <a:rPr lang="en-US" sz="2800" dirty="0"/>
              <a:t>final </a:t>
            </a:r>
            <a:r>
              <a:rPr lang="en-US" sz="2800" dirty="0" smtClean="0"/>
              <a:t>positions)</a:t>
            </a:r>
            <a:endParaRPr lang="en-US" sz="2800" dirty="0"/>
          </a:p>
          <a:p>
            <a:r>
              <a:rPr lang="en-US" sz="2800" dirty="0"/>
              <a:t>' She's not as old as I am' </a:t>
            </a:r>
            <a:endParaRPr lang="en-US" sz="2800" dirty="0" smtClean="0"/>
          </a:p>
          <a:p>
            <a:r>
              <a:rPr lang="en-US" sz="2800" dirty="0" smtClean="0"/>
              <a:t>' </a:t>
            </a:r>
            <a:r>
              <a:rPr lang="en-US" sz="2800" dirty="0"/>
              <a:t>I know the smiths are' </a:t>
            </a:r>
            <a:endParaRPr lang="en-US" sz="2800" dirty="0" smtClean="0"/>
          </a:p>
          <a:p>
            <a:r>
              <a:rPr lang="en-US" sz="2800" dirty="0" smtClean="0"/>
              <a:t>' </a:t>
            </a:r>
            <a:r>
              <a:rPr lang="en-US" sz="2800" dirty="0"/>
              <a:t>The last record was' </a:t>
            </a:r>
            <a:endParaRPr lang="en-US" sz="2800" dirty="0" smtClean="0"/>
          </a:p>
          <a:p>
            <a:r>
              <a:rPr lang="en-US" sz="2800" dirty="0" smtClean="0"/>
              <a:t>' </a:t>
            </a:r>
            <a:r>
              <a:rPr lang="en-US" sz="2800" dirty="0"/>
              <a:t>They weren't as cold as we are'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940668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the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b="1" dirty="0" err="1" smtClean="0"/>
              <a:t>də</a:t>
            </a:r>
            <a:r>
              <a:rPr lang="en-US" b="1" dirty="0" smtClean="0"/>
              <a:t> </a:t>
            </a:r>
            <a:r>
              <a:rPr lang="en-US" dirty="0"/>
              <a:t>(before consonants</a:t>
            </a:r>
            <a:r>
              <a:rPr lang="en-US" dirty="0" smtClean="0"/>
              <a:t>)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'shut </a:t>
            </a:r>
            <a:r>
              <a:rPr lang="en-US" dirty="0"/>
              <a:t>the door' </a:t>
            </a:r>
          </a:p>
          <a:p>
            <a:r>
              <a:rPr lang="en-US" b="1" dirty="0" smtClean="0"/>
              <a:t>di </a:t>
            </a:r>
            <a:r>
              <a:rPr lang="en-US" dirty="0"/>
              <a:t>(before vowels</a:t>
            </a:r>
            <a:r>
              <a:rPr lang="en-US" dirty="0" smtClean="0"/>
              <a:t>)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‘wait </a:t>
            </a:r>
            <a:r>
              <a:rPr lang="en-US" dirty="0"/>
              <a:t>for the end'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a,an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ə </a:t>
            </a:r>
            <a:r>
              <a:rPr lang="en-US" dirty="0" smtClean="0"/>
              <a:t>(</a:t>
            </a:r>
            <a:r>
              <a:rPr lang="en-US" dirty="0"/>
              <a:t>before consonants</a:t>
            </a:r>
            <a:r>
              <a:rPr lang="en-US" dirty="0" smtClean="0"/>
              <a:t>)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'read </a:t>
            </a:r>
            <a:r>
              <a:rPr lang="en-US" dirty="0"/>
              <a:t>a </a:t>
            </a:r>
            <a:r>
              <a:rPr lang="en-US" dirty="0" smtClean="0"/>
              <a:t>book‘</a:t>
            </a:r>
            <a:endParaRPr lang="en-US" dirty="0"/>
          </a:p>
          <a:p>
            <a:r>
              <a:rPr lang="en-US" b="1" dirty="0" err="1" smtClean="0"/>
              <a:t>ən</a:t>
            </a:r>
            <a:r>
              <a:rPr lang="en-US" dirty="0" smtClean="0"/>
              <a:t> </a:t>
            </a:r>
            <a:r>
              <a:rPr lang="en-US" dirty="0"/>
              <a:t>(before vowels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‘eat an apple'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and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b="1" dirty="0" err="1" smtClean="0"/>
              <a:t>ən</a:t>
            </a:r>
            <a:r>
              <a:rPr lang="en-US" sz="2800" b="1" dirty="0" smtClean="0"/>
              <a:t> </a:t>
            </a:r>
            <a:r>
              <a:rPr lang="en-US" sz="2800" dirty="0"/>
              <a:t>(sometimes ṇ after t, d, s, z</a:t>
            </a:r>
            <a:r>
              <a:rPr lang="en-US" sz="2800" dirty="0" smtClean="0"/>
              <a:t>, ʃ</a:t>
            </a:r>
            <a:r>
              <a:rPr lang="en-US" sz="2800" dirty="0"/>
              <a:t>)</a:t>
            </a:r>
          </a:p>
          <a:p>
            <a:r>
              <a:rPr lang="en-US" sz="2800" dirty="0"/>
              <a:t>' come and see' </a:t>
            </a:r>
            <a:endParaRPr lang="en-US" sz="2800" dirty="0" smtClean="0"/>
          </a:p>
          <a:p>
            <a:r>
              <a:rPr lang="en-US" sz="2800" dirty="0" smtClean="0"/>
              <a:t>' </a:t>
            </a:r>
            <a:r>
              <a:rPr lang="en-US" sz="2800" dirty="0"/>
              <a:t>f</a:t>
            </a:r>
            <a:r>
              <a:rPr lang="en-US" sz="2800" dirty="0" smtClean="0"/>
              <a:t>ish </a:t>
            </a:r>
            <a:r>
              <a:rPr lang="en-US" sz="2800" dirty="0"/>
              <a:t>and chips' </a:t>
            </a:r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but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b="1" dirty="0" err="1" smtClean="0"/>
              <a:t>b</a:t>
            </a:r>
            <a:r>
              <a:rPr lang="en-US" sz="2800" b="1" dirty="0" err="1"/>
              <a:t>ə</a:t>
            </a:r>
            <a:r>
              <a:rPr lang="en-US" sz="2800" b="1" dirty="0" err="1" smtClean="0"/>
              <a:t>t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Wingdings" pitchFamily="2" charset="2"/>
              </a:rPr>
              <a:t></a:t>
            </a:r>
            <a:r>
              <a:rPr lang="en-US" sz="2800" dirty="0" smtClean="0"/>
              <a:t>'It's </a:t>
            </a:r>
            <a:r>
              <a:rPr lang="en-US" sz="2800" dirty="0"/>
              <a:t>good but expensive'</a:t>
            </a:r>
          </a:p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that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This word only has a weak form when used </a:t>
            </a:r>
            <a:r>
              <a:rPr lang="en-US" sz="2800" dirty="0" smtClean="0"/>
              <a:t>in a </a:t>
            </a:r>
            <a:r>
              <a:rPr lang="en-US" sz="2800" dirty="0"/>
              <a:t>relative clause; when used with </a:t>
            </a:r>
            <a:r>
              <a:rPr lang="en-US" sz="2800" dirty="0" smtClean="0"/>
              <a:t>a demonstrative </a:t>
            </a:r>
            <a:r>
              <a:rPr lang="en-US" sz="2800" dirty="0"/>
              <a:t>sense it is usually </a:t>
            </a:r>
            <a:r>
              <a:rPr lang="en-US" sz="2800" dirty="0" smtClean="0"/>
              <a:t>pronounced in </a:t>
            </a:r>
            <a:r>
              <a:rPr lang="en-US" sz="2800" dirty="0"/>
              <a:t>its strong </a:t>
            </a:r>
            <a:r>
              <a:rPr lang="en-US" sz="2800" dirty="0" smtClean="0"/>
              <a:t>form</a:t>
            </a:r>
            <a:endParaRPr lang="en-US" sz="2800" dirty="0"/>
          </a:p>
          <a:p>
            <a:r>
              <a:rPr lang="en-US" sz="2800" b="1" dirty="0" err="1" smtClean="0"/>
              <a:t>dət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‘</a:t>
            </a:r>
            <a:r>
              <a:rPr lang="en-US" sz="2800" dirty="0" smtClean="0"/>
              <a:t>The </a:t>
            </a:r>
            <a:r>
              <a:rPr lang="en-US" sz="2800" dirty="0"/>
              <a:t>price is the thing </a:t>
            </a:r>
            <a:r>
              <a:rPr lang="en-US" sz="2800" dirty="0" smtClean="0"/>
              <a:t>that annoys me'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than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b="1" dirty="0" err="1" smtClean="0"/>
              <a:t>d</a:t>
            </a:r>
            <a:r>
              <a:rPr lang="en-US" sz="2800" b="1" dirty="0" err="1"/>
              <a:t>ə</a:t>
            </a:r>
            <a:r>
              <a:rPr lang="en-US" sz="2800" b="1" dirty="0" err="1" smtClean="0"/>
              <a:t>n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‘better </a:t>
            </a:r>
            <a:r>
              <a:rPr lang="en-US" sz="2800" dirty="0"/>
              <a:t>than </a:t>
            </a:r>
            <a:r>
              <a:rPr lang="en-US" sz="2800" dirty="0" smtClean="0"/>
              <a:t>ever‘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2396</TotalTime>
  <Words>1240</Words>
  <Application>Microsoft Office PowerPoint</Application>
  <PresentationFormat>On-screen Show (4:3)</PresentationFormat>
  <Paragraphs>174</Paragraphs>
  <Slides>34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Learning Outcomes</vt:lpstr>
      <vt:lpstr>Why should we learn how weak forms are used? </vt:lpstr>
      <vt:lpstr>the</vt:lpstr>
      <vt:lpstr>a,an</vt:lpstr>
      <vt:lpstr>and</vt:lpstr>
      <vt:lpstr>but</vt:lpstr>
      <vt:lpstr>that</vt:lpstr>
      <vt:lpstr>than</vt:lpstr>
      <vt:lpstr>his</vt:lpstr>
      <vt:lpstr>her</vt:lpstr>
      <vt:lpstr>your</vt:lpstr>
      <vt:lpstr>she, he, we, you</vt:lpstr>
      <vt:lpstr>she, he, we, you</vt:lpstr>
      <vt:lpstr>him</vt:lpstr>
      <vt:lpstr>her</vt:lpstr>
      <vt:lpstr>them</vt:lpstr>
      <vt:lpstr>us</vt:lpstr>
      <vt:lpstr>Weak forms</vt:lpstr>
      <vt:lpstr>at</vt:lpstr>
      <vt:lpstr>for</vt:lpstr>
      <vt:lpstr>from</vt:lpstr>
      <vt:lpstr>of</vt:lpstr>
      <vt:lpstr>to</vt:lpstr>
      <vt:lpstr>as</vt:lpstr>
      <vt:lpstr>some</vt:lpstr>
      <vt:lpstr>there</vt:lpstr>
      <vt:lpstr>can, could</vt:lpstr>
      <vt:lpstr>have, has, had</vt:lpstr>
      <vt:lpstr>shall, should</vt:lpstr>
      <vt:lpstr>must</vt:lpstr>
      <vt:lpstr>do</vt:lpstr>
      <vt:lpstr>am, are, was, were</vt:lpstr>
      <vt:lpstr>am, are, was, were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304</cp:revision>
  <dcterms:created xsi:type="dcterms:W3CDTF">2010-08-24T06:47:44Z</dcterms:created>
  <dcterms:modified xsi:type="dcterms:W3CDTF">2018-12-04T05:11:21Z</dcterms:modified>
</cp:coreProperties>
</file>