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13/12/2018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Functions of </a:t>
            </a:r>
            <a:r>
              <a:rPr lang="en-US" sz="3200" dirty="0" err="1" smtClean="0">
                <a:latin typeface="Arial" charset="0"/>
                <a:cs typeface="Arial" charset="0"/>
              </a:rPr>
              <a:t>intonantion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Intonation</a:t>
            </a:r>
            <a:r>
              <a:rPr lang="en-US" sz="2800" dirty="0"/>
              <a:t> is variation in spoken pitch when used, not for distinguishing words (a concept known as tone), but, rather, for a range of other functions such as indicating </a:t>
            </a:r>
            <a:r>
              <a:rPr lang="en-US" sz="2800" i="1" dirty="0"/>
              <a:t>the attitudes and emotions </a:t>
            </a:r>
            <a:r>
              <a:rPr lang="en-US" sz="2800" dirty="0"/>
              <a:t>of the speaker,  </a:t>
            </a:r>
            <a:r>
              <a:rPr lang="en-US" sz="2800" dirty="0" smtClean="0"/>
              <a:t>signaling </a:t>
            </a:r>
            <a:r>
              <a:rPr lang="en-US" sz="2800" dirty="0"/>
              <a:t>the difference between statements and questions,  and between different types of questions,  focusing attention on important elements of the spoken message and also helping to regulate conversational interaction.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2261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Tonic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defTabSz="457200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zh-CN" sz="2800" dirty="0">
                <a:ea typeface="SimSun" pitchFamily="2" charset="-122"/>
                <a:cs typeface="Calibri" pitchFamily="34" charset="0"/>
              </a:rPr>
              <a:t>The stressed syllable in multi-syllabic words </a:t>
            </a:r>
            <a:r>
              <a:rPr lang="en-US" altLang="zh-CN" sz="2800" dirty="0" smtClean="0">
                <a:ea typeface="SimSun" pitchFamily="2" charset="-122"/>
                <a:cs typeface="Calibri" pitchFamily="34" charset="0"/>
              </a:rPr>
              <a:t>is </a:t>
            </a:r>
            <a:r>
              <a:rPr lang="en-US" altLang="zh-CN" sz="2800" dirty="0">
                <a:ea typeface="SimSun" pitchFamily="2" charset="-122"/>
                <a:cs typeface="Calibri" pitchFamily="34" charset="0"/>
              </a:rPr>
              <a:t>considered to carry the tone (be </a:t>
            </a:r>
            <a:r>
              <a:rPr lang="en-US" altLang="zh-CN" sz="2800" dirty="0" smtClean="0">
                <a:ea typeface="SimSun" pitchFamily="2" charset="-122"/>
                <a:cs typeface="Calibri" pitchFamily="34" charset="0"/>
              </a:rPr>
              <a:t>tonic).</a:t>
            </a:r>
            <a:endParaRPr lang="en-US" altLang="zh-CN" sz="2800" dirty="0"/>
          </a:p>
          <a:p>
            <a:pPr lvl="0" defTabSz="457200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zh-CN" sz="2800" dirty="0">
                <a:ea typeface="SimSun" pitchFamily="2" charset="-122"/>
                <a:cs typeface="Calibri" pitchFamily="34" charset="0"/>
              </a:rPr>
              <a:t> </a:t>
            </a:r>
            <a:r>
              <a:rPr lang="en-US" altLang="zh-CN" sz="2800" dirty="0" smtClean="0">
                <a:ea typeface="SimSun" pitchFamily="2" charset="-122"/>
                <a:cs typeface="Calibri" pitchFamily="34" charset="0"/>
              </a:rPr>
              <a:t>Tonic is the </a:t>
            </a:r>
            <a:r>
              <a:rPr lang="en-US" altLang="zh-CN" sz="2800" dirty="0">
                <a:ea typeface="SimSun" pitchFamily="2" charset="-122"/>
                <a:cs typeface="Calibri" pitchFamily="34" charset="0"/>
              </a:rPr>
              <a:t>syllable which carries the tone.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785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Tonic+syllable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  <a:sym typeface="Wingdings" pitchFamily="2" charset="2"/>
              </a:rPr>
              <a:t>	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214" y="1524000"/>
            <a:ext cx="8001000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685800" eaLnBrk="0" hangingPunct="0"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you (</a:t>
            </a:r>
            <a:r>
              <a:rPr lang="en-US" sz="2800" i="1" dirty="0">
                <a:latin typeface="+mj-lt"/>
              </a:rPr>
              <a:t>one syllable</a:t>
            </a:r>
            <a:r>
              <a:rPr lang="en-US" sz="2800" dirty="0">
                <a:latin typeface="+mj-lt"/>
              </a:rPr>
              <a:t>).</a:t>
            </a:r>
          </a:p>
          <a:p>
            <a:pPr marL="342900" lvl="0" indent="-342900" defTabSz="685800" eaLnBrk="0" hangingPunct="0"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Is it ‘you (</a:t>
            </a:r>
            <a:r>
              <a:rPr lang="en-US" sz="2800" i="1" dirty="0">
                <a:latin typeface="+mj-lt"/>
              </a:rPr>
              <a:t>an utterance with three syllables</a:t>
            </a:r>
            <a:r>
              <a:rPr lang="en-US" sz="2800" dirty="0">
                <a:latin typeface="+mj-lt"/>
              </a:rPr>
              <a:t>) . </a:t>
            </a:r>
          </a:p>
          <a:p>
            <a:pPr marL="342900" lvl="0" indent="-342900" defTabSz="685800" eaLnBrk="0" hangingPunct="0"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 </a:t>
            </a:r>
            <a:r>
              <a:rPr lang="en-US" sz="2800" dirty="0">
                <a:latin typeface="+mj-lt"/>
              </a:rPr>
              <a:t>tonic syllable also carries a kind of stress.</a:t>
            </a:r>
          </a:p>
          <a:p>
            <a:pPr marL="342900" lvl="0" indent="-342900" defTabSz="685800" eaLnBrk="0" hangingPunct="0"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J</a:t>
            </a:r>
            <a:r>
              <a:rPr lang="en-US" sz="2800" dirty="0" smtClean="0">
                <a:latin typeface="+mj-lt"/>
              </a:rPr>
              <a:t>ohn </a:t>
            </a:r>
            <a:r>
              <a:rPr lang="en-US" sz="2800" dirty="0">
                <a:latin typeface="+mj-lt"/>
              </a:rPr>
              <a:t>is it ‘you.</a:t>
            </a:r>
          </a:p>
          <a:p>
            <a:pPr marL="342900" lvl="0" indent="-342900" defTabSz="685800" eaLnBrk="0" hangingPunct="0"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Two </a:t>
            </a:r>
            <a:r>
              <a:rPr lang="en-US" sz="2800" dirty="0">
                <a:latin typeface="+mj-lt"/>
              </a:rPr>
              <a:t>tone </a:t>
            </a:r>
            <a:r>
              <a:rPr lang="en-US" sz="2800" dirty="0" smtClean="0">
                <a:latin typeface="+mj-lt"/>
              </a:rPr>
              <a:t>units </a:t>
            </a:r>
            <a:r>
              <a:rPr lang="en-US" sz="2800" dirty="0" smtClean="0">
                <a:latin typeface="+mj-lt"/>
                <a:sym typeface="Wingdings" pitchFamily="2" charset="2"/>
              </a:rPr>
              <a:t></a:t>
            </a:r>
            <a:r>
              <a:rPr lang="en-US" sz="2800" dirty="0" smtClean="0">
                <a:latin typeface="+mj-lt"/>
              </a:rPr>
              <a:t> there </a:t>
            </a:r>
            <a:r>
              <a:rPr lang="en-US" sz="2800" dirty="0">
                <a:latin typeface="+mj-lt"/>
              </a:rPr>
              <a:t>are two tonic syllables.</a:t>
            </a:r>
          </a:p>
        </p:txBody>
      </p:sp>
    </p:spTree>
    <p:extLst>
      <p:ext uri="{BB962C8B-B14F-4D97-AF65-F5344CB8AC3E}">
        <p14:creationId xmlns:p14="http://schemas.microsoft.com/office/powerpoint/2010/main" val="26614876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Head+tone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pre-head 	head	 tonic </a:t>
            </a:r>
            <a:r>
              <a:rPr lang="en-US" sz="2800" dirty="0"/>
              <a:t>syllable 	</a:t>
            </a:r>
            <a:r>
              <a:rPr lang="en-US" sz="2800" dirty="0" smtClean="0"/>
              <a:t>tail</a:t>
            </a:r>
            <a:endParaRPr lang="en-US" sz="2800" dirty="0"/>
          </a:p>
          <a:p>
            <a:r>
              <a:rPr lang="en-US" sz="2800" dirty="0" smtClean="0"/>
              <a:t>Head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all </a:t>
            </a:r>
            <a:r>
              <a:rPr lang="en-US" sz="2800" dirty="0"/>
              <a:t>stressed syllable up to (but not including) tonic syllable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‘</a:t>
            </a:r>
            <a:r>
              <a:rPr lang="en-US" sz="2800" u="sng" dirty="0" smtClean="0"/>
              <a:t>John </a:t>
            </a:r>
            <a:r>
              <a:rPr lang="en-US" sz="2800" u="sng" dirty="0"/>
              <a:t>said</a:t>
            </a:r>
            <a:r>
              <a:rPr lang="en-US" sz="2800" dirty="0"/>
              <a:t> </a:t>
            </a:r>
            <a:r>
              <a:rPr lang="en-US" sz="2800" u="sng" dirty="0"/>
              <a:t>‘yes</a:t>
            </a:r>
          </a:p>
          <a:p>
            <a:pPr>
              <a:buNone/>
            </a:pPr>
            <a:r>
              <a:rPr lang="en-US" sz="2800" dirty="0" smtClean="0"/>
              <a:t>		H	   T</a:t>
            </a:r>
          </a:p>
          <a:p>
            <a:r>
              <a:rPr lang="en-US" sz="2800" u="sng" dirty="0" smtClean="0"/>
              <a:t>Bill </a:t>
            </a:r>
            <a:r>
              <a:rPr lang="en-US" sz="2800" u="sng" dirty="0"/>
              <a:t>called to ‘give you</a:t>
            </a:r>
            <a:r>
              <a:rPr lang="en-US" sz="2800" dirty="0"/>
              <a:t> </a:t>
            </a:r>
            <a:r>
              <a:rPr lang="en-US" sz="2800" u="sng" dirty="0"/>
              <a:t>‘these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		H	              T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477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71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Pre-head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Pre-head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any unstressed syllables before the </a:t>
            </a:r>
            <a:r>
              <a:rPr lang="en-US" sz="2800" dirty="0" smtClean="0"/>
              <a:t>head.</a:t>
            </a:r>
          </a:p>
          <a:p>
            <a:r>
              <a:rPr lang="en-US" sz="2800" u="sng" dirty="0" smtClean="0"/>
              <a:t>in a</a:t>
            </a:r>
            <a:r>
              <a:rPr lang="en-US" sz="2800" dirty="0" smtClean="0"/>
              <a:t> </a:t>
            </a:r>
            <a:r>
              <a:rPr lang="en-US" sz="2800" u="sng" dirty="0" smtClean="0"/>
              <a:t>‘</a:t>
            </a:r>
            <a:r>
              <a:rPr lang="en-US" sz="2800" u="sng" dirty="0"/>
              <a:t>little ‘less than an</a:t>
            </a:r>
            <a:r>
              <a:rPr lang="en-US" sz="2800" dirty="0"/>
              <a:t> </a:t>
            </a:r>
            <a:r>
              <a:rPr lang="en-US" sz="2800" u="sng" dirty="0" smtClean="0"/>
              <a:t>‘hour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PH</a:t>
            </a:r>
            <a:r>
              <a:rPr lang="en-US" sz="2800" dirty="0"/>
              <a:t>		</a:t>
            </a:r>
            <a:r>
              <a:rPr lang="en-US" sz="2800" dirty="0" smtClean="0"/>
              <a:t>H</a:t>
            </a:r>
            <a:r>
              <a:rPr lang="en-US" sz="2800" dirty="0"/>
              <a:t>	</a:t>
            </a:r>
            <a:r>
              <a:rPr lang="en-US" sz="2800" dirty="0" smtClean="0"/>
              <a:t>     T</a:t>
            </a:r>
          </a:p>
          <a:p>
            <a:pPr marL="0" lvl="0" indent="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7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Tail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Tail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any unstressed syllables that follow the tonic/All syllables between the tonic syllable and the end of tone-unit</a:t>
            </a:r>
            <a:r>
              <a:rPr lang="en-US" sz="28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u="sng" dirty="0" smtClean="0"/>
              <a:t>I</a:t>
            </a:r>
            <a:r>
              <a:rPr lang="en-US" sz="2600" dirty="0" smtClean="0"/>
              <a:t> 	‘</a:t>
            </a:r>
            <a:r>
              <a:rPr lang="en-US" sz="2600" u="sng" dirty="0" smtClean="0"/>
              <a:t>seem to </a:t>
            </a:r>
            <a:r>
              <a:rPr lang="en-US" sz="2600" u="sng" dirty="0" err="1" smtClean="0"/>
              <a:t>re’member</a:t>
            </a:r>
            <a:r>
              <a:rPr lang="en-US" sz="2600" u="sng" dirty="0" smtClean="0"/>
              <a:t> it was</a:t>
            </a:r>
            <a:r>
              <a:rPr lang="en-US" sz="2600" dirty="0" smtClean="0"/>
              <a:t> 	</a:t>
            </a:r>
            <a:r>
              <a:rPr lang="en-US" sz="2600" u="sng" dirty="0" smtClean="0"/>
              <a:t>winter</a:t>
            </a:r>
            <a:r>
              <a:rPr lang="en-US" sz="2600" dirty="0" smtClean="0"/>
              <a:t> </a:t>
            </a:r>
            <a:r>
              <a:rPr lang="en-US" sz="2600" u="sng" dirty="0" smtClean="0"/>
              <a:t>time.</a:t>
            </a:r>
          </a:p>
          <a:p>
            <a:pPr marL="0" lv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PH			H		      N	</a:t>
            </a:r>
            <a:r>
              <a:rPr lang="en-US" sz="2600" dirty="0"/>
              <a:t> </a:t>
            </a:r>
            <a:r>
              <a:rPr lang="en-US" sz="2600" dirty="0" smtClean="0"/>
              <a:t>   T</a:t>
            </a:r>
          </a:p>
          <a:p>
            <a:pPr marL="0" indent="0"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036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Pitch possibilities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If there are other syllables following the tonic syllable then the pitch tone is not completed on the tonic syllable. If the tonic syllable has a rising tone then the syllables that follow it will continue to move upwards from the pitch of the tonic syllable.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One </a:t>
            </a:r>
            <a:r>
              <a:rPr lang="en-US" sz="2800" dirty="0"/>
              <a:t>syllable: </a:t>
            </a:r>
            <a:r>
              <a:rPr lang="en-US" sz="2800" dirty="0" smtClean="0"/>
              <a:t>what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Four syllables: </a:t>
            </a:r>
            <a:r>
              <a:rPr lang="en-US" sz="2800" dirty="0" smtClean="0"/>
              <a:t>what </a:t>
            </a:r>
            <a:r>
              <a:rPr lang="en-US" sz="2800" dirty="0"/>
              <a:t>did you say’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One syllable: \why</a:t>
            </a:r>
            <a:br>
              <a:rPr lang="en-US" sz="2800" dirty="0"/>
            </a:br>
            <a:r>
              <a:rPr lang="en-US" sz="2800" dirty="0"/>
              <a:t>Four syllables: \why did you go</a:t>
            </a:r>
          </a:p>
          <a:p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678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Pitch possibilities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the case of the falling tone, if the speaker’s lowest pitch is reached before the end of the tail then the pitch will continue at the bottom level.</a:t>
            </a:r>
          </a:p>
          <a:p>
            <a:r>
              <a:rPr lang="en-US" sz="2800" dirty="0"/>
              <a:t>Other possibilities include a level tone, a tail following a fall-rise tone, and a tail following a rise-fall tone.</a:t>
            </a:r>
          </a:p>
          <a:p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943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Fall-rise and rise-fall tones followed by a tail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It is quite difficult to recognize when they are extended over tails. </a:t>
            </a:r>
          </a:p>
          <a:p>
            <a:r>
              <a:rPr lang="en-US" sz="2800" dirty="0" smtClean="0"/>
              <a:t>If there is a tai of 2 or more syllables, the normal pitch movement is for the pitch to fall on the tonic syllable and to remain low until the last syllable in the tail. </a:t>
            </a:r>
          </a:p>
          <a:p>
            <a:pPr marL="0" indent="0"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365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High and low heads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The high head </a:t>
            </a:r>
            <a:r>
              <a:rPr lang="en-US" sz="2800" dirty="0" smtClean="0">
                <a:sym typeface="Wingdings" pitchFamily="2" charset="2"/>
              </a:rPr>
              <a:t> the stressed syllable which begins the head is high in pitch. </a:t>
            </a:r>
          </a:p>
          <a:p>
            <a:r>
              <a:rPr lang="en-US" sz="2800" dirty="0" smtClean="0">
                <a:sym typeface="Wingdings" pitchFamily="2" charset="2"/>
              </a:rPr>
              <a:t>The low head  the stressed syllable which begins the head is low in pitch. </a:t>
            </a:r>
            <a:endParaRPr lang="en-US" sz="2800" dirty="0" smtClean="0"/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171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explain several concepts in intonation and tones.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Intonation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Analyzing intonation is to listen to the speakers’ pitch and recognize what it is doing.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The pitch of the voice plays the most important part.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Individual speakers do have control over their own pitch and may choose to speak with a higher than normal pitch.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We must be looking for contrast. For instance, we can substitute other phonemes to change the identity of the word from bin, pin, and sin.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Form and function in intonation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Speakers select from a choice of tones according to how they want the utterance to be heard. </a:t>
            </a:r>
          </a:p>
          <a:p>
            <a:r>
              <a:rPr lang="en-US" sz="2800" dirty="0" smtClean="0"/>
              <a:t>The only efficient way to learn to use the intonation of a language is the way a child acquires the intonation in a similar way. 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Tone and tone language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simple possibilities for intonation: level, fall, and rise. </a:t>
            </a:r>
          </a:p>
          <a:p>
            <a:r>
              <a:rPr lang="en-US" dirty="0" smtClean="0"/>
              <a:t>Tone language is a language in which the tone can determine the meaning of a word  and changing from one to another can completely change the meaning.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Complex tones and pitch height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Fall-rise tone where the pitch descends and then rises again </a:t>
            </a:r>
            <a:r>
              <a:rPr lang="en-US" sz="2800" dirty="0" smtClean="0">
                <a:sym typeface="Wingdings" pitchFamily="2" charset="2"/>
              </a:rPr>
              <a:t> quiet frequently</a:t>
            </a:r>
          </a:p>
          <a:p>
            <a:r>
              <a:rPr lang="en-US" sz="2800" dirty="0" smtClean="0">
                <a:sym typeface="Wingdings" pitchFamily="2" charset="2"/>
              </a:rPr>
              <a:t>Rise-fall tone in which the pitch follows the opposite movement  less frequently</a:t>
            </a:r>
          </a:p>
          <a:p>
            <a:r>
              <a:rPr lang="en-US" sz="2800" dirty="0" smtClean="0">
                <a:sym typeface="Wingdings" pitchFamily="2" charset="2"/>
              </a:rPr>
              <a:t>Each speaker has his/her own normal pitch range (up and bottom levels) 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Some functions of English tones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Fall yes no 		</a:t>
            </a:r>
            <a:r>
              <a:rPr lang="en-US" sz="2200" dirty="0" smtClean="0">
                <a:latin typeface="Arial" charset="0"/>
                <a:cs typeface="Arial" charset="0"/>
                <a:sym typeface="Wingdings" pitchFamily="2" charset="2"/>
              </a:rPr>
              <a:t> more or less ‘natural’</a:t>
            </a:r>
          </a:p>
          <a:p>
            <a:r>
              <a:rPr lang="en-US" sz="2200" dirty="0" smtClean="0">
                <a:latin typeface="Arial" charset="0"/>
                <a:cs typeface="Arial" charset="0"/>
                <a:sym typeface="Wingdings" pitchFamily="2" charset="2"/>
              </a:rPr>
              <a:t>Rise yes no 	 readiness to receive new info</a:t>
            </a:r>
          </a:p>
          <a:p>
            <a:r>
              <a:rPr lang="en-US" sz="2200" dirty="0" smtClean="0">
                <a:latin typeface="Arial" charset="0"/>
                <a:cs typeface="Arial" charset="0"/>
                <a:sym typeface="Wingdings" pitchFamily="2" charset="2"/>
              </a:rPr>
              <a:t>Fall-rise yes no	 limited agreement or response with reservation.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  <a:sym typeface="Wingdings" pitchFamily="2" charset="2"/>
              </a:rPr>
              <a:t>	</a:t>
            </a:r>
            <a:r>
              <a:rPr lang="en-US" sz="2200" dirty="0" smtClean="0">
                <a:latin typeface="Arial" charset="0"/>
                <a:cs typeface="Arial" charset="0"/>
                <a:sym typeface="Wingdings" pitchFamily="2" charset="2"/>
              </a:rPr>
              <a:t>		 indicates both something given or   conceded at the same time some “reservation” or hesitation</a:t>
            </a:r>
          </a:p>
          <a:p>
            <a:r>
              <a:rPr lang="en-US" sz="2200" dirty="0" smtClean="0">
                <a:latin typeface="Arial" charset="0"/>
                <a:cs typeface="Arial" charset="0"/>
                <a:sym typeface="Wingdings" pitchFamily="2" charset="2"/>
              </a:rPr>
              <a:t>Rise-fall yes no	 rather strong feelings of approval, disapproval or surprise</a:t>
            </a:r>
          </a:p>
          <a:p>
            <a:r>
              <a:rPr lang="en-US" sz="2200" dirty="0" smtClean="0">
                <a:latin typeface="Arial" charset="0"/>
                <a:cs typeface="Arial" charset="0"/>
                <a:sym typeface="Wingdings" pitchFamily="2" charset="2"/>
              </a:rPr>
              <a:t>Level yes no 	 in a rather restricted context. A feeling of saying something routine, uninteresting, or boring.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  <a:sym typeface="Wingdings" pitchFamily="2" charset="2"/>
              </a:rPr>
              <a:t>	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Tone language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  <a:sym typeface="Wingdings" pitchFamily="2" charset="2"/>
              </a:rPr>
              <a:t>T</a:t>
            </a:r>
            <a:r>
              <a:rPr lang="en-US" sz="2400" dirty="0" smtClean="0"/>
              <a:t>one </a:t>
            </a:r>
            <a:r>
              <a:rPr lang="en-US" sz="2400" dirty="0"/>
              <a:t>language or tonal language is a language in which saying words with different "tones" (which are like pitches in music but with a smaller number) changes the meaning of a word even if the pronunciation of the word is otherwise the same. </a:t>
            </a:r>
            <a:endParaRPr lang="en-US" sz="2400" dirty="0" smtClean="0"/>
          </a:p>
          <a:p>
            <a:r>
              <a:rPr lang="en-US" sz="2400" dirty="0" smtClean="0"/>
              <a:t>Examples: Chinese</a:t>
            </a:r>
            <a:r>
              <a:rPr lang="en-US" sz="2400" dirty="0"/>
              <a:t>, Vietnamese, Thai, and </a:t>
            </a:r>
            <a:r>
              <a:rPr lang="en-US" sz="2400" dirty="0" smtClean="0"/>
              <a:t>Punjabi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285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Tone unit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  <a:sym typeface="Wingdings" pitchFamily="2" charset="2"/>
              </a:rPr>
              <a:t>	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00200"/>
            <a:ext cx="800100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6858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Intonation </a:t>
            </a:r>
            <a:r>
              <a:rPr lang="en-US" sz="2800" dirty="0">
                <a:latin typeface="+mn-lt"/>
              </a:rPr>
              <a:t>belongs </a:t>
            </a:r>
            <a:r>
              <a:rPr lang="en-US" sz="2800" dirty="0" smtClean="0">
                <a:latin typeface="+mn-lt"/>
              </a:rPr>
              <a:t>to as </a:t>
            </a:r>
            <a:r>
              <a:rPr lang="en-US" sz="2800" dirty="0">
                <a:latin typeface="+mn-lt"/>
              </a:rPr>
              <a:t>well as stress, </a:t>
            </a:r>
            <a:r>
              <a:rPr lang="en-US" sz="2800" dirty="0" err="1">
                <a:latin typeface="+mn-lt"/>
              </a:rPr>
              <a:t>suprasegmental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phonology.</a:t>
            </a:r>
            <a:endParaRPr lang="en-US" sz="2800" dirty="0">
              <a:latin typeface="+mn-lt"/>
            </a:endParaRPr>
          </a:p>
          <a:p>
            <a:pPr marL="457200" lvl="0" indent="-457200" defTabSz="6858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It uses </a:t>
            </a:r>
            <a:r>
              <a:rPr lang="en-US" sz="2800" i="1" dirty="0">
                <a:latin typeface="+mn-lt"/>
              </a:rPr>
              <a:t>tone unit </a:t>
            </a:r>
            <a:r>
              <a:rPr lang="en-US" sz="2800" dirty="0">
                <a:latin typeface="+mn-lt"/>
              </a:rPr>
              <a:t>instead of tone</a:t>
            </a:r>
            <a:r>
              <a:rPr lang="en-US" sz="2800" dirty="0" smtClean="0">
                <a:latin typeface="+mn-lt"/>
              </a:rPr>
              <a:t>.</a:t>
            </a:r>
          </a:p>
          <a:p>
            <a:pPr marL="457200" lvl="0" indent="-457200" defTabSz="6858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Font typeface="Arial" pitchFamily="34" charset="0"/>
              <a:buChar char="•"/>
            </a:pPr>
            <a:endParaRPr lang="en-US" sz="2800" dirty="0">
              <a:latin typeface="Gill Sans MT"/>
            </a:endParaRPr>
          </a:p>
          <a:p>
            <a:pPr marL="228600" lvl="0" indent="-228600" defTabSz="6858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Font typeface="Wingdings" pitchFamily="2" charset="2"/>
              <a:buChar char="Ø"/>
            </a:pPr>
            <a:endParaRPr lang="en-US" sz="2800" dirty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6520162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626</Words>
  <Application>Microsoft Office PowerPoint</Application>
  <PresentationFormat>On-screen Show (4:3)</PresentationFormat>
  <Paragraphs>110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Learning Outcomes</vt:lpstr>
      <vt:lpstr>Intonation</vt:lpstr>
      <vt:lpstr>Form and function in intonation</vt:lpstr>
      <vt:lpstr>Tone and tone language</vt:lpstr>
      <vt:lpstr>Complex tones and pitch height</vt:lpstr>
      <vt:lpstr>Some functions of English tones</vt:lpstr>
      <vt:lpstr>Tone language</vt:lpstr>
      <vt:lpstr>Tone unit</vt:lpstr>
      <vt:lpstr>Functions of intonantion</vt:lpstr>
      <vt:lpstr>Tonic</vt:lpstr>
      <vt:lpstr>Tonic+syllable</vt:lpstr>
      <vt:lpstr>Head+tone</vt:lpstr>
      <vt:lpstr>Pre-head</vt:lpstr>
      <vt:lpstr>Tail</vt:lpstr>
      <vt:lpstr>Pitch possibilities</vt:lpstr>
      <vt:lpstr>Pitch possibilities</vt:lpstr>
      <vt:lpstr>Fall-rise and rise-fall tones followed by a tail</vt:lpstr>
      <vt:lpstr>High and low heads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276</cp:revision>
  <dcterms:created xsi:type="dcterms:W3CDTF">2010-08-24T06:47:44Z</dcterms:created>
  <dcterms:modified xsi:type="dcterms:W3CDTF">2018-12-13T01:16:31Z</dcterms:modified>
</cp:coreProperties>
</file>