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66" r:id="rId3"/>
    <p:sldId id="368" r:id="rId4"/>
    <p:sldId id="369" r:id="rId5"/>
    <p:sldId id="371" r:id="rId6"/>
    <p:sldId id="372" r:id="rId7"/>
    <p:sldId id="373" r:id="rId8"/>
    <p:sldId id="376" r:id="rId9"/>
    <p:sldId id="377" r:id="rId10"/>
    <p:sldId id="380" r:id="rId11"/>
    <p:sldId id="379" r:id="rId12"/>
    <p:sldId id="37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13/12/2018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Discourse function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The study of discourse attempts to look at the larger contexts in which sentences occur.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 sentences contain several references that presuppose shared knowledge.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 meaning of a sentence can only be correctly interpreted in the light of knowledge of what has preceded in the conversation.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Discourse function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The use of intonation in discourse is </a:t>
            </a:r>
            <a:r>
              <a:rPr lang="en-US" sz="2800" dirty="0">
                <a:latin typeface="Arial" charset="0"/>
                <a:cs typeface="Arial" charset="0"/>
              </a:rPr>
              <a:t>t</a:t>
            </a:r>
            <a:r>
              <a:rPr lang="en-US" sz="2800" dirty="0" smtClean="0">
                <a:latin typeface="Arial" charset="0"/>
                <a:cs typeface="Arial" charset="0"/>
              </a:rPr>
              <a:t>o focus: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listener’s attention on aspects of the message that are most important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regulation of conservational </a:t>
            </a:r>
            <a:r>
              <a:rPr lang="en-US" sz="2800" dirty="0" err="1" smtClean="0">
                <a:latin typeface="Arial" charset="0"/>
                <a:cs typeface="Arial" charset="0"/>
              </a:rPr>
              <a:t>behaviour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cs typeface="Arial" charset="0"/>
              </a:rPr>
              <a:t>The tone chosen can indicate whether the tone-unit in which it occurs is being to present new information or to refer to information which is felt to be already possessed by speakers and hearers.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Discourse function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I</a:t>
            </a:r>
            <a:r>
              <a:rPr lang="en-US" sz="2800" dirty="0">
                <a:latin typeface="Arial" charset="0"/>
                <a:cs typeface="Arial" charset="0"/>
              </a:rPr>
              <a:t> Since the </a:t>
            </a:r>
            <a:r>
              <a:rPr lang="en-US" sz="2800" u="sng" dirty="0">
                <a:latin typeface="Arial" charset="0"/>
                <a:cs typeface="Arial" charset="0"/>
              </a:rPr>
              <a:t>last</a:t>
            </a:r>
            <a:r>
              <a:rPr lang="en-US" sz="2800" dirty="0">
                <a:latin typeface="Arial" charset="0"/>
                <a:cs typeface="Arial" charset="0"/>
              </a:rPr>
              <a:t> time we met </a:t>
            </a:r>
            <a:r>
              <a:rPr lang="en-US" sz="3600" dirty="0">
                <a:latin typeface="Arial" charset="0"/>
                <a:cs typeface="Arial" charset="0"/>
              </a:rPr>
              <a:t>I</a:t>
            </a:r>
            <a:r>
              <a:rPr lang="en-US" sz="2800" dirty="0">
                <a:latin typeface="Arial" charset="0"/>
                <a:cs typeface="Arial" charset="0"/>
              </a:rPr>
              <a:t> when we had that huge </a:t>
            </a:r>
            <a:r>
              <a:rPr lang="en-US" sz="2800" u="sng" dirty="0">
                <a:latin typeface="Arial" charset="0"/>
                <a:cs typeface="Arial" charset="0"/>
              </a:rPr>
              <a:t>dinner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3600" dirty="0">
                <a:latin typeface="Arial" charset="0"/>
                <a:cs typeface="Arial" charset="0"/>
              </a:rPr>
              <a:t>I</a:t>
            </a:r>
            <a:r>
              <a:rPr lang="en-US" sz="2800" dirty="0">
                <a:latin typeface="Arial" charset="0"/>
                <a:cs typeface="Arial" charset="0"/>
              </a:rPr>
              <a:t> I’ve been on a </a:t>
            </a:r>
            <a:r>
              <a:rPr lang="en-US" sz="2800" u="sng" dirty="0">
                <a:latin typeface="Arial" charset="0"/>
                <a:cs typeface="Arial" charset="0"/>
              </a:rPr>
              <a:t>diet</a:t>
            </a:r>
            <a:r>
              <a:rPr lang="en-US" sz="2800" dirty="0" smtClean="0">
                <a:latin typeface="Arial" charset="0"/>
                <a:cs typeface="Arial" charset="0"/>
              </a:rPr>
              <a:t>.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 1</a:t>
            </a:r>
            <a:r>
              <a:rPr lang="en-US" sz="2800" baseline="30000" dirty="0" smtClean="0">
                <a:latin typeface="Arial" charset="0"/>
                <a:cs typeface="Arial" charset="0"/>
              </a:rPr>
              <a:t>st</a:t>
            </a:r>
            <a:r>
              <a:rPr lang="en-US" sz="2800" dirty="0" smtClean="0">
                <a:latin typeface="Arial" charset="0"/>
                <a:cs typeface="Arial" charset="0"/>
              </a:rPr>
              <a:t> and the 2</a:t>
            </a:r>
            <a:r>
              <a:rPr lang="en-US" sz="2800" baseline="30000" dirty="0" smtClean="0">
                <a:latin typeface="Arial" charset="0"/>
                <a:cs typeface="Arial" charset="0"/>
              </a:rPr>
              <a:t>nd</a:t>
            </a:r>
            <a:r>
              <a:rPr lang="en-US" sz="2800" dirty="0" smtClean="0">
                <a:latin typeface="Arial" charset="0"/>
                <a:cs typeface="Arial" charset="0"/>
              </a:rPr>
              <a:t> tone units show old information.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 3</a:t>
            </a:r>
            <a:r>
              <a:rPr lang="en-US" sz="2800" baseline="30000" dirty="0" smtClean="0">
                <a:latin typeface="Arial" charset="0"/>
                <a:cs typeface="Arial" charset="0"/>
              </a:rPr>
              <a:t>rd</a:t>
            </a:r>
            <a:r>
              <a:rPr lang="en-US" sz="2800" dirty="0" smtClean="0">
                <a:latin typeface="Arial" charset="0"/>
                <a:cs typeface="Arial" charset="0"/>
              </a:rPr>
              <a:t> one shows the new information. </a:t>
            </a:r>
            <a:endParaRPr lang="id-ID" sz="2800" dirty="0">
              <a:latin typeface="Arial" charset="0"/>
              <a:cs typeface="Arial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identify types of intonation and the functions.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Functions of intonation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Intonation makes it easier for a listener to understand what a speaker is trying to carry. </a:t>
            </a:r>
          </a:p>
          <a:p>
            <a:r>
              <a:rPr lang="en-US" sz="2800" dirty="0" smtClean="0"/>
              <a:t>Express emotions and attitudes </a:t>
            </a:r>
            <a:r>
              <a:rPr lang="en-US" sz="2800" dirty="0" smtClean="0">
                <a:sym typeface="Wingdings" pitchFamily="2" charset="2"/>
              </a:rPr>
              <a:t> attitudinal function</a:t>
            </a:r>
          </a:p>
          <a:p>
            <a:r>
              <a:rPr lang="en-US" sz="2800" dirty="0" smtClean="0">
                <a:sym typeface="Wingdings" pitchFamily="2" charset="2"/>
              </a:rPr>
              <a:t>Produce the effect of prominence on syllables that need to be perceived as stressed and in particular the placing of tonic stress as a particular syllable marks out the word to which it belongs as the most important in the tone unit  accentual function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Functions of intonation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grammar and syntactic structure </a:t>
            </a:r>
            <a:r>
              <a:rPr lang="en-US" dirty="0" smtClean="0">
                <a:sym typeface="Wingdings" pitchFamily="2" charset="2"/>
              </a:rPr>
              <a:t> grammatical function</a:t>
            </a:r>
          </a:p>
          <a:p>
            <a:r>
              <a:rPr lang="en-US" dirty="0" smtClean="0">
                <a:sym typeface="Wingdings" pitchFamily="2" charset="2"/>
              </a:rPr>
              <a:t>Signal to the listener what is to be taken as new information and what is already given  discourse function</a:t>
            </a:r>
          </a:p>
          <a:p>
            <a:r>
              <a:rPr lang="en-US" dirty="0" smtClean="0">
                <a:sym typeface="Wingdings" pitchFamily="2" charset="2"/>
              </a:rPr>
              <a:t>The three functions are related to each other.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Attitudinal function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The form of intonation is different in different language. </a:t>
            </a:r>
          </a:p>
          <a:p>
            <a:r>
              <a:rPr lang="en-US" sz="2800" dirty="0" smtClean="0"/>
              <a:t>Different loudness, speed, pitch, and voice qualities for different attitudes. </a:t>
            </a:r>
          </a:p>
          <a:p>
            <a:r>
              <a:rPr lang="en-US" sz="2800" dirty="0" smtClean="0"/>
              <a:t>Sequential: pre-heads, heads, tonic syllables, tail, pauses, and tone-unit boundaries</a:t>
            </a:r>
          </a:p>
          <a:p>
            <a:r>
              <a:rPr lang="en-US" sz="2800" dirty="0" smtClean="0"/>
              <a:t>Prosodic: width of pitch range, key, loudness, speed, and voice quality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Attitudinal function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Paralinguistic: facial expression, gesture, body movement, laugh, and sob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Fall		: finality, definiteness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Rise		: nearer to grammatical function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Fall-rise	: uncertainty, doubt, requesting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Rise-fall	: surprise, being impressed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Accentual function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One particular aspect of </a:t>
            </a:r>
            <a:r>
              <a:rPr lang="en-US" sz="2200" dirty="0" err="1" smtClean="0">
                <a:latin typeface="Arial" charset="0"/>
                <a:cs typeface="Arial" charset="0"/>
              </a:rPr>
              <a:t>stree</a:t>
            </a:r>
            <a:r>
              <a:rPr lang="en-US" sz="2200" dirty="0" smtClean="0">
                <a:latin typeface="Arial" charset="0"/>
                <a:cs typeface="Arial" charset="0"/>
              </a:rPr>
              <a:t> could be regarded as part of intonation. This is the placement of the tonic stress within th</a:t>
            </a:r>
            <a:r>
              <a:rPr lang="en-US" sz="2200" dirty="0" smtClean="0">
                <a:latin typeface="Arial" charset="0"/>
                <a:cs typeface="Arial" charset="0"/>
              </a:rPr>
              <a:t>e tone-unit.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The most common position for the tonic syllable is on the last lexical word. </a:t>
            </a:r>
          </a:p>
          <a:p>
            <a:r>
              <a:rPr lang="en-US" sz="2200" i="1" dirty="0" smtClean="0">
                <a:latin typeface="Arial" charset="0"/>
                <a:cs typeface="Arial" charset="0"/>
              </a:rPr>
              <a:t>She wasn’t wearing a </a:t>
            </a:r>
            <a:r>
              <a:rPr lang="en-US" sz="2200" i="1" u="sng" dirty="0" smtClean="0">
                <a:latin typeface="Arial" charset="0"/>
                <a:cs typeface="Arial" charset="0"/>
              </a:rPr>
              <a:t>green</a:t>
            </a:r>
            <a:r>
              <a:rPr lang="en-US" sz="2200" i="1" dirty="0" smtClean="0">
                <a:latin typeface="Arial" charset="0"/>
                <a:cs typeface="Arial" charset="0"/>
              </a:rPr>
              <a:t> dress, she was wearing a </a:t>
            </a:r>
            <a:r>
              <a:rPr lang="en-US" sz="2200" i="1" u="sng" dirty="0" smtClean="0">
                <a:latin typeface="Arial" charset="0"/>
                <a:cs typeface="Arial" charset="0"/>
              </a:rPr>
              <a:t>red</a:t>
            </a:r>
            <a:r>
              <a:rPr lang="en-US" sz="2200" i="1" dirty="0" smtClean="0">
                <a:latin typeface="Arial" charset="0"/>
                <a:cs typeface="Arial" charset="0"/>
              </a:rPr>
              <a:t> dress. </a:t>
            </a:r>
          </a:p>
          <a:p>
            <a:r>
              <a:rPr lang="en-US" sz="2200" i="1" dirty="0" smtClean="0">
                <a:latin typeface="Arial" charset="0"/>
                <a:cs typeface="Arial" charset="0"/>
              </a:rPr>
              <a:t>It was </a:t>
            </a:r>
            <a:r>
              <a:rPr lang="en-US" sz="2200" i="1" u="sng" dirty="0" smtClean="0">
                <a:latin typeface="Arial" charset="0"/>
                <a:cs typeface="Arial" charset="0"/>
              </a:rPr>
              <a:t>very</a:t>
            </a:r>
            <a:r>
              <a:rPr lang="en-US" sz="2200" i="1" dirty="0" smtClean="0">
                <a:latin typeface="Arial" charset="0"/>
                <a:cs typeface="Arial" charset="0"/>
              </a:rPr>
              <a:t> boring.</a:t>
            </a:r>
          </a:p>
          <a:p>
            <a:r>
              <a:rPr lang="en-US" sz="2200" i="1" dirty="0">
                <a:latin typeface="Arial" charset="0"/>
                <a:cs typeface="Arial" charset="0"/>
              </a:rPr>
              <a:t>It was very </a:t>
            </a:r>
            <a:r>
              <a:rPr lang="en-US" sz="2200" i="1" u="sng" dirty="0">
                <a:latin typeface="Arial" charset="0"/>
                <a:cs typeface="Arial" charset="0"/>
              </a:rPr>
              <a:t>boring</a:t>
            </a:r>
            <a:r>
              <a:rPr lang="en-US" sz="2200" i="1" dirty="0">
                <a:latin typeface="Arial" charset="0"/>
                <a:cs typeface="Arial" charset="0"/>
              </a:rPr>
              <a:t>.</a:t>
            </a:r>
          </a:p>
          <a:p>
            <a:endParaRPr lang="id-ID" sz="2200" i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Grammatical function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Tone unit boundary placement can indicate grammatical structure to the listener and we can find minimal pairs.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a. </a:t>
            </a:r>
            <a:r>
              <a:rPr lang="en-US" sz="2800" i="1" dirty="0" smtClean="0">
                <a:latin typeface="Arial" charset="0"/>
                <a:cs typeface="Arial" charset="0"/>
              </a:rPr>
              <a:t>The Conservatives who </a:t>
            </a:r>
            <a:r>
              <a:rPr lang="en-US" sz="2800" i="1" u="sng" dirty="0" smtClean="0">
                <a:latin typeface="Arial" charset="0"/>
                <a:cs typeface="Arial" charset="0"/>
              </a:rPr>
              <a:t>like</a:t>
            </a:r>
            <a:r>
              <a:rPr lang="en-US" sz="2800" i="1" dirty="0" smtClean="0">
                <a:latin typeface="Arial" charset="0"/>
                <a:cs typeface="Arial" charset="0"/>
              </a:rPr>
              <a:t> the proposal are </a:t>
            </a:r>
            <a:r>
              <a:rPr lang="en-US" sz="2800" i="1" u="sng" dirty="0" smtClean="0">
                <a:latin typeface="Arial" charset="0"/>
                <a:cs typeface="Arial" charset="0"/>
              </a:rPr>
              <a:t>pleased</a:t>
            </a:r>
            <a:r>
              <a:rPr lang="en-US" sz="2800" i="1" dirty="0" smtClean="0">
                <a:latin typeface="Arial" charset="0"/>
                <a:cs typeface="Arial" charset="0"/>
              </a:rPr>
              <a:t>.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b. </a:t>
            </a:r>
            <a:r>
              <a:rPr lang="en-US" sz="2800" i="1" dirty="0" smtClean="0">
                <a:latin typeface="Arial" charset="0"/>
                <a:cs typeface="Arial" charset="0"/>
              </a:rPr>
              <a:t>The Con</a:t>
            </a:r>
            <a:r>
              <a:rPr lang="en-US" sz="2800" i="1" u="sng" dirty="0" smtClean="0">
                <a:latin typeface="Arial" charset="0"/>
                <a:cs typeface="Arial" charset="0"/>
              </a:rPr>
              <a:t>ser</a:t>
            </a:r>
            <a:r>
              <a:rPr lang="en-US" sz="2800" i="1" dirty="0" smtClean="0">
                <a:latin typeface="Arial" charset="0"/>
                <a:cs typeface="Arial" charset="0"/>
              </a:rPr>
              <a:t>vatives who </a:t>
            </a:r>
            <a:r>
              <a:rPr lang="en-US" sz="2800" i="1" u="sng" dirty="0" smtClean="0">
                <a:latin typeface="Arial" charset="0"/>
                <a:cs typeface="Arial" charset="0"/>
              </a:rPr>
              <a:t>like</a:t>
            </a:r>
            <a:r>
              <a:rPr lang="en-US" sz="2800" i="1" dirty="0" smtClean="0">
                <a:latin typeface="Arial" charset="0"/>
                <a:cs typeface="Arial" charset="0"/>
              </a:rPr>
              <a:t> the proposal are pleased.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(a)</a:t>
            </a:r>
            <a:r>
              <a:rPr lang="en-US" sz="2800" dirty="0" smtClean="0">
                <a:latin typeface="Arial" charset="0"/>
                <a:cs typeface="Arial" charset="0"/>
              </a:rPr>
              <a:t> is restrictive and (b) is non-restrictive. (a) implies that only some Conservatives lik</a:t>
            </a:r>
            <a:r>
              <a:rPr lang="en-US" sz="2800" dirty="0" smtClean="0">
                <a:latin typeface="Arial" charset="0"/>
                <a:cs typeface="Arial" charset="0"/>
              </a:rPr>
              <a:t>e the proposal while (b) implies that all the Conservatives like it.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Grammatical function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The choice of tone on the tonic syllable.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Falling tone in question.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Intonation of question tags.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550</Words>
  <Application>Microsoft Office PowerPoint</Application>
  <PresentationFormat>On-screen Show (4:3)</PresentationFormat>
  <Paragraphs>64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Learning Outcomes</vt:lpstr>
      <vt:lpstr>Functions of intonation</vt:lpstr>
      <vt:lpstr>Functions of intonation</vt:lpstr>
      <vt:lpstr>Attitudinal function</vt:lpstr>
      <vt:lpstr>Attitudinal function</vt:lpstr>
      <vt:lpstr>Accentual function</vt:lpstr>
      <vt:lpstr>Grammatical function</vt:lpstr>
      <vt:lpstr>Grammatical function</vt:lpstr>
      <vt:lpstr>Discourse function</vt:lpstr>
      <vt:lpstr>Discourse function</vt:lpstr>
      <vt:lpstr>Discourse function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268</cp:revision>
  <dcterms:created xsi:type="dcterms:W3CDTF">2010-08-24T06:47:44Z</dcterms:created>
  <dcterms:modified xsi:type="dcterms:W3CDTF">2018-12-13T04:41:32Z</dcterms:modified>
</cp:coreProperties>
</file>