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366" r:id="rId3"/>
    <p:sldId id="393" r:id="rId4"/>
    <p:sldId id="386" r:id="rId5"/>
    <p:sldId id="367" r:id="rId6"/>
    <p:sldId id="368" r:id="rId7"/>
    <p:sldId id="387" r:id="rId8"/>
    <p:sldId id="394" r:id="rId9"/>
    <p:sldId id="369" r:id="rId10"/>
    <p:sldId id="388" r:id="rId11"/>
    <p:sldId id="390" r:id="rId12"/>
    <p:sldId id="392" r:id="rId13"/>
    <p:sldId id="391" r:id="rId14"/>
    <p:sldId id="372" r:id="rId15"/>
    <p:sldId id="389" r:id="rId16"/>
    <p:sldId id="373" r:id="rId17"/>
    <p:sldId id="376" r:id="rId18"/>
    <p:sldId id="37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87" d="100"/>
          <a:sy n="87" d="100"/>
        </p:scale>
        <p:origin x="-231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A7411F-5962-43D2-8BDF-DBE29F4535E2}" type="datetimeFigureOut">
              <a:rPr lang="id-ID"/>
              <a:pPr>
                <a:defRPr/>
              </a:pPr>
              <a:t>07/09/2018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3707B7-A839-446A-9626-7F48954E674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495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930821-ED3E-4E86-A02C-A52F06F4C3A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332A7-525F-4D46-87BE-948A87799FF2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D511C4-29A4-4D86-8CF3-26D4E0CA886B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D511C4-29A4-4D86-8CF3-26D4E0CA886B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2060D-E8EF-4C9C-8F93-394C876057B5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CE223-8EA8-4B88-8B34-4E4C22DA1FFF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6F7B6-4988-44F2-8A01-611AB6623278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6F7B6-4988-44F2-8A01-611AB6623278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6F7B6-4988-44F2-8A01-611AB6623278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930821-ED3E-4E86-A02C-A52F06F4C3A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930821-ED3E-4E86-A02C-A52F06F4C3A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D95F-5A60-4647-90B4-4AFF87F539DD}" type="datetime1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FAC3-0F19-412E-969C-BD194A574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BE28D7-1570-419B-AB9A-79F9EDBE69CA}" type="datetime1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trickhayeck.wordpress.com/7-keys-to-native-like-english/the-schwa-soun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ENGLISH PHONETICS AND PHONOLOGY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SESSION 2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RIKA MUTIARA, </a:t>
            </a:r>
            <a:r>
              <a:rPr lang="en-US" b="1" dirty="0" err="1" smtClean="0">
                <a:solidFill>
                  <a:schemeClr val="bg1"/>
                </a:solidFill>
              </a:rPr>
              <a:t>S.Pd</a:t>
            </a:r>
            <a:r>
              <a:rPr lang="en-US" b="1" dirty="0" smtClean="0">
                <a:solidFill>
                  <a:schemeClr val="bg1"/>
                </a:solidFill>
              </a:rPr>
              <a:t>., </a:t>
            </a:r>
            <a:r>
              <a:rPr lang="en-US" b="1" dirty="0" err="1" smtClean="0">
                <a:solidFill>
                  <a:schemeClr val="bg1"/>
                </a:solidFill>
              </a:rPr>
              <a:t>M.Hum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PENDIDIKAN </a:t>
            </a:r>
            <a:r>
              <a:rPr lang="en-US" b="1" dirty="0" smtClean="0">
                <a:solidFill>
                  <a:schemeClr val="bg1"/>
                </a:solidFill>
              </a:rPr>
              <a:t>BAHASA INGGRIS, </a:t>
            </a:r>
            <a:r>
              <a:rPr lang="en-US" b="1" dirty="0">
                <a:solidFill>
                  <a:schemeClr val="bg1"/>
                </a:solidFill>
              </a:rPr>
              <a:t>FKIP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Tenseness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Tense </a:t>
            </a:r>
            <a:r>
              <a:rPr lang="en-US" sz="2800" dirty="0" smtClean="0"/>
              <a:t>and lax vowels</a:t>
            </a:r>
          </a:p>
          <a:p>
            <a:r>
              <a:rPr lang="en-US" sz="2800" dirty="0" smtClean="0"/>
              <a:t>Your </a:t>
            </a:r>
            <a:r>
              <a:rPr lang="en-US" sz="2800" dirty="0"/>
              <a:t>muscles tense (making effort) as in the case of /i:/,/u:/,/ɔ:/,/ɑ:/ </a:t>
            </a:r>
            <a:r>
              <a:rPr lang="en-US" sz="2800" dirty="0" err="1"/>
              <a:t>etc</a:t>
            </a:r>
            <a:r>
              <a:rPr lang="en-US" sz="2800" dirty="0"/>
              <a:t> or lax (not making too much effort) as in the case of the </a:t>
            </a:r>
            <a:r>
              <a:rPr lang="en-US" sz="2800" dirty="0">
                <a:hlinkClick r:id="rId4"/>
              </a:rPr>
              <a:t>schwa sound</a:t>
            </a:r>
            <a:r>
              <a:rPr lang="en-US" sz="2800" dirty="0"/>
              <a:t>,/ʌ/,/</a:t>
            </a:r>
            <a:r>
              <a:rPr lang="en-US" sz="2800" dirty="0" smtClean="0"/>
              <a:t>ɪ/</a:t>
            </a:r>
          </a:p>
          <a:p>
            <a:r>
              <a:rPr lang="en-US" sz="2800" dirty="0" smtClean="0"/>
              <a:t>Tense vowels are longer than lax vowels of the same general high class</a:t>
            </a:r>
            <a:endParaRPr lang="en-US" sz="2800" dirty="0"/>
          </a:p>
          <a:p>
            <a:r>
              <a:rPr lang="en-US" sz="2800" dirty="0" smtClean="0"/>
              <a:t>/i / is longer </a:t>
            </a:r>
            <a:r>
              <a:rPr lang="en-US" sz="2800" dirty="0"/>
              <a:t>than /</a:t>
            </a:r>
            <a:r>
              <a:rPr lang="en-US" sz="2800" dirty="0" smtClean="0"/>
              <a:t>ɪ/</a:t>
            </a:r>
          </a:p>
          <a:p>
            <a:r>
              <a:rPr lang="en-US" sz="2800" dirty="0" smtClean="0"/>
              <a:t>/u/ is longer than /</a:t>
            </a:r>
            <a:r>
              <a:rPr lang="en-US" sz="2800" dirty="0"/>
              <a:t>ʊ</a:t>
            </a:r>
            <a:r>
              <a:rPr lang="en-US" sz="2800" dirty="0" smtClean="0"/>
              <a:t>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51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Tenseness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6" y="2286000"/>
            <a:ext cx="5043922" cy="92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021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Tenseness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800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99" y="1447800"/>
            <a:ext cx="60483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9411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How to describe vowels</a:t>
            </a: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smtClean="0"/>
              <a:t>Height-&gt;advancement-&gt; roundedness</a:t>
            </a:r>
          </a:p>
          <a:p>
            <a:r>
              <a:rPr lang="en-US" sz="2800" dirty="0" smtClean="0"/>
              <a:t>Example: high back rounded</a:t>
            </a:r>
          </a:p>
        </p:txBody>
      </p:sp>
    </p:spTree>
    <p:extLst>
      <p:ext uri="{BB962C8B-B14F-4D97-AF65-F5344CB8AC3E}">
        <p14:creationId xmlns:p14="http://schemas.microsoft.com/office/powerpoint/2010/main" val="4480412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Diphtong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err="1" smtClean="0">
                <a:latin typeface="+mj-lt"/>
                <a:cs typeface="Arial" charset="0"/>
              </a:rPr>
              <a:t>Diphtongs</a:t>
            </a:r>
            <a:r>
              <a:rPr lang="en-US" sz="2800" dirty="0" smtClean="0">
                <a:latin typeface="+mj-lt"/>
                <a:cs typeface="Arial" charset="0"/>
              </a:rPr>
              <a:t> are sounds which consist of a movement or glide from one vowel to another. </a:t>
            </a:r>
          </a:p>
          <a:p>
            <a:r>
              <a:rPr lang="en-US" sz="2800" dirty="0" smtClean="0">
                <a:latin typeface="+mj-lt"/>
                <a:cs typeface="Arial" charset="0"/>
              </a:rPr>
              <a:t>The first part is much longer and stronger than the second part. The second part is shorter and </a:t>
            </a:r>
            <a:r>
              <a:rPr lang="en-US" sz="2800" dirty="0" err="1" smtClean="0">
                <a:latin typeface="+mj-lt"/>
                <a:cs typeface="Arial" charset="0"/>
              </a:rPr>
              <a:t>quiter</a:t>
            </a:r>
            <a:r>
              <a:rPr lang="en-US" sz="2800" dirty="0" smtClean="0">
                <a:latin typeface="+mj-lt"/>
                <a:cs typeface="Arial" charset="0"/>
              </a:rPr>
              <a:t>. </a:t>
            </a:r>
          </a:p>
          <a:p>
            <a:endParaRPr lang="en-US" sz="2800" dirty="0" smtClean="0">
              <a:latin typeface="+mj-lt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2670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Diphtong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/>
              <a:t>/</a:t>
            </a:r>
            <a:r>
              <a:rPr lang="en-US" sz="2800" dirty="0" err="1"/>
              <a:t>eɪ</a:t>
            </a:r>
            <a:r>
              <a:rPr lang="en-US" sz="2800" dirty="0"/>
              <a:t>/ play, shame, able, name, straight, bathe, ache, </a:t>
            </a:r>
            <a:r>
              <a:rPr lang="en-US" sz="2800" dirty="0" smtClean="0"/>
              <a:t>take</a:t>
            </a:r>
          </a:p>
          <a:p>
            <a:r>
              <a:rPr lang="en-US" sz="2800" dirty="0"/>
              <a:t>/</a:t>
            </a:r>
            <a:r>
              <a:rPr lang="en-US" sz="2800" dirty="0" err="1"/>
              <a:t>ɔɪ</a:t>
            </a:r>
            <a:r>
              <a:rPr lang="en-US" sz="2800" dirty="0"/>
              <a:t>/ oil, noise, lawyer, avoid, join, oyster, voice, </a:t>
            </a:r>
            <a:r>
              <a:rPr lang="en-US" sz="2800" dirty="0" smtClean="0"/>
              <a:t>toil</a:t>
            </a:r>
          </a:p>
          <a:p>
            <a:r>
              <a:rPr lang="en-US" sz="2800" dirty="0"/>
              <a:t>/</a:t>
            </a:r>
            <a:r>
              <a:rPr lang="en-US" sz="2800" dirty="0" err="1"/>
              <a:t>aɪ</a:t>
            </a:r>
            <a:r>
              <a:rPr lang="en-US" sz="2800" dirty="0"/>
              <a:t>/ eye, child, style, wild, pint, while, guy, </a:t>
            </a:r>
            <a:r>
              <a:rPr lang="en-US" sz="2800" dirty="0" smtClean="0"/>
              <a:t>climb</a:t>
            </a:r>
          </a:p>
          <a:p>
            <a:r>
              <a:rPr lang="en-US" sz="2800" dirty="0"/>
              <a:t>/</a:t>
            </a:r>
            <a:r>
              <a:rPr lang="en-US" sz="2800" dirty="0" err="1"/>
              <a:t>əʊ</a:t>
            </a:r>
            <a:r>
              <a:rPr lang="en-US" sz="2800" dirty="0"/>
              <a:t>/ phone, bone, comb, know, rose, over, poet, </a:t>
            </a:r>
            <a:r>
              <a:rPr lang="en-US" sz="2800" dirty="0" smtClean="0"/>
              <a:t>toe</a:t>
            </a:r>
          </a:p>
          <a:p>
            <a:r>
              <a:rPr lang="en-US" sz="2800" dirty="0"/>
              <a:t>/</a:t>
            </a:r>
            <a:r>
              <a:rPr lang="en-US" sz="2800" dirty="0" err="1"/>
              <a:t>aʊ</a:t>
            </a:r>
            <a:r>
              <a:rPr lang="en-US" sz="2800" dirty="0"/>
              <a:t>/ owl, shout, about, round, house, town, cow, </a:t>
            </a:r>
            <a:r>
              <a:rPr lang="en-US" sz="2800" dirty="0" smtClean="0"/>
              <a:t>loud</a:t>
            </a:r>
          </a:p>
          <a:p>
            <a:r>
              <a:rPr lang="en-US" sz="2800" dirty="0"/>
              <a:t>/</a:t>
            </a:r>
            <a:r>
              <a:rPr lang="en-US" sz="2800" dirty="0" err="1"/>
              <a:t>ɪə</a:t>
            </a:r>
            <a:r>
              <a:rPr lang="en-US" sz="2800" dirty="0"/>
              <a:t>/ ear, here, beard, pier, cheer, dear, earring, </a:t>
            </a:r>
            <a:r>
              <a:rPr lang="en-US" sz="2800" dirty="0" smtClean="0"/>
              <a:t>near</a:t>
            </a:r>
          </a:p>
          <a:p>
            <a:r>
              <a:rPr lang="en-US" sz="2800" dirty="0"/>
              <a:t>/</a:t>
            </a:r>
            <a:r>
              <a:rPr lang="en-US" sz="2800" dirty="0" err="1"/>
              <a:t>eə</a:t>
            </a:r>
            <a:r>
              <a:rPr lang="en-US" sz="2800" dirty="0"/>
              <a:t>/ air, fairy, stare, prayer, bear, there, where, swear</a:t>
            </a:r>
            <a:endParaRPr lang="en-US" sz="2800" dirty="0" smtClean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114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Diphtongs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/>
              <a:t>/</a:t>
            </a:r>
            <a:r>
              <a:rPr lang="en-US" sz="2400" dirty="0" err="1"/>
              <a:t>eɪ</a:t>
            </a:r>
            <a:r>
              <a:rPr lang="en-US" sz="2400" dirty="0"/>
              <a:t>/ It t</a:t>
            </a:r>
            <a:r>
              <a:rPr lang="en-US" sz="2400" b="1" dirty="0"/>
              <a:t>a</a:t>
            </a:r>
            <a:r>
              <a:rPr lang="en-US" sz="2400" dirty="0"/>
              <a:t>kes a d</a:t>
            </a:r>
            <a:r>
              <a:rPr lang="en-US" sz="2400" b="1" dirty="0"/>
              <a:t>ay</a:t>
            </a:r>
            <a:r>
              <a:rPr lang="en-US" sz="2400" dirty="0"/>
              <a:t> to b</a:t>
            </a:r>
            <a:r>
              <a:rPr lang="en-US" sz="2400" b="1" dirty="0"/>
              <a:t>a</a:t>
            </a:r>
            <a:r>
              <a:rPr lang="en-US" sz="2400" dirty="0"/>
              <a:t>the your </a:t>
            </a:r>
            <a:r>
              <a:rPr lang="en-US" sz="2400" b="1" dirty="0"/>
              <a:t>a</a:t>
            </a:r>
            <a:r>
              <a:rPr lang="en-US" sz="2400" dirty="0"/>
              <a:t>ches aw</a:t>
            </a:r>
            <a:r>
              <a:rPr lang="en-US" sz="2400" b="1" dirty="0"/>
              <a:t>ay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/</a:t>
            </a:r>
            <a:r>
              <a:rPr lang="en-US" sz="2400" dirty="0" err="1"/>
              <a:t>ɔɪ</a:t>
            </a:r>
            <a:r>
              <a:rPr lang="en-US" sz="2400" dirty="0"/>
              <a:t>/ Av</a:t>
            </a:r>
            <a:r>
              <a:rPr lang="en-US" sz="2400" b="1" dirty="0"/>
              <a:t>oi</a:t>
            </a:r>
            <a:r>
              <a:rPr lang="en-US" sz="2400" dirty="0"/>
              <a:t>d those b</a:t>
            </a:r>
            <a:r>
              <a:rPr lang="en-US" sz="2400" b="1" dirty="0"/>
              <a:t>oy</a:t>
            </a:r>
            <a:r>
              <a:rPr lang="en-US" sz="2400" dirty="0"/>
              <a:t>s and their n</a:t>
            </a:r>
            <a:r>
              <a:rPr lang="en-US" sz="2400" b="1" dirty="0"/>
              <a:t>oi</a:t>
            </a:r>
            <a:r>
              <a:rPr lang="en-US" sz="2400" dirty="0"/>
              <a:t>sy t</a:t>
            </a:r>
            <a:r>
              <a:rPr lang="en-US" sz="2400" b="1" dirty="0"/>
              <a:t>oy</a:t>
            </a:r>
            <a:r>
              <a:rPr lang="en-US" sz="2400" dirty="0"/>
              <a:t>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/</a:t>
            </a:r>
            <a:r>
              <a:rPr lang="en-US" sz="2400" dirty="0" err="1"/>
              <a:t>aɪ</a:t>
            </a:r>
            <a:r>
              <a:rPr lang="en-US" sz="2400" dirty="0"/>
              <a:t>/ That ch</a:t>
            </a:r>
            <a:r>
              <a:rPr lang="en-US" sz="2400" b="1" dirty="0"/>
              <a:t>i</a:t>
            </a:r>
            <a:r>
              <a:rPr lang="en-US" sz="2400" dirty="0"/>
              <a:t>ld’s st</a:t>
            </a:r>
            <a:r>
              <a:rPr lang="en-US" sz="2400" b="1" dirty="0"/>
              <a:t>y</a:t>
            </a:r>
            <a:r>
              <a:rPr lang="en-US" sz="2400" dirty="0"/>
              <a:t>le is s</a:t>
            </a:r>
            <a:r>
              <a:rPr lang="en-US" sz="2400" b="1" dirty="0"/>
              <a:t>i</a:t>
            </a:r>
            <a:r>
              <a:rPr lang="en-US" sz="2400" dirty="0"/>
              <a:t>lent but w</a:t>
            </a:r>
            <a:r>
              <a:rPr lang="en-US" sz="2400" b="1" dirty="0"/>
              <a:t>i</a:t>
            </a:r>
            <a:r>
              <a:rPr lang="en-US" sz="2400" dirty="0"/>
              <a:t>ld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/</a:t>
            </a:r>
            <a:r>
              <a:rPr lang="en-US" sz="2400" dirty="0" err="1"/>
              <a:t>əʊ</a:t>
            </a:r>
            <a:r>
              <a:rPr lang="en-US" sz="2400" dirty="0"/>
              <a:t>/ D</a:t>
            </a:r>
            <a:r>
              <a:rPr lang="en-US" sz="2400" b="1" dirty="0"/>
              <a:t>o</a:t>
            </a:r>
            <a:r>
              <a:rPr lang="en-US" sz="2400" dirty="0"/>
              <a:t>n’t r</a:t>
            </a:r>
            <a:r>
              <a:rPr lang="en-US" sz="2400" b="1" dirty="0"/>
              <a:t>ow</a:t>
            </a:r>
            <a:r>
              <a:rPr lang="en-US" sz="2400" dirty="0"/>
              <a:t> the b</a:t>
            </a:r>
            <a:r>
              <a:rPr lang="en-US" sz="2400" b="1" dirty="0"/>
              <a:t>oa</a:t>
            </a:r>
            <a:r>
              <a:rPr lang="en-US" sz="2400" dirty="0"/>
              <a:t>t s</a:t>
            </a:r>
            <a:r>
              <a:rPr lang="en-US" sz="2400" b="1" dirty="0"/>
              <a:t>o</a:t>
            </a:r>
            <a:r>
              <a:rPr lang="en-US" sz="2400" dirty="0"/>
              <a:t> sl</a:t>
            </a:r>
            <a:r>
              <a:rPr lang="en-US" sz="2400" b="1" dirty="0"/>
              <a:t>o</a:t>
            </a:r>
            <a:r>
              <a:rPr lang="en-US" sz="2400" dirty="0"/>
              <a:t>wly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/</a:t>
            </a:r>
            <a:r>
              <a:rPr lang="en-US" sz="2400" dirty="0" err="1"/>
              <a:t>aʊ</a:t>
            </a:r>
            <a:r>
              <a:rPr lang="en-US" sz="2400" dirty="0"/>
              <a:t>/ H</a:t>
            </a:r>
            <a:r>
              <a:rPr lang="en-US" sz="2400" b="1" dirty="0"/>
              <a:t>ow</a:t>
            </a:r>
            <a:r>
              <a:rPr lang="en-US" sz="2400" dirty="0"/>
              <a:t> ab</a:t>
            </a:r>
            <a:r>
              <a:rPr lang="en-US" sz="2400" b="1" dirty="0"/>
              <a:t>ou</a:t>
            </a:r>
            <a:r>
              <a:rPr lang="en-US" sz="2400" dirty="0"/>
              <a:t>t we have this r</a:t>
            </a:r>
            <a:r>
              <a:rPr lang="en-US" sz="2400" b="1" dirty="0"/>
              <a:t>ow</a:t>
            </a:r>
            <a:r>
              <a:rPr lang="en-US" sz="2400" dirty="0"/>
              <a:t> n</a:t>
            </a:r>
            <a:r>
              <a:rPr lang="en-US" sz="2400" b="1" dirty="0"/>
              <a:t>ow</a:t>
            </a:r>
            <a:r>
              <a:rPr lang="en-US" sz="2400" dirty="0" smtClean="0"/>
              <a:t>?</a:t>
            </a:r>
          </a:p>
          <a:p>
            <a:r>
              <a:rPr lang="en-US" sz="2400" dirty="0"/>
              <a:t>/</a:t>
            </a:r>
            <a:r>
              <a:rPr lang="en-US" sz="2400" dirty="0" err="1"/>
              <a:t>ɪə</a:t>
            </a:r>
            <a:r>
              <a:rPr lang="en-US" sz="2400" dirty="0"/>
              <a:t>/ H</a:t>
            </a:r>
            <a:r>
              <a:rPr lang="en-US" sz="2400" b="1" dirty="0"/>
              <a:t>ere</a:t>
            </a:r>
            <a:r>
              <a:rPr lang="en-US" sz="2400" dirty="0"/>
              <a:t>, h</a:t>
            </a:r>
            <a:r>
              <a:rPr lang="en-US" sz="2400" b="1" dirty="0"/>
              <a:t>ere</a:t>
            </a:r>
            <a:r>
              <a:rPr lang="en-US" sz="2400" dirty="0"/>
              <a:t>. Let’s ch</a:t>
            </a:r>
            <a:r>
              <a:rPr lang="en-US" sz="2400" b="1" dirty="0"/>
              <a:t>eer</a:t>
            </a:r>
            <a:r>
              <a:rPr lang="en-US" sz="2400" dirty="0"/>
              <a:t> for more b</a:t>
            </a:r>
            <a:r>
              <a:rPr lang="en-US" sz="2400" b="1" dirty="0"/>
              <a:t>eer</a:t>
            </a:r>
            <a:r>
              <a:rPr lang="en-US" sz="2400" dirty="0" smtClean="0"/>
              <a:t>!</a:t>
            </a:r>
          </a:p>
          <a:p>
            <a:r>
              <a:rPr lang="en-US" sz="2400" dirty="0"/>
              <a:t>/</a:t>
            </a:r>
            <a:r>
              <a:rPr lang="en-US" sz="2400" dirty="0" err="1"/>
              <a:t>eə</a:t>
            </a:r>
            <a:r>
              <a:rPr lang="en-US" sz="2400" dirty="0"/>
              <a:t>/ M</a:t>
            </a:r>
            <a:r>
              <a:rPr lang="en-US" sz="2400" b="1" dirty="0"/>
              <a:t>a</a:t>
            </a:r>
            <a:r>
              <a:rPr lang="en-US" sz="2400" dirty="0"/>
              <a:t>ry r</a:t>
            </a:r>
            <a:r>
              <a:rPr lang="en-US" sz="2400" b="1" dirty="0"/>
              <a:t>are</a:t>
            </a:r>
            <a:r>
              <a:rPr lang="en-US" sz="2400" dirty="0"/>
              <a:t>ly sh</a:t>
            </a:r>
            <a:r>
              <a:rPr lang="en-US" sz="2400" b="1" dirty="0"/>
              <a:t>are</a:t>
            </a:r>
            <a:r>
              <a:rPr lang="en-US" sz="2400" dirty="0"/>
              <a:t>s her p</a:t>
            </a:r>
            <a:r>
              <a:rPr lang="en-US" sz="2400" b="1" dirty="0"/>
              <a:t>ear</a:t>
            </a:r>
            <a:r>
              <a:rPr lang="en-US" sz="2400" dirty="0"/>
              <a:t>s with Cl</a:t>
            </a:r>
            <a:r>
              <a:rPr lang="en-US" sz="2400" b="1" dirty="0"/>
              <a:t>aire</a:t>
            </a:r>
            <a:r>
              <a:rPr lang="en-US" sz="2400" dirty="0"/>
              <a:t>.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Triphtong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smtClean="0">
                <a:latin typeface="+mj-lt"/>
                <a:cs typeface="Arial" charset="0"/>
              </a:rPr>
              <a:t>A </a:t>
            </a:r>
            <a:r>
              <a:rPr lang="en-US" sz="2800" dirty="0" err="1" smtClean="0">
                <a:latin typeface="+mj-lt"/>
                <a:cs typeface="Arial" charset="0"/>
              </a:rPr>
              <a:t>triphtong</a:t>
            </a:r>
            <a:r>
              <a:rPr lang="en-US" sz="2800" dirty="0" smtClean="0">
                <a:latin typeface="+mj-lt"/>
                <a:cs typeface="Arial" charset="0"/>
              </a:rPr>
              <a:t> is a glide from one vowel to another and then to a third. </a:t>
            </a:r>
            <a:r>
              <a:rPr lang="en-US" sz="2800" dirty="0">
                <a:latin typeface="+mj-lt"/>
                <a:cs typeface="Arial" charset="0"/>
              </a:rPr>
              <a:t>A</a:t>
            </a:r>
            <a:r>
              <a:rPr lang="en-US" sz="2800" dirty="0" smtClean="0">
                <a:latin typeface="+mj-lt"/>
                <a:cs typeface="Arial" charset="0"/>
              </a:rPr>
              <a:t>ll are produced rapidly and without interruption.  </a:t>
            </a:r>
          </a:p>
          <a:p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Triphtong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err="1"/>
              <a:t>eɪ</a:t>
            </a:r>
            <a:r>
              <a:rPr lang="en-US" sz="2800" dirty="0"/>
              <a:t> + ə = </a:t>
            </a:r>
            <a:r>
              <a:rPr lang="en-US" sz="2800" dirty="0" err="1"/>
              <a:t>eɪə</a:t>
            </a:r>
            <a:r>
              <a:rPr lang="en-US" sz="2800" dirty="0"/>
              <a:t>, as in layer, player</a:t>
            </a:r>
          </a:p>
          <a:p>
            <a:r>
              <a:rPr lang="en-US" sz="2800" dirty="0" err="1"/>
              <a:t>aɪ</a:t>
            </a:r>
            <a:r>
              <a:rPr lang="en-US" sz="2800" dirty="0"/>
              <a:t> + ə = </a:t>
            </a:r>
            <a:r>
              <a:rPr lang="en-US" sz="2800" dirty="0" err="1"/>
              <a:t>aɪə</a:t>
            </a:r>
            <a:r>
              <a:rPr lang="en-US" sz="2800" dirty="0"/>
              <a:t>, as in lire, fire</a:t>
            </a:r>
          </a:p>
          <a:p>
            <a:r>
              <a:rPr lang="en-US" sz="2800" dirty="0"/>
              <a:t> </a:t>
            </a:r>
            <a:r>
              <a:rPr lang="en-US" sz="2800" dirty="0" err="1"/>
              <a:t>ɔɪ</a:t>
            </a:r>
            <a:r>
              <a:rPr lang="en-US" sz="2800" dirty="0"/>
              <a:t> + ə = </a:t>
            </a:r>
            <a:r>
              <a:rPr lang="en-US" sz="2800" dirty="0" err="1"/>
              <a:t>ɔɪə</a:t>
            </a:r>
            <a:r>
              <a:rPr lang="en-US" sz="2800" dirty="0"/>
              <a:t>, as in loyal, royal</a:t>
            </a:r>
          </a:p>
          <a:p>
            <a:r>
              <a:rPr lang="en-US" sz="2800" dirty="0" err="1"/>
              <a:t>əʊ</a:t>
            </a:r>
            <a:r>
              <a:rPr lang="en-US" sz="2800" dirty="0"/>
              <a:t> + ə = </a:t>
            </a:r>
            <a:r>
              <a:rPr lang="en-US" sz="2800" dirty="0" err="1"/>
              <a:t>əuə</a:t>
            </a:r>
            <a:r>
              <a:rPr lang="en-US" sz="2800" dirty="0"/>
              <a:t>, as in lower, mower</a:t>
            </a:r>
          </a:p>
          <a:p>
            <a:r>
              <a:rPr lang="en-US" sz="2800" dirty="0" err="1"/>
              <a:t>aʊ</a:t>
            </a:r>
            <a:r>
              <a:rPr lang="en-US" sz="2800" dirty="0"/>
              <a:t> + ə = </a:t>
            </a:r>
            <a:r>
              <a:rPr lang="en-US" sz="2800" dirty="0" err="1"/>
              <a:t>auə</a:t>
            </a:r>
            <a:r>
              <a:rPr lang="en-US" sz="2800" dirty="0"/>
              <a:t>, as in power, hour</a:t>
            </a:r>
          </a:p>
          <a:p>
            <a:pPr>
              <a:buNone/>
            </a:pPr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Learning Outcomes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en-US" sz="2800" dirty="0"/>
              <a:t>Students are able to explain the concepts of </a:t>
            </a:r>
            <a:r>
              <a:rPr lang="en-US" sz="2800" dirty="0" smtClean="0"/>
              <a:t>vowels</a:t>
            </a:r>
            <a:r>
              <a:rPr lang="en-US" sz="2800" dirty="0"/>
              <a:t>, diphthongs, and </a:t>
            </a:r>
            <a:r>
              <a:rPr lang="en-US" sz="2800" dirty="0" err="1" smtClean="0"/>
              <a:t>triphtongs</a:t>
            </a:r>
            <a:r>
              <a:rPr lang="en-US" sz="2800" dirty="0" smtClean="0"/>
              <a:t>. </a:t>
            </a:r>
            <a:endParaRPr lang="en-US" sz="2800" dirty="0"/>
          </a:p>
          <a:p>
            <a:pPr lvl="0"/>
            <a:r>
              <a:rPr lang="en-US" sz="2800" dirty="0"/>
              <a:t>Students are able to differentiate the long and short vowels. </a:t>
            </a:r>
          </a:p>
          <a:p>
            <a:r>
              <a:rPr lang="en-US" sz="2800" dirty="0"/>
              <a:t>Students are able to pronounce the sounds correctly.</a:t>
            </a:r>
            <a:endParaRPr lang="id-ID" sz="2800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Vowel symbols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id-ID" sz="2800" dirty="0">
                <a:cs typeface="Arial" charset="0"/>
              </a:rPr>
              <a:t>https://www.youtube.com/watch?v=W_e37xaNe3o</a:t>
            </a:r>
            <a:endParaRPr lang="id-ID" sz="28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79" y="2590800"/>
            <a:ext cx="33147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0871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Parameters to describe vowels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en-US" sz="2800" dirty="0" smtClean="0">
                <a:cs typeface="Arial" charset="0"/>
              </a:rPr>
              <a:t>Height: how high or low the tongue is. </a:t>
            </a:r>
          </a:p>
          <a:p>
            <a:pPr lvl="0"/>
            <a:r>
              <a:rPr lang="en-US" sz="2800" dirty="0" smtClean="0">
                <a:cs typeface="Arial" charset="0"/>
              </a:rPr>
              <a:t>Advancement: how far front or back the tongue is. </a:t>
            </a:r>
          </a:p>
          <a:p>
            <a:pPr lvl="0"/>
            <a:r>
              <a:rPr lang="en-US" sz="2800" dirty="0" smtClean="0">
                <a:cs typeface="Arial" charset="0"/>
              </a:rPr>
              <a:t>Roundedness </a:t>
            </a:r>
          </a:p>
          <a:p>
            <a:pPr lvl="0"/>
            <a:r>
              <a:rPr lang="en-US" sz="2800" dirty="0" smtClean="0">
                <a:cs typeface="Arial" charset="0"/>
              </a:rPr>
              <a:t>Tenseness</a:t>
            </a:r>
            <a:endParaRPr lang="id-ID" sz="28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243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Height</a:t>
            </a: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HIGH: the </a:t>
            </a:r>
            <a:r>
              <a:rPr lang="en-US" sz="2800" dirty="0">
                <a:latin typeface="+mj-lt"/>
              </a:rPr>
              <a:t>highest point of the hump in the tongue close to the roof of the mouth </a:t>
            </a: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LOW: barely </a:t>
            </a:r>
            <a:r>
              <a:rPr lang="en-US" sz="2800" dirty="0">
                <a:latin typeface="+mj-lt"/>
              </a:rPr>
              <a:t>rising above the floor of </a:t>
            </a:r>
            <a:r>
              <a:rPr lang="en-US" sz="2800" dirty="0" smtClean="0">
                <a:latin typeface="+mj-lt"/>
              </a:rPr>
              <a:t>the mouth</a:t>
            </a:r>
          </a:p>
          <a:p>
            <a:r>
              <a:rPr lang="en-US" sz="2800" dirty="0" smtClean="0">
                <a:latin typeface="+mj-lt"/>
              </a:rPr>
              <a:t>MID: the </a:t>
            </a:r>
            <a:r>
              <a:rPr lang="en-US" sz="2800" dirty="0">
                <a:latin typeface="+mj-lt"/>
              </a:rPr>
              <a:t>intermediate </a:t>
            </a:r>
            <a:r>
              <a:rPr lang="en-US" sz="2800" dirty="0" smtClean="0">
                <a:latin typeface="+mj-lt"/>
              </a:rPr>
              <a:t>position</a:t>
            </a:r>
          </a:p>
          <a:p>
            <a:r>
              <a:rPr lang="en-US" sz="2800" dirty="0" smtClean="0">
                <a:latin typeface="+mj-lt"/>
                <a:cs typeface="Arial" charset="0"/>
              </a:rPr>
              <a:t>Practice to say: [i] and [</a:t>
            </a:r>
            <a:r>
              <a:rPr lang="en-US" sz="2800" dirty="0">
                <a:latin typeface="+mj-lt"/>
              </a:rPr>
              <a:t>ɑ</a:t>
            </a:r>
            <a:r>
              <a:rPr lang="en-US" sz="2800" dirty="0" smtClean="0">
                <a:latin typeface="+mj-lt"/>
                <a:cs typeface="Arial" charset="0"/>
              </a:rPr>
              <a:t>]</a:t>
            </a:r>
          </a:p>
          <a:p>
            <a:r>
              <a:rPr lang="en-US" sz="2800" dirty="0" smtClean="0">
                <a:latin typeface="+mj-lt"/>
                <a:cs typeface="Arial" charset="0"/>
              </a:rPr>
              <a:t>Practice to say: </a:t>
            </a:r>
            <a:r>
              <a:rPr lang="en-US" sz="2800" dirty="0">
                <a:latin typeface="+mj-lt"/>
                <a:cs typeface="Arial" charset="0"/>
              </a:rPr>
              <a:t>[i] </a:t>
            </a:r>
            <a:r>
              <a:rPr lang="en-US" sz="2800" dirty="0" smtClean="0">
                <a:latin typeface="+mj-lt"/>
                <a:cs typeface="Arial" charset="0"/>
              </a:rPr>
              <a:t>[</a:t>
            </a:r>
            <a:r>
              <a:rPr lang="en-US" sz="2800" dirty="0">
                <a:latin typeface="+mj-lt"/>
              </a:rPr>
              <a:t>ɜ</a:t>
            </a:r>
            <a:r>
              <a:rPr lang="en-US" sz="2800" dirty="0" smtClean="0">
                <a:latin typeface="+mj-lt"/>
                <a:cs typeface="Arial" charset="0"/>
              </a:rPr>
              <a:t>] and </a:t>
            </a:r>
            <a:r>
              <a:rPr lang="en-US" sz="2800" dirty="0">
                <a:latin typeface="+mj-lt"/>
                <a:cs typeface="Arial" charset="0"/>
              </a:rPr>
              <a:t>[</a:t>
            </a:r>
            <a:r>
              <a:rPr lang="en-US" sz="2800" dirty="0">
                <a:latin typeface="+mj-lt"/>
              </a:rPr>
              <a:t>ɑ</a:t>
            </a:r>
            <a:r>
              <a:rPr lang="en-US" sz="2800" dirty="0">
                <a:latin typeface="+mj-lt"/>
                <a:cs typeface="Arial" charset="0"/>
              </a:rPr>
              <a:t>]</a:t>
            </a:r>
            <a:endParaRPr lang="en-US" sz="2800" dirty="0" smtClean="0">
              <a:latin typeface="+mj-lt"/>
              <a:cs typeface="Arial" charset="0"/>
            </a:endParaRPr>
          </a:p>
          <a:p>
            <a:endParaRPr lang="id-ID" sz="2800" dirty="0" smtClean="0">
              <a:latin typeface="+mj-lt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/>
          <a:lstStyle/>
          <a:p>
            <a:r>
              <a:rPr lang="en-US" sz="3200" dirty="0" smtClean="0"/>
              <a:t>Advancement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Depending </a:t>
            </a:r>
            <a:r>
              <a:rPr lang="en-US" sz="2800" dirty="0">
                <a:latin typeface="+mj-lt"/>
              </a:rPr>
              <a:t>on the location of the highest </a:t>
            </a:r>
            <a:r>
              <a:rPr lang="en-US" sz="2800" dirty="0" smtClean="0">
                <a:latin typeface="+mj-lt"/>
              </a:rPr>
              <a:t>point of </a:t>
            </a:r>
            <a:r>
              <a:rPr lang="en-US" sz="2800" dirty="0">
                <a:latin typeface="+mj-lt"/>
              </a:rPr>
              <a:t>the tongue, vowels may be regarded as </a:t>
            </a:r>
            <a:r>
              <a:rPr lang="en-US" sz="2800" dirty="0" smtClean="0">
                <a:latin typeface="+mj-lt"/>
              </a:rPr>
              <a:t>FRONT, CENTRAL </a:t>
            </a:r>
            <a:r>
              <a:rPr lang="en-US" sz="2800" dirty="0">
                <a:latin typeface="+mj-lt"/>
              </a:rPr>
              <a:t>or </a:t>
            </a:r>
            <a:r>
              <a:rPr lang="en-US" sz="2800" dirty="0" smtClean="0">
                <a:latin typeface="+mj-lt"/>
              </a:rPr>
              <a:t>BACK</a:t>
            </a:r>
          </a:p>
          <a:p>
            <a:r>
              <a:rPr lang="en-US" sz="2800" dirty="0" smtClean="0">
                <a:latin typeface="+mj-lt"/>
              </a:rPr>
              <a:t>Practice to say </a:t>
            </a:r>
            <a:r>
              <a:rPr lang="en-US" sz="2800" dirty="0">
                <a:latin typeface="+mj-lt"/>
                <a:cs typeface="Arial" charset="0"/>
              </a:rPr>
              <a:t>[i] and </a:t>
            </a:r>
            <a:r>
              <a:rPr lang="en-US" sz="2800" dirty="0" smtClean="0">
                <a:latin typeface="+mj-lt"/>
                <a:cs typeface="Arial" charset="0"/>
              </a:rPr>
              <a:t>[</a:t>
            </a:r>
            <a:r>
              <a:rPr lang="en-US" sz="2800" dirty="0" smtClean="0">
                <a:latin typeface="+mj-lt"/>
              </a:rPr>
              <a:t>u</a:t>
            </a:r>
            <a:r>
              <a:rPr lang="en-US" sz="2800" dirty="0" smtClean="0">
                <a:latin typeface="+mj-lt"/>
                <a:cs typeface="Arial" charset="0"/>
              </a:rPr>
              <a:t>]</a:t>
            </a:r>
            <a:endParaRPr lang="en-US" sz="2800" dirty="0">
              <a:latin typeface="+mj-lt"/>
              <a:cs typeface="Arial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cs typeface="Arial" charset="0"/>
              </a:rPr>
              <a:t>Vowels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9" y="1447800"/>
            <a:ext cx="7129462" cy="471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4012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cs typeface="Arial" charset="0"/>
              </a:rPr>
              <a:t>Vowels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82" y="1426611"/>
            <a:ext cx="6083718" cy="444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3107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R</a:t>
            </a:r>
            <a:r>
              <a:rPr lang="en-US" sz="3200" dirty="0" smtClean="0">
                <a:latin typeface="Arial" charset="0"/>
                <a:cs typeface="Arial" charset="0"/>
              </a:rPr>
              <a:t>ounding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Rounded </a:t>
            </a:r>
          </a:p>
          <a:p>
            <a:r>
              <a:rPr lang="en-US" sz="2800" dirty="0" smtClean="0"/>
              <a:t>Unrounded</a:t>
            </a:r>
          </a:p>
          <a:p>
            <a:r>
              <a:rPr lang="en-US" sz="2800" dirty="0" smtClean="0"/>
              <a:t>Typically </a:t>
            </a:r>
            <a:r>
              <a:rPr lang="en-US" sz="2800" dirty="0"/>
              <a:t>front vowels are </a:t>
            </a:r>
            <a:r>
              <a:rPr lang="en-US" sz="2800" dirty="0" smtClean="0"/>
              <a:t>unrounded and </a:t>
            </a:r>
            <a:r>
              <a:rPr lang="en-US" sz="2800" dirty="0"/>
              <a:t>back vowels are </a:t>
            </a:r>
            <a:r>
              <a:rPr lang="en-US" sz="2800" dirty="0" smtClean="0"/>
              <a:t>rounded</a:t>
            </a:r>
          </a:p>
          <a:p>
            <a:r>
              <a:rPr lang="en-US" sz="2800" dirty="0" smtClean="0"/>
              <a:t>Practice to say </a:t>
            </a:r>
            <a:r>
              <a:rPr lang="en-US" sz="2800" dirty="0">
                <a:latin typeface="Arial" charset="0"/>
                <a:cs typeface="Arial" charset="0"/>
              </a:rPr>
              <a:t>[i] and [</a:t>
            </a:r>
            <a:r>
              <a:rPr lang="en-US" sz="2800" dirty="0"/>
              <a:t>u</a:t>
            </a:r>
            <a:r>
              <a:rPr lang="en-US" sz="2800" dirty="0">
                <a:latin typeface="Arial" charset="0"/>
                <a:cs typeface="Arial" charset="0"/>
              </a:rPr>
              <a:t>]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645</Words>
  <Application>Microsoft Office PowerPoint</Application>
  <PresentationFormat>On-screen Show (4:3)</PresentationFormat>
  <Paragraphs>86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Learning Outcomes</vt:lpstr>
      <vt:lpstr>Vowel symbols</vt:lpstr>
      <vt:lpstr>Parameters to describe vowels</vt:lpstr>
      <vt:lpstr>Height</vt:lpstr>
      <vt:lpstr>Advancement</vt:lpstr>
      <vt:lpstr>Vowels</vt:lpstr>
      <vt:lpstr>Vowels</vt:lpstr>
      <vt:lpstr>Rounding</vt:lpstr>
      <vt:lpstr>Tenseness</vt:lpstr>
      <vt:lpstr>Tenseness</vt:lpstr>
      <vt:lpstr>Tenseness</vt:lpstr>
      <vt:lpstr>How to describe vowels</vt:lpstr>
      <vt:lpstr>Diphtong</vt:lpstr>
      <vt:lpstr>Diphtong</vt:lpstr>
      <vt:lpstr>Diphtongs</vt:lpstr>
      <vt:lpstr>Triphtong</vt:lpstr>
      <vt:lpstr>Triphtong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BPISTI2008</cp:lastModifiedBy>
  <cp:revision>273</cp:revision>
  <dcterms:created xsi:type="dcterms:W3CDTF">2010-08-24T06:47:44Z</dcterms:created>
  <dcterms:modified xsi:type="dcterms:W3CDTF">2018-09-07T07:35:18Z</dcterms:modified>
</cp:coreProperties>
</file>