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6" r:id="rId2"/>
    <p:sldId id="366" r:id="rId3"/>
    <p:sldId id="367" r:id="rId4"/>
    <p:sldId id="368" r:id="rId5"/>
    <p:sldId id="369" r:id="rId6"/>
    <p:sldId id="371" r:id="rId7"/>
    <p:sldId id="384" r:id="rId8"/>
    <p:sldId id="386" r:id="rId9"/>
    <p:sldId id="385" r:id="rId10"/>
    <p:sldId id="372" r:id="rId11"/>
    <p:sldId id="373" r:id="rId12"/>
    <p:sldId id="376" r:id="rId13"/>
    <p:sldId id="377" r:id="rId14"/>
    <p:sldId id="380" r:id="rId15"/>
    <p:sldId id="379" r:id="rId16"/>
    <p:sldId id="378" r:id="rId17"/>
    <p:sldId id="381" r:id="rId18"/>
    <p:sldId id="382" r:id="rId19"/>
    <p:sldId id="38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08/08/2018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8/8/2018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8/8/2018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8/8/2018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8/8/2018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8/8/2018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8/8/2018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ENGLISH PHONETICS AND PHONOLOGY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Voicing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What are the vocal folds doing? </a:t>
            </a:r>
          </a:p>
          <a:p>
            <a:r>
              <a:rPr lang="en-US" sz="2800" dirty="0" smtClean="0"/>
              <a:t>Voiceless sound: air through open vocal folds. </a:t>
            </a:r>
          </a:p>
          <a:p>
            <a:r>
              <a:rPr lang="en-US" sz="2800" dirty="0" smtClean="0"/>
              <a:t>Voiced sound: air through vibrating vocal folds</a:t>
            </a:r>
          </a:p>
          <a:p>
            <a:r>
              <a:rPr lang="en-US" sz="2800" dirty="0" smtClean="0"/>
              <a:t>Say [</a:t>
            </a:r>
            <a:r>
              <a:rPr lang="en-US" sz="2800" dirty="0" err="1" smtClean="0"/>
              <a:t>ffffj</a:t>
            </a:r>
            <a:r>
              <a:rPr lang="en-US" sz="2800" dirty="0" smtClean="0"/>
              <a:t> </a:t>
            </a:r>
            <a:r>
              <a:rPr lang="en-US" sz="2800" dirty="0"/>
              <a:t>and then [</a:t>
            </a:r>
            <a:r>
              <a:rPr lang="en-US" sz="2800" dirty="0" err="1"/>
              <a:t>vvvv</a:t>
            </a:r>
            <a:r>
              <a:rPr lang="en-US" sz="2800" dirty="0"/>
              <a:t>] with two fingers held firmly on </a:t>
            </a:r>
            <a:r>
              <a:rPr lang="en-US" sz="2800" dirty="0" smtClean="0"/>
              <a:t>your larynx.</a:t>
            </a:r>
          </a:p>
          <a:p>
            <a:r>
              <a:rPr lang="en-US" sz="2800" dirty="0"/>
              <a:t>Y</a:t>
            </a:r>
            <a:r>
              <a:rPr lang="en-US" sz="2800" dirty="0" smtClean="0"/>
              <a:t>ou </a:t>
            </a:r>
            <a:r>
              <a:rPr lang="en-US" sz="2800" dirty="0"/>
              <a:t>should be able to feel </a:t>
            </a:r>
            <a:r>
              <a:rPr lang="en-US" sz="2800" dirty="0" smtClean="0"/>
              <a:t>your fingers </a:t>
            </a:r>
            <a:r>
              <a:rPr lang="en-US" sz="2800" dirty="0"/>
              <a:t>vibrating slightly when you say [</a:t>
            </a:r>
            <a:r>
              <a:rPr lang="en-US" sz="2800" dirty="0" err="1"/>
              <a:t>vvvv</a:t>
            </a:r>
            <a:r>
              <a:rPr lang="en-US" sz="2800" dirty="0"/>
              <a:t>] but </a:t>
            </a:r>
            <a:r>
              <a:rPr lang="en-US" sz="2800" dirty="0" smtClean="0"/>
              <a:t>not when </a:t>
            </a:r>
            <a:r>
              <a:rPr lang="en-US" sz="2800" dirty="0"/>
              <a:t>you say [</a:t>
            </a:r>
            <a:r>
              <a:rPr lang="en-US" sz="2800" dirty="0" err="1" smtClean="0"/>
              <a:t>ffff</a:t>
            </a:r>
            <a:r>
              <a:rPr lang="en-US" sz="2800" dirty="0" smtClean="0"/>
              <a:t>].</a:t>
            </a:r>
          </a:p>
          <a:p>
            <a:r>
              <a:rPr lang="en-US" sz="2800" dirty="0" smtClean="0"/>
              <a:t>Say [</a:t>
            </a:r>
            <a:r>
              <a:rPr lang="en-US" sz="2800" dirty="0" err="1" smtClean="0"/>
              <a:t>ssss</a:t>
            </a:r>
            <a:r>
              <a:rPr lang="en-US" sz="2800" dirty="0" smtClean="0"/>
              <a:t>] and [zzzz]. 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800" dirty="0" smtClean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sz="2800" dirty="0"/>
              <a:t>Students are able to explain the concepts of </a:t>
            </a:r>
            <a:r>
              <a:rPr lang="en-US" sz="2800" dirty="0" err="1"/>
              <a:t>plossives</a:t>
            </a:r>
            <a:r>
              <a:rPr lang="en-US" sz="2800" dirty="0"/>
              <a:t>, fricatives, and affricatives. </a:t>
            </a:r>
          </a:p>
          <a:p>
            <a:r>
              <a:rPr lang="en-US" sz="2800" dirty="0"/>
              <a:t>Students are able to pronounce the sounds correctly.</a:t>
            </a:r>
            <a:endParaRPr lang="id-ID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C</a:t>
            </a:r>
            <a:r>
              <a:rPr lang="en-US" sz="3200" dirty="0" smtClean="0">
                <a:latin typeface="Arial" charset="0"/>
                <a:cs typeface="Arial" charset="0"/>
              </a:rPr>
              <a:t>onsonants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Consonants involve constriction of airflow which vowels don’t have. </a:t>
            </a:r>
          </a:p>
          <a:p>
            <a:r>
              <a:rPr lang="en-US" sz="2800" dirty="0" smtClean="0">
                <a:cs typeface="Arial" charset="0"/>
              </a:rPr>
              <a:t>Parameters for consonants: </a:t>
            </a:r>
            <a:endParaRPr lang="en-US" sz="2800" dirty="0" smtClean="0">
              <a:cs typeface="Arial" charset="0"/>
            </a:endParaRPr>
          </a:p>
          <a:p>
            <a:r>
              <a:rPr lang="en-US" sz="2800" dirty="0" smtClean="0">
                <a:cs typeface="Arial" charset="0"/>
              </a:rPr>
              <a:t>Place of articulation</a:t>
            </a:r>
          </a:p>
          <a:p>
            <a:r>
              <a:rPr lang="en-US" sz="2800" dirty="0" smtClean="0">
                <a:cs typeface="Arial" charset="0"/>
              </a:rPr>
              <a:t>Manner of articulation</a:t>
            </a:r>
          </a:p>
          <a:p>
            <a:r>
              <a:rPr lang="en-US" sz="2800" dirty="0" smtClean="0">
                <a:cs typeface="Arial" charset="0"/>
              </a:rPr>
              <a:t>Voicing</a:t>
            </a:r>
            <a:endParaRPr lang="id-ID" sz="2800" dirty="0" smtClean="0"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Place of articulation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This refers to the place in the vocal tract where </a:t>
            </a:r>
            <a:r>
              <a:rPr lang="en-US" sz="2800" dirty="0" smtClean="0"/>
              <a:t>the airstream </a:t>
            </a:r>
            <a:r>
              <a:rPr lang="en-US" sz="2800" dirty="0"/>
              <a:t>is obstructed in the production of </a:t>
            </a:r>
            <a:r>
              <a:rPr lang="en-US" sz="2800" dirty="0" smtClean="0"/>
              <a:t>a consonant.</a:t>
            </a:r>
          </a:p>
          <a:p>
            <a:r>
              <a:rPr lang="en-US" sz="2800" dirty="0" smtClean="0"/>
              <a:t>Bilabials: both lips come together </a:t>
            </a:r>
          </a:p>
          <a:p>
            <a:r>
              <a:rPr lang="en-US" sz="2800" dirty="0" smtClean="0"/>
              <a:t>Labiodentals: upper teeth and lower lip come together</a:t>
            </a:r>
          </a:p>
          <a:p>
            <a:r>
              <a:rPr lang="en-US" sz="2800" dirty="0" smtClean="0"/>
              <a:t>Interdental: tongue in between upper and lower teeth</a:t>
            </a:r>
          </a:p>
          <a:p>
            <a:r>
              <a:rPr lang="en-US" sz="2800" dirty="0" smtClean="0"/>
              <a:t>Alveolar: tongue at or near the ridge behind the upper front teeth</a:t>
            </a:r>
          </a:p>
          <a:p>
            <a:r>
              <a:rPr lang="en-US" sz="2800" dirty="0" smtClean="0"/>
              <a:t>(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Place of articulation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Alveo</a:t>
            </a:r>
            <a:r>
              <a:rPr lang="en-US" sz="2800" dirty="0"/>
              <a:t>) palatal: the front of the tongue raised to the front hard palate </a:t>
            </a:r>
            <a:endParaRPr lang="en-US" sz="2800" dirty="0" smtClean="0"/>
          </a:p>
          <a:p>
            <a:r>
              <a:rPr lang="en-US" sz="2800" dirty="0" smtClean="0"/>
              <a:t>Velar: The back of the tongue raised to the velum</a:t>
            </a:r>
          </a:p>
          <a:p>
            <a:r>
              <a:rPr lang="en-US" sz="2800" dirty="0" smtClean="0"/>
              <a:t>Uvular: The back of the tongue raised to uvula</a:t>
            </a:r>
          </a:p>
          <a:p>
            <a:r>
              <a:rPr lang="en-US" sz="2800" dirty="0" smtClean="0"/>
              <a:t>Glottal: Made at the glottis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Manner of articulation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This refers to the way in which the airstream is </a:t>
            </a:r>
            <a:r>
              <a:rPr lang="en-US" sz="2800" dirty="0" smtClean="0"/>
              <a:t>interfered with </a:t>
            </a:r>
            <a:r>
              <a:rPr lang="en-US" sz="2800" dirty="0"/>
              <a:t>in producing a </a:t>
            </a:r>
            <a:r>
              <a:rPr lang="en-US" sz="2800" dirty="0" smtClean="0"/>
              <a:t>consonant.</a:t>
            </a:r>
          </a:p>
          <a:p>
            <a:r>
              <a:rPr lang="en-US" sz="2800" dirty="0" smtClean="0"/>
              <a:t>Plosive/stop</a:t>
            </a:r>
          </a:p>
          <a:p>
            <a:r>
              <a:rPr lang="en-US" sz="2800" dirty="0" err="1" smtClean="0"/>
              <a:t>Fricate</a:t>
            </a:r>
            <a:endParaRPr lang="en-US" sz="2800" dirty="0" smtClean="0"/>
          </a:p>
          <a:p>
            <a:r>
              <a:rPr lang="en-US" sz="2800" dirty="0" smtClean="0"/>
              <a:t>Affricate</a:t>
            </a:r>
          </a:p>
          <a:p>
            <a:r>
              <a:rPr lang="en-US" sz="2800" dirty="0" smtClean="0"/>
              <a:t>Nasal</a:t>
            </a:r>
          </a:p>
          <a:p>
            <a:r>
              <a:rPr lang="en-US" sz="2800" dirty="0" smtClean="0"/>
              <a:t>Liquid</a:t>
            </a:r>
          </a:p>
          <a:p>
            <a:r>
              <a:rPr lang="en-US" sz="2800" dirty="0" smtClean="0"/>
              <a:t>Glide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Plosive/stop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articulators come together </a:t>
            </a:r>
            <a:r>
              <a:rPr lang="en-US" sz="2800" dirty="0" smtClean="0"/>
              <a:t>and completely </a:t>
            </a:r>
            <a:r>
              <a:rPr lang="en-US" sz="2800" dirty="0"/>
              <a:t>cut off the flow of air </a:t>
            </a:r>
            <a:r>
              <a:rPr lang="en-US" sz="2800" dirty="0" smtClean="0"/>
              <a:t>momentarily, then </a:t>
            </a:r>
            <a:r>
              <a:rPr lang="en-US" sz="2800" dirty="0"/>
              <a:t>they separate abruptly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57150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3035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Fricate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articulators are brought </a:t>
            </a:r>
            <a:r>
              <a:rPr lang="en-US" sz="2800" dirty="0" smtClean="0"/>
              <a:t>very close </a:t>
            </a:r>
            <a:r>
              <a:rPr lang="en-US" sz="2800" dirty="0"/>
              <a:t>together leaving only a very </a:t>
            </a:r>
            <a:r>
              <a:rPr lang="en-US" sz="2800" dirty="0" smtClean="0"/>
              <a:t>narrow channel </a:t>
            </a:r>
            <a:r>
              <a:rPr lang="en-US" sz="2800" dirty="0"/>
              <a:t>through which the air squeezes on </a:t>
            </a:r>
            <a:r>
              <a:rPr lang="en-US" sz="2800" dirty="0" smtClean="0"/>
              <a:t>its way out. The </a:t>
            </a:r>
            <a:r>
              <a:rPr lang="en-US" sz="2800" dirty="0"/>
              <a:t>air is never fully blocked, it is constantly </a:t>
            </a:r>
            <a:r>
              <a:rPr lang="en-US" sz="2800" dirty="0" smtClean="0"/>
              <a:t>released.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Say</a:t>
            </a:r>
            <a:r>
              <a:rPr lang="en-US" sz="2800" i="1" dirty="0" smtClean="0"/>
              <a:t> fan </a:t>
            </a:r>
            <a:r>
              <a:rPr lang="en-US" sz="2800" i="1" dirty="0"/>
              <a:t>van thin then sink zinc shrill </a:t>
            </a:r>
            <a:r>
              <a:rPr lang="en-US" sz="2800" i="1" dirty="0" smtClean="0"/>
              <a:t>genre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52800"/>
            <a:ext cx="581977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67598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Affricate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Affricate: Articulators </a:t>
            </a:r>
            <a:r>
              <a:rPr lang="en-US" sz="2800" dirty="0"/>
              <a:t>come together </a:t>
            </a:r>
            <a:r>
              <a:rPr lang="en-US" sz="2800" dirty="0" smtClean="0"/>
              <a:t>and completely </a:t>
            </a:r>
            <a:r>
              <a:rPr lang="en-US" sz="2800" dirty="0"/>
              <a:t>cut off the flow of air, just as </a:t>
            </a:r>
            <a:r>
              <a:rPr lang="en-US" sz="2800" dirty="0" smtClean="0"/>
              <a:t>they do </a:t>
            </a:r>
            <a:r>
              <a:rPr lang="en-US" sz="2800" dirty="0"/>
              <a:t>in a stop; then they separate </a:t>
            </a:r>
            <a:r>
              <a:rPr lang="en-US" sz="2800" dirty="0" smtClean="0"/>
              <a:t>gradually.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7" y="2895600"/>
            <a:ext cx="57150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0528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375</Words>
  <Application>Microsoft Office PowerPoint</Application>
  <PresentationFormat>On-screen Show (4:3)</PresentationFormat>
  <Paragraphs>69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Learning Outcomes</vt:lpstr>
      <vt:lpstr>Consonants</vt:lpstr>
      <vt:lpstr>Place of articulation</vt:lpstr>
      <vt:lpstr>Place of articulation</vt:lpstr>
      <vt:lpstr>Manner of articulation</vt:lpstr>
      <vt:lpstr>Plosive/stop</vt:lpstr>
      <vt:lpstr>Fricate</vt:lpstr>
      <vt:lpstr>Affricate</vt:lpstr>
      <vt:lpstr>Voicing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263</cp:revision>
  <dcterms:created xsi:type="dcterms:W3CDTF">2010-08-24T06:47:44Z</dcterms:created>
  <dcterms:modified xsi:type="dcterms:W3CDTF">2018-08-08T05:53:52Z</dcterms:modified>
</cp:coreProperties>
</file>