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6" r:id="rId2"/>
    <p:sldId id="366" r:id="rId3"/>
    <p:sldId id="367" r:id="rId4"/>
    <p:sldId id="368" r:id="rId5"/>
    <p:sldId id="369" r:id="rId6"/>
    <p:sldId id="376" r:id="rId7"/>
    <p:sldId id="377" r:id="rId8"/>
    <p:sldId id="380" r:id="rId9"/>
    <p:sldId id="37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03/09/2018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ADVANCED LISTENING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4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/>
            <a:r>
              <a:rPr lang="en-US" sz="2800" dirty="0"/>
              <a:t>Students are able to explain the concepts of </a:t>
            </a:r>
            <a:r>
              <a:rPr lang="en-US" sz="2800" dirty="0" err="1"/>
              <a:t>nassals</a:t>
            </a:r>
            <a:r>
              <a:rPr lang="en-US" sz="2800" dirty="0"/>
              <a:t>, sounds /l/, /r/, /j/, and /w/. </a:t>
            </a:r>
          </a:p>
          <a:p>
            <a:r>
              <a:rPr lang="en-US" sz="2800" dirty="0"/>
              <a:t>Students are able to pronounce the sounds correctly.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Nassals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cs typeface="Arial" charset="0"/>
              </a:rPr>
              <a:t>The basic characteristic of nasals is the air escapes through the nose</a:t>
            </a:r>
            <a:r>
              <a:rPr lang="en-US" sz="2800" dirty="0">
                <a:cs typeface="Arial" charset="0"/>
              </a:rPr>
              <a:t>. The air does not pass through the mouth. </a:t>
            </a:r>
            <a:endParaRPr lang="en-US" sz="2800" dirty="0" smtClean="0">
              <a:cs typeface="Arial" charset="0"/>
            </a:endParaRPr>
          </a:p>
          <a:p>
            <a:r>
              <a:rPr lang="en-US" sz="2800" dirty="0" smtClean="0">
                <a:cs typeface="Arial" charset="0"/>
              </a:rPr>
              <a:t>Soft palate must be lowered. </a:t>
            </a:r>
          </a:p>
          <a:p>
            <a:r>
              <a:rPr lang="en-US" sz="2800" dirty="0" smtClean="0"/>
              <a:t>English </a:t>
            </a:r>
            <a:r>
              <a:rPr lang="en-US" sz="2800" dirty="0"/>
              <a:t>has three nasal sounds: /</a:t>
            </a:r>
            <a:r>
              <a:rPr lang="en-US" sz="2800" dirty="0" smtClean="0"/>
              <a:t>m/,/n/,/ŋ</a:t>
            </a:r>
            <a:r>
              <a:rPr lang="en-US" sz="2800" dirty="0"/>
              <a:t>/.</a:t>
            </a:r>
            <a:endParaRPr lang="id-ID" sz="2800" dirty="0" smtClean="0"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Nassals</a:t>
            </a:r>
            <a:r>
              <a:rPr lang="en-US" sz="3200" dirty="0" smtClean="0">
                <a:latin typeface="Arial" charset="0"/>
                <a:cs typeface="Arial" charset="0"/>
              </a:rPr>
              <a:t>: Types of closure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 smtClean="0"/>
              <a:t>Bilabial (two lips) </a:t>
            </a:r>
            <a:r>
              <a:rPr lang="en-US" sz="2800" dirty="0" smtClean="0">
                <a:sym typeface="Wingdings" pitchFamily="2" charset="2"/>
              </a:rPr>
              <a:t> /m/</a:t>
            </a:r>
            <a:endParaRPr lang="en-US" sz="2800" dirty="0" smtClean="0"/>
          </a:p>
          <a:p>
            <a:r>
              <a:rPr lang="en-US" sz="2800" dirty="0" smtClean="0"/>
              <a:t>Alveolar (tongue blade against alveolar ridge </a:t>
            </a:r>
            <a:r>
              <a:rPr lang="en-US" sz="2800" dirty="0" smtClean="0">
                <a:sym typeface="Wingdings" pitchFamily="2" charset="2"/>
              </a:rPr>
              <a:t> /</a:t>
            </a:r>
            <a:r>
              <a:rPr lang="en-US" sz="2800" dirty="0" smtClean="0">
                <a:sym typeface="Wingdings" pitchFamily="2" charset="2"/>
              </a:rPr>
              <a:t>n/</a:t>
            </a:r>
            <a:endParaRPr lang="en-US" sz="2800" dirty="0" smtClean="0"/>
          </a:p>
          <a:p>
            <a:r>
              <a:rPr lang="en-US" sz="2800" dirty="0" smtClean="0"/>
              <a:t>Velar (back of tongue against the soft palate) </a:t>
            </a:r>
            <a:r>
              <a:rPr lang="en-US" sz="2800" dirty="0" smtClean="0">
                <a:sym typeface="Wingdings" pitchFamily="2" charset="2"/>
              </a:rPr>
              <a:t> /</a:t>
            </a:r>
            <a:r>
              <a:rPr lang="en-US" sz="2800" dirty="0" smtClean="0"/>
              <a:t>ŋ/</a:t>
            </a:r>
          </a:p>
          <a:p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429000"/>
            <a:ext cx="57912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Lateral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Lateral </a:t>
            </a:r>
            <a:r>
              <a:rPr lang="en-US" sz="2800" dirty="0" smtClean="0"/>
              <a:t>sound is </a:t>
            </a:r>
            <a:r>
              <a:rPr lang="en-US" sz="2800" dirty="0"/>
              <a:t>produced by allowing the air to escape around the sides of the tongue rather than over the middle of the tongue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It is articulated with the tip the tongue at the alveolar ridge.</a:t>
            </a:r>
            <a:endParaRPr lang="id-ID" sz="2800" dirty="0">
              <a:latin typeface="Arial" charset="0"/>
              <a:cs typeface="Arial" charset="0"/>
            </a:endParaRPr>
          </a:p>
          <a:p>
            <a:endParaRPr lang="en-US" sz="2800" dirty="0" smtClean="0"/>
          </a:p>
          <a:p>
            <a:r>
              <a:rPr lang="en-US" sz="2800" dirty="0" smtClean="0"/>
              <a:t> The lateral sound in English is only /l/.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Lateral: Allophones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z="2800" dirty="0" smtClean="0">
                <a:cs typeface="Arial" charset="0"/>
              </a:rPr>
              <a:t>Light/Clear</a:t>
            </a:r>
            <a:r>
              <a:rPr lang="en-US" sz="2800" dirty="0" smtClean="0"/>
              <a:t> </a:t>
            </a:r>
            <a:r>
              <a:rPr lang="en-US" sz="2800" dirty="0" smtClean="0"/>
              <a:t>/l</a:t>
            </a:r>
            <a:r>
              <a:rPr lang="en-US" sz="2800" dirty="0"/>
              <a:t>/ </a:t>
            </a:r>
            <a:r>
              <a:rPr lang="en-US" sz="2800" dirty="0" smtClean="0"/>
              <a:t>(before </a:t>
            </a:r>
            <a:r>
              <a:rPr lang="en-US" sz="2800" dirty="0"/>
              <a:t>a vowel): law, leaf, holler, melon</a:t>
            </a:r>
            <a:endParaRPr lang="en-US" sz="2800" dirty="0" smtClean="0">
              <a:cs typeface="Arial" charset="0"/>
            </a:endParaRPr>
          </a:p>
          <a:p>
            <a:r>
              <a:rPr lang="en-US" sz="2800" dirty="0" smtClean="0">
                <a:cs typeface="Arial" charset="0"/>
              </a:rPr>
              <a:t>Dark </a:t>
            </a:r>
            <a:r>
              <a:rPr lang="en-US" sz="2800" dirty="0" smtClean="0"/>
              <a:t>/l/ (at </a:t>
            </a:r>
            <a:r>
              <a:rPr lang="en-US" sz="2800" dirty="0"/>
              <a:t>the end or before a consonant): all, feel, holding, </a:t>
            </a:r>
            <a:r>
              <a:rPr lang="en-US" sz="2800" dirty="0" err="1" smtClean="0"/>
              <a:t>mel</a:t>
            </a:r>
            <a:endParaRPr lang="en-US" sz="2800" dirty="0"/>
          </a:p>
          <a:p>
            <a:r>
              <a:rPr lang="en-US" sz="2800" dirty="0"/>
              <a:t>Dark /l/ also involves raising the back of the tongue towards the velum.</a:t>
            </a:r>
            <a:endParaRPr lang="id-ID" sz="2800" dirty="0" smtClean="0"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9" y="4130704"/>
            <a:ext cx="4167187" cy="2174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Approximants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They are vowel-like consonant sounds because we don’t block the airflow fully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 articulators approach each other but do not get sufficiently close to each other to produce a ‘complete’ consonant such as plosive, nasal, or fricative. </a:t>
            </a:r>
          </a:p>
          <a:p>
            <a:r>
              <a:rPr lang="en-US" sz="2800" dirty="0" smtClean="0"/>
              <a:t>Three approximants in English /j/, /w/, and /r/. </a:t>
            </a:r>
          </a:p>
          <a:p>
            <a:endParaRPr lang="en-US" sz="2800" dirty="0"/>
          </a:p>
          <a:p>
            <a:pPr>
              <a:buNone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Approximants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The /j/ sound is similar in position to the vowel sound /i</a:t>
            </a:r>
            <a:r>
              <a:rPr lang="en-US" sz="2800" dirty="0" smtClean="0"/>
              <a:t>:/. </a:t>
            </a:r>
            <a:endParaRPr lang="en-US" sz="2800" dirty="0"/>
          </a:p>
          <a:p>
            <a:r>
              <a:rPr lang="en-US" sz="2800" dirty="0"/>
              <a:t>The /w/ sound is similar in position to the vowel sound /u:/, air is partly blocked at the back of the mouth and with the lips.</a:t>
            </a:r>
          </a:p>
          <a:p>
            <a:r>
              <a:rPr lang="en-US" sz="2800" dirty="0"/>
              <a:t>The /r/ sound involves moving your tongue close to the alveolar ridge (without touching it).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Approximants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cs typeface="Arial" charset="0"/>
              </a:rPr>
              <a:t>Sound /j/ is a palatal. </a:t>
            </a:r>
          </a:p>
          <a:p>
            <a:r>
              <a:rPr lang="en-US" sz="2800" dirty="0" smtClean="0">
                <a:cs typeface="Arial" charset="0"/>
              </a:rPr>
              <a:t>Sound /w/ is a bilabial. </a:t>
            </a:r>
          </a:p>
          <a:p>
            <a:r>
              <a:rPr lang="en-US" sz="2800" dirty="0" smtClean="0">
                <a:cs typeface="Arial" charset="0"/>
              </a:rPr>
              <a:t>Sound /r/ is a </a:t>
            </a:r>
            <a:r>
              <a:rPr lang="en-US" sz="2800" dirty="0" err="1" smtClean="0">
                <a:cs typeface="Arial" charset="0"/>
              </a:rPr>
              <a:t>palato</a:t>
            </a:r>
            <a:r>
              <a:rPr lang="en-US" sz="2800" dirty="0" smtClean="0">
                <a:cs typeface="Arial" charset="0"/>
              </a:rPr>
              <a:t> alveolar</a:t>
            </a:r>
            <a:r>
              <a:rPr lang="en-US" sz="2800" dirty="0" smtClean="0">
                <a:latin typeface="Arial" charset="0"/>
                <a:cs typeface="Arial" charset="0"/>
              </a:rPr>
              <a:t>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24200"/>
            <a:ext cx="6857101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1997</TotalTime>
  <Words>336</Words>
  <Application>Microsoft Office PowerPoint</Application>
  <PresentationFormat>On-screen Show (4:3)</PresentationFormat>
  <Paragraphs>44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Learning Outcomes</vt:lpstr>
      <vt:lpstr>Nassals</vt:lpstr>
      <vt:lpstr>Nassals: Types of closure</vt:lpstr>
      <vt:lpstr>Lateral</vt:lpstr>
      <vt:lpstr>Lateral: Allophones</vt:lpstr>
      <vt:lpstr>Approximants</vt:lpstr>
      <vt:lpstr>Approximants</vt:lpstr>
      <vt:lpstr>Approximants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269</cp:revision>
  <dcterms:created xsi:type="dcterms:W3CDTF">2010-08-24T06:47:44Z</dcterms:created>
  <dcterms:modified xsi:type="dcterms:W3CDTF">2018-09-03T08:26:45Z</dcterms:modified>
</cp:coreProperties>
</file>