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7" r:id="rId4"/>
    <p:sldId id="369" r:id="rId5"/>
    <p:sldId id="371" r:id="rId6"/>
    <p:sldId id="372" r:id="rId7"/>
    <p:sldId id="384" r:id="rId8"/>
    <p:sldId id="376" r:id="rId9"/>
    <p:sldId id="377" r:id="rId10"/>
    <p:sldId id="380" r:id="rId11"/>
    <p:sldId id="383" r:id="rId12"/>
    <p:sldId id="3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Symbols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71713"/>
            <a:ext cx="8077200" cy="278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Phonemic transcription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Because of some varieties of English such as American English, British English, Australian English, phonemic transcription may vary.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Read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ɔ:təm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/</a:t>
            </a:r>
            <a:r>
              <a:rPr lang="en-US" sz="2800" dirty="0"/>
              <a:t>'</a:t>
            </a:r>
            <a:r>
              <a:rPr lang="en-US" sz="2800" dirty="0" err="1"/>
              <a:t>fɜ:nɪtʃə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aɪlənd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</a:t>
            </a:r>
            <a:r>
              <a:rPr lang="en-US" sz="2800" dirty="0" err="1"/>
              <a:t>mə'ʃi:n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ðəʊ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brəʊʃə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gɔ:dʒəs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/ˌ</a:t>
            </a:r>
            <a:r>
              <a:rPr lang="en-US" sz="2800" dirty="0" err="1"/>
              <a:t>haɪə'rɑ:kɪkəl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peɪdʒ</a:t>
            </a:r>
            <a:r>
              <a:rPr lang="en-US" sz="2800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/'</a:t>
            </a:r>
            <a:r>
              <a:rPr lang="en-US" sz="2800" dirty="0" err="1"/>
              <a:t>rʌʃə</a:t>
            </a:r>
            <a:r>
              <a:rPr lang="en-US" sz="2800" dirty="0"/>
              <a:t>/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7482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 smtClean="0"/>
              <a:t>Students are able to define the concept of phoneme and allophone.</a:t>
            </a:r>
          </a:p>
          <a:p>
            <a:pPr lvl="0"/>
            <a:r>
              <a:rPr lang="en-US" sz="2800" dirty="0" smtClean="0"/>
              <a:t>Students </a:t>
            </a:r>
            <a:r>
              <a:rPr lang="en-US" sz="2800" dirty="0"/>
              <a:t>are able to recognize the symbols and how to read them.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Phonemes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600" dirty="0" smtClean="0">
                <a:cs typeface="Arial" charset="0"/>
              </a:rPr>
              <a:t>Definition: an abstract set of units as the basis of our speech (Roach, 1998)</a:t>
            </a:r>
          </a:p>
          <a:p>
            <a:r>
              <a:rPr lang="en-US" sz="2600" dirty="0"/>
              <a:t>A phoneme is conventionally represented by </a:t>
            </a:r>
            <a:r>
              <a:rPr lang="en-US" sz="2600" dirty="0" smtClean="0"/>
              <a:t>a letter </a:t>
            </a:r>
            <a:r>
              <a:rPr lang="en-US" sz="2600" dirty="0"/>
              <a:t>symbol between slant </a:t>
            </a:r>
            <a:r>
              <a:rPr lang="en-US" sz="2600" dirty="0" smtClean="0"/>
              <a:t>lines (/…/).</a:t>
            </a:r>
            <a:endParaRPr lang="en-US" sz="2600" dirty="0" smtClean="0">
              <a:cs typeface="Arial" charset="0"/>
            </a:endParaRPr>
          </a:p>
          <a:p>
            <a:r>
              <a:rPr lang="en-US" sz="2600" dirty="0" smtClean="0">
                <a:cs typeface="Arial" charset="0"/>
              </a:rPr>
              <a:t>There are many slightly different ways in which we make the sounds that represent these phonemes. </a:t>
            </a:r>
          </a:p>
          <a:p>
            <a:r>
              <a:rPr lang="en-US" sz="2600" dirty="0" smtClean="0">
                <a:cs typeface="Arial" charset="0"/>
              </a:rPr>
              <a:t>Sound b is voiceless. If b is pronounced as voice in</a:t>
            </a:r>
            <a:r>
              <a:rPr lang="en-US" sz="2600" i="1" dirty="0" smtClean="0">
                <a:cs typeface="Arial" charset="0"/>
              </a:rPr>
              <a:t> bad</a:t>
            </a:r>
            <a:r>
              <a:rPr lang="en-US" sz="2600" dirty="0" smtClean="0">
                <a:cs typeface="Arial" charset="0"/>
              </a:rPr>
              <a:t>, we still can understand the meaning of it. </a:t>
            </a:r>
          </a:p>
          <a:p>
            <a:r>
              <a:rPr lang="en-US" sz="2600" dirty="0" smtClean="0">
                <a:cs typeface="Arial" charset="0"/>
              </a:rPr>
              <a:t>Two different ways of making b means two </a:t>
            </a:r>
            <a:r>
              <a:rPr lang="en-US" sz="2600" dirty="0" err="1" smtClean="0">
                <a:cs typeface="Arial" charset="0"/>
              </a:rPr>
              <a:t>realisations</a:t>
            </a:r>
            <a:r>
              <a:rPr lang="en-US" sz="2600" dirty="0" smtClean="0">
                <a:cs typeface="Arial" charset="0"/>
              </a:rPr>
              <a:t> of the phoneme that does not change meaning. </a:t>
            </a:r>
          </a:p>
          <a:p>
            <a:endParaRPr lang="id-ID" sz="22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Allophones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phoneme is an abstraction. What </a:t>
            </a:r>
            <a:r>
              <a:rPr lang="en-US" dirty="0" smtClean="0"/>
              <a:t>actually occur </a:t>
            </a:r>
            <a:r>
              <a:rPr lang="en-US" dirty="0"/>
              <a:t>are the allophones - to be precise PHONES </a:t>
            </a:r>
            <a:r>
              <a:rPr lang="en-US" dirty="0" smtClean="0"/>
              <a:t>i.e. sounds </a:t>
            </a:r>
            <a:r>
              <a:rPr lang="en-US" dirty="0"/>
              <a:t>which can be grouped together as allophones of </a:t>
            </a:r>
            <a:r>
              <a:rPr lang="en-US" dirty="0" smtClean="0"/>
              <a:t>a particular </a:t>
            </a:r>
            <a:r>
              <a:rPr lang="en-US" dirty="0"/>
              <a:t>phoneme</a:t>
            </a:r>
            <a:r>
              <a:rPr lang="en-US" dirty="0" smtClean="0"/>
              <a:t>.</a:t>
            </a:r>
          </a:p>
          <a:p>
            <a:r>
              <a:rPr lang="en-US" dirty="0"/>
              <a:t>Allophones are phonetic realizations of phonemes.</a:t>
            </a:r>
            <a:endParaRPr lang="en-US" dirty="0" smtClean="0"/>
          </a:p>
          <a:p>
            <a:r>
              <a:rPr lang="en-US" dirty="0"/>
              <a:t>A phoneme consists of one or more allophones.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Allophones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Say the words: </a:t>
            </a:r>
            <a:r>
              <a:rPr lang="en-US" sz="2800" i="1" dirty="0"/>
              <a:t>tea, too </a:t>
            </a:r>
            <a:r>
              <a:rPr lang="en-US" sz="2800" dirty="0"/>
              <a:t>and </a:t>
            </a:r>
            <a:r>
              <a:rPr lang="en-US" sz="2800" i="1" dirty="0"/>
              <a:t>eighth. </a:t>
            </a:r>
            <a:endParaRPr lang="en-US" sz="2800" i="1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alveolar allophone [t] in </a:t>
            </a:r>
            <a:r>
              <a:rPr lang="en-US" sz="2800" i="1" dirty="0"/>
              <a:t>tea </a:t>
            </a:r>
            <a:r>
              <a:rPr lang="en-US" sz="2800" dirty="0"/>
              <a:t>[</a:t>
            </a:r>
            <a:r>
              <a:rPr lang="en-US" sz="2800" dirty="0" err="1"/>
              <a:t>ti</a:t>
            </a:r>
            <a:r>
              <a:rPr lang="en-US" sz="2800" dirty="0"/>
              <a:t>] is made with the </a:t>
            </a:r>
            <a:r>
              <a:rPr lang="en-US" sz="2800" dirty="0" smtClean="0"/>
              <a:t>lips spread.</a:t>
            </a:r>
          </a:p>
          <a:p>
            <a:r>
              <a:rPr lang="en-US" sz="2800" dirty="0" smtClean="0"/>
              <a:t>That in </a:t>
            </a:r>
            <a:r>
              <a:rPr lang="en-US" sz="2800" i="1" dirty="0"/>
              <a:t>too </a:t>
            </a:r>
            <a:r>
              <a:rPr lang="en-US" sz="2800" dirty="0"/>
              <a:t>[</a:t>
            </a:r>
            <a:r>
              <a:rPr lang="en-US" sz="2800" dirty="0" err="1"/>
              <a:t>twu</a:t>
            </a:r>
            <a:r>
              <a:rPr lang="en-US" sz="2800" dirty="0"/>
              <a:t>] is made with pursed or </a:t>
            </a:r>
            <a:r>
              <a:rPr lang="en-US" sz="2800" dirty="0" smtClean="0"/>
              <a:t>rounded lips </a:t>
            </a:r>
            <a:r>
              <a:rPr lang="en-US" sz="2800" dirty="0"/>
              <a:t>(a little, raised 'w' is used to show lip rounding</a:t>
            </a:r>
            <a:r>
              <a:rPr lang="en-US" sz="2800" dirty="0" smtClean="0"/>
              <a:t>). 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[eit0] 'eighth' the allophone of /t/ is </a:t>
            </a:r>
            <a:r>
              <a:rPr lang="en-US" sz="2800" dirty="0" smtClean="0"/>
              <a:t>dental</a:t>
            </a:r>
            <a:endParaRPr lang="en-US" sz="2800" dirty="0"/>
          </a:p>
          <a:p>
            <a:r>
              <a:rPr lang="en-US" sz="2800" dirty="0" smtClean="0"/>
              <a:t>All of them are </a:t>
            </a:r>
            <a:r>
              <a:rPr lang="en-US" sz="2800" dirty="0" err="1" smtClean="0"/>
              <a:t>labelled</a:t>
            </a:r>
            <a:r>
              <a:rPr lang="en-US" sz="2800" dirty="0" smtClean="0"/>
              <a:t> </a:t>
            </a:r>
            <a:r>
              <a:rPr lang="en-US" sz="2800" dirty="0"/>
              <a:t>/t</a:t>
            </a:r>
            <a:r>
              <a:rPr lang="en-US" sz="2800" dirty="0" smtClean="0"/>
              <a:t>/.</a:t>
            </a:r>
          </a:p>
          <a:p>
            <a:r>
              <a:rPr lang="en-US" sz="2800" dirty="0" smtClean="0"/>
              <a:t>In words, </a:t>
            </a:r>
            <a:r>
              <a:rPr lang="en-US" sz="2800" dirty="0"/>
              <a:t>a phoneme may be </a:t>
            </a:r>
            <a:r>
              <a:rPr lang="en-US" sz="2800" dirty="0" err="1"/>
              <a:t>realised</a:t>
            </a:r>
            <a:r>
              <a:rPr lang="en-US" sz="2800" dirty="0"/>
              <a:t> by more than one speech sound and the selection of each variant is usually conditioned by the phonetic environment of the phoneme. 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Allophones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Utter the following words slowly: </a:t>
            </a:r>
            <a:r>
              <a:rPr lang="en-US" sz="2400" i="1" dirty="0"/>
              <a:t>car keys. </a:t>
            </a:r>
            <a:endParaRPr lang="en-US" sz="2400" dirty="0"/>
          </a:p>
          <a:p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i="1" dirty="0"/>
              <a:t>car, </a:t>
            </a:r>
            <a:r>
              <a:rPr lang="en-US" sz="2400" dirty="0"/>
              <a:t>the back of the tongue touches the part of the soft palate near the uvula 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i="1" dirty="0"/>
              <a:t>key, </a:t>
            </a:r>
            <a:r>
              <a:rPr lang="en-US" sz="2400" dirty="0"/>
              <a:t>it is the more front part of the soft palate near the hard palate that the tongue makes contact with.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two varieties of 'k' are physically different. But they are not functionally different in English. They cannot be used </a:t>
            </a:r>
            <a:r>
              <a:rPr lang="en-US" sz="2400" dirty="0" smtClean="0"/>
              <a:t>to distinguish </a:t>
            </a:r>
            <a:r>
              <a:rPr lang="en-US" sz="2400" dirty="0"/>
              <a:t>word meaning. Rather, they are allophones of the same /k/ phoneme and which one is used on a given occasion depends on what the </a:t>
            </a:r>
            <a:r>
              <a:rPr lang="en-US" sz="2400" dirty="0" err="1"/>
              <a:t>neighbouring</a:t>
            </a:r>
            <a:r>
              <a:rPr lang="en-US" sz="2400" dirty="0"/>
              <a:t> sounds happen to be.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Minimal pairs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MINIMAL PAIR TEST (i.e. </a:t>
            </a:r>
            <a:r>
              <a:rPr lang="en-US" sz="2800" dirty="0" smtClean="0"/>
              <a:t>the method </a:t>
            </a:r>
            <a:r>
              <a:rPr lang="en-US" sz="2800" dirty="0"/>
              <a:t>of determining that a single sound </a:t>
            </a:r>
            <a:r>
              <a:rPr lang="en-US" sz="2800" dirty="0" smtClean="0"/>
              <a:t>difference distinguishes </a:t>
            </a:r>
            <a:r>
              <a:rPr lang="en-US" sz="2800" dirty="0"/>
              <a:t>the meanings of two words) is a key </a:t>
            </a:r>
            <a:r>
              <a:rPr lang="en-US" sz="2800" dirty="0" smtClean="0"/>
              <a:t>principle of </a:t>
            </a:r>
            <a:r>
              <a:rPr lang="en-US" sz="2800" dirty="0"/>
              <a:t>phonemic analysis.</a:t>
            </a:r>
            <a:endParaRPr lang="id-ID" sz="2800" dirty="0">
              <a:latin typeface="Arial" charset="0"/>
              <a:cs typeface="Arial" charset="0"/>
            </a:endParaRPr>
          </a:p>
          <a:p>
            <a:r>
              <a:rPr lang="en-US" sz="2800" dirty="0"/>
              <a:t>/</a:t>
            </a:r>
            <a:r>
              <a:rPr lang="en-US" sz="2800" dirty="0" err="1" smtClean="0"/>
              <a:t>mæt</a:t>
            </a:r>
            <a:r>
              <a:rPr lang="en-US" sz="2800" dirty="0"/>
              <a:t>/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/>
              <a:t>/</a:t>
            </a:r>
            <a:r>
              <a:rPr lang="en-US" sz="2800" dirty="0" err="1" smtClean="0"/>
              <a:t>kæt</a:t>
            </a:r>
            <a:r>
              <a:rPr lang="en-US" sz="2800" dirty="0" smtClean="0"/>
              <a:t>/</a:t>
            </a:r>
          </a:p>
          <a:p>
            <a:r>
              <a:rPr lang="en-US" sz="2800" dirty="0"/>
              <a:t>/</a:t>
            </a:r>
            <a:r>
              <a:rPr lang="en-US" sz="2800" dirty="0" err="1"/>
              <a:t>pɪn</a:t>
            </a:r>
            <a:r>
              <a:rPr lang="en-US" sz="2800" dirty="0"/>
              <a:t>/ </a:t>
            </a:r>
            <a:r>
              <a:rPr lang="en-US" sz="2800" dirty="0" err="1"/>
              <a:t>vs</a:t>
            </a:r>
            <a:r>
              <a:rPr lang="en-US" sz="2800" dirty="0"/>
              <a:t> /</a:t>
            </a:r>
            <a:r>
              <a:rPr lang="en-US" sz="2800" dirty="0" err="1"/>
              <a:t>bɪn</a:t>
            </a:r>
            <a:r>
              <a:rPr lang="en-US" sz="2800" dirty="0"/>
              <a:t>/ </a:t>
            </a:r>
            <a:r>
              <a:rPr lang="en-US" sz="2800" dirty="0" err="1"/>
              <a:t>vs</a:t>
            </a:r>
            <a:r>
              <a:rPr lang="en-US" sz="2800" dirty="0"/>
              <a:t> /</a:t>
            </a:r>
            <a:r>
              <a:rPr lang="en-US" sz="2800" dirty="0" err="1"/>
              <a:t>tɪn</a:t>
            </a:r>
            <a:r>
              <a:rPr lang="en-US" sz="2800" dirty="0"/>
              <a:t>/ </a:t>
            </a:r>
            <a:r>
              <a:rPr lang="en-US" sz="2800" dirty="0" err="1"/>
              <a:t>vs</a:t>
            </a:r>
            <a:r>
              <a:rPr lang="en-US" sz="2800" dirty="0"/>
              <a:t> /</a:t>
            </a:r>
            <a:r>
              <a:rPr lang="en-US" sz="2800" dirty="0" err="1"/>
              <a:t>dɪn</a:t>
            </a:r>
            <a:r>
              <a:rPr lang="en-US" sz="2800" dirty="0"/>
              <a:t>/ </a:t>
            </a:r>
            <a:r>
              <a:rPr lang="en-US" sz="2800" dirty="0" err="1"/>
              <a:t>vs</a:t>
            </a:r>
            <a:r>
              <a:rPr lang="en-US" sz="2800" dirty="0"/>
              <a:t> /</a:t>
            </a:r>
            <a:r>
              <a:rPr lang="en-US" sz="2800" dirty="0" err="1"/>
              <a:t>kɪn</a:t>
            </a:r>
            <a:r>
              <a:rPr lang="en-US" sz="2800" dirty="0" smtClean="0"/>
              <a:t>/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474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Phonemic transcription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It appears </a:t>
            </a:r>
            <a:r>
              <a:rPr lang="en-US" sz="2800" dirty="0"/>
              <a:t>in most dictionaries and represent a very useful study tool as they provide a lot of information about the pronunciation of the word. </a:t>
            </a:r>
            <a:endParaRPr lang="en-US" sz="2800" dirty="0" smtClean="0"/>
          </a:p>
          <a:p>
            <a:r>
              <a:rPr lang="en-US" sz="2800" dirty="0" smtClean="0"/>
              <a:t>It is not based on the actual </a:t>
            </a:r>
            <a:r>
              <a:rPr lang="en-US" sz="2800" dirty="0" err="1" smtClean="0"/>
              <a:t>realisation</a:t>
            </a:r>
            <a:r>
              <a:rPr lang="en-US" sz="2800" dirty="0"/>
              <a:t> </a:t>
            </a:r>
            <a:r>
              <a:rPr lang="en-US" sz="2800" dirty="0" smtClean="0"/>
              <a:t>for example aspirated </a:t>
            </a:r>
            <a:r>
              <a:rPr lang="en-US" sz="2800"/>
              <a:t>sounds cannot be seen on it (https://</a:t>
            </a:r>
            <a:r>
              <a:rPr lang="en-US" sz="2800" smtClean="0"/>
              <a:t>www.youtube.com/watch?v=6PSdlctYBsw). 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Symbols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09823"/>
            <a:ext cx="7876151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582</Words>
  <Application>Microsoft Office PowerPoint</Application>
  <PresentationFormat>On-screen Show (4:3)</PresentationFormat>
  <Paragraphs>62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Learning Outcomes</vt:lpstr>
      <vt:lpstr>Phonemes</vt:lpstr>
      <vt:lpstr>Allophones</vt:lpstr>
      <vt:lpstr>Allophones</vt:lpstr>
      <vt:lpstr>Allophones</vt:lpstr>
      <vt:lpstr>Minimal pairs</vt:lpstr>
      <vt:lpstr>Phonemic transcription</vt:lpstr>
      <vt:lpstr>Symbols</vt:lpstr>
      <vt:lpstr>Symbols</vt:lpstr>
      <vt:lpstr>Phonemic transcription</vt:lpstr>
      <vt:lpstr>Read 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286</cp:revision>
  <dcterms:created xsi:type="dcterms:W3CDTF">2010-08-24T06:47:44Z</dcterms:created>
  <dcterms:modified xsi:type="dcterms:W3CDTF">2018-09-13T02:41:54Z</dcterms:modified>
</cp:coreProperties>
</file>