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16" r:id="rId2"/>
    <p:sldId id="366" r:id="rId3"/>
    <p:sldId id="388" r:id="rId4"/>
    <p:sldId id="390" r:id="rId5"/>
    <p:sldId id="389" r:id="rId6"/>
    <p:sldId id="384" r:id="rId7"/>
    <p:sldId id="385" r:id="rId8"/>
    <p:sldId id="386" r:id="rId9"/>
    <p:sldId id="368" r:id="rId10"/>
    <p:sldId id="369" r:id="rId11"/>
    <p:sldId id="371"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3190" autoAdjust="0"/>
  </p:normalViewPr>
  <p:slideViewPr>
    <p:cSldViewPr>
      <p:cViewPr>
        <p:scale>
          <a:sx n="87" d="100"/>
          <a:sy n="87" d="100"/>
        </p:scale>
        <p:origin x="-2310" y="-5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7A7411F-5962-43D2-8BDF-DBE29F4535E2}" type="datetimeFigureOut">
              <a:rPr lang="id-ID"/>
              <a:pPr>
                <a:defRPr/>
              </a:pPr>
              <a:t>10/09/2018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63707B7-A839-446A-9626-7F48954E6744}" type="slidenum">
              <a:rPr lang="id-ID"/>
              <a:pPr>
                <a:defRPr/>
              </a:pPr>
              <a:t>‹#›</a:t>
            </a:fld>
            <a:endParaRPr lang="id-ID"/>
          </a:p>
        </p:txBody>
      </p:sp>
    </p:spTree>
    <p:extLst>
      <p:ext uri="{BB962C8B-B14F-4D97-AF65-F5344CB8AC3E}">
        <p14:creationId xmlns:p14="http://schemas.microsoft.com/office/powerpoint/2010/main" val="7449582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pPr>
                <a:defRPr/>
              </a:pPr>
              <a:t>2</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53332A7-525F-4D46-87BE-948A87799FF2}" type="slidenum">
              <a:rPr lang="id-ID" smtClean="0"/>
              <a:pPr>
                <a:defRPr/>
              </a:pPr>
              <a:t>11</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326F7B6-4988-44F2-8A01-611AB6623278}" type="slidenum">
              <a:rPr lang="id-ID" smtClean="0"/>
              <a:pPr>
                <a:defRPr/>
              </a:pPr>
              <a:t>9</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D930821-ED3E-4E86-A02C-A52F06F4C3A7}"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0E5D95F-5A60-4647-90B4-4AFF87F539DD}" type="datetime1">
              <a:rPr lang="en-US"/>
              <a:pPr>
                <a:defRPr/>
              </a:pPr>
              <a:t>9/10/2018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37FAC3-0F19-412E-969C-BD194A5748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7312288-0F77-4C6A-BF8B-D755D3F4BACF}" type="datetime1">
              <a:rPr lang="en-US"/>
              <a:pPr>
                <a:defRPr/>
              </a:pPr>
              <a:t>9/10/2018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1AF6AB-0AFC-410A-A00E-37016E6409C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3A2D8B-6010-4AA9-8A3F-28DD6CC616FA}" type="datetime1">
              <a:rPr lang="en-US"/>
              <a:pPr>
                <a:defRPr/>
              </a:pPr>
              <a:t>9/10/2018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99E929-AF45-43C0-BB8E-CD8E9B14EA9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0F78FA-53DA-4C19-8544-485CE105EB33}" type="datetime1">
              <a:rPr lang="en-US"/>
              <a:pPr>
                <a:defRPr/>
              </a:pPr>
              <a:t>9/10/2018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5A1A0B-BFAE-4606-BBE7-7740C781412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F9862A3-2013-438F-9049-7E56A3DD6830}" type="datetime1">
              <a:rPr lang="en-US"/>
              <a:pPr>
                <a:defRPr/>
              </a:pPr>
              <a:t>9/10/2018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7FF70C-E240-41E1-AEB9-8C22D945C76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EAC3A71-D019-4897-914A-43B3D80389AA}" type="datetime1">
              <a:rPr lang="en-US"/>
              <a:pPr>
                <a:defRPr/>
              </a:pPr>
              <a:t>9/10/2018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F1EC88-8680-43F0-93AA-6D7E5E16523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3C494FC-3B95-4709-98B0-68F0CBCA4BC1}" type="datetime1">
              <a:rPr lang="en-US"/>
              <a:pPr>
                <a:defRPr/>
              </a:pPr>
              <a:t>9/10/2018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E9ED7F9-53C1-4998-A51B-F181F0D6F5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3D20611-488E-4775-99CA-66F08B3CD9F2}" type="datetime1">
              <a:rPr lang="en-US"/>
              <a:pPr>
                <a:defRPr/>
              </a:pPr>
              <a:t>9/10/2018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1BD8136-5618-47C1-BB6B-1A11DCB11D9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2F9DD1-48A0-45EA-BB4C-ADBA667B1D3A}" type="datetime1">
              <a:rPr lang="en-US"/>
              <a:pPr>
                <a:defRPr/>
              </a:pPr>
              <a:t>9/10/2018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3FB13AB-4301-4195-B635-009CBFB1F5C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F4FB05B-3B90-4014-AE71-08619DCDC0D6}" type="datetime1">
              <a:rPr lang="en-US"/>
              <a:pPr>
                <a:defRPr/>
              </a:pPr>
              <a:t>9/10/2018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E24B19-98E3-4287-8921-7C43E1AFF0C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94A1A67-7B74-4A67-97CE-7B00FC7E03EE}" type="datetime1">
              <a:rPr lang="en-US"/>
              <a:pPr>
                <a:defRPr/>
              </a:pPr>
              <a:t>9/10/2018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B2A012-C078-44F7-AC23-A0E89DC6CBC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4BE28D7-1570-419B-AB9A-79F9EDBE69CA}" type="datetime1">
              <a:rPr lang="en-US"/>
              <a:pPr>
                <a:defRPr/>
              </a:pPr>
              <a:t>9/10/2018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1F2C22BE-CED9-405A-917A-3BB819EFD2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tophonetics.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00400" y="3725863"/>
            <a:ext cx="5638800" cy="1200150"/>
          </a:xfrm>
          <a:prstGeom prst="rect">
            <a:avLst/>
          </a:prstGeom>
          <a:noFill/>
          <a:ln w="9525">
            <a:noFill/>
            <a:miter lim="800000"/>
            <a:headEnd/>
            <a:tailEnd/>
          </a:ln>
        </p:spPr>
        <p:txBody>
          <a:bodyPr>
            <a:spAutoFit/>
          </a:bodyPr>
          <a:lstStyle/>
          <a:p>
            <a:pPr algn="ctr"/>
            <a:r>
              <a:rPr lang="en-US" b="1" dirty="0" smtClean="0">
                <a:solidFill>
                  <a:schemeClr val="bg1"/>
                </a:solidFill>
              </a:rPr>
              <a:t>ENGLISH PHONETICS AND PHONOLOGY</a:t>
            </a:r>
            <a:endParaRPr lang="en-US" b="1" dirty="0">
              <a:solidFill>
                <a:schemeClr val="bg1"/>
              </a:solidFill>
            </a:endParaRPr>
          </a:p>
          <a:p>
            <a:pPr algn="ctr"/>
            <a:r>
              <a:rPr lang="en-US" b="1" dirty="0">
                <a:solidFill>
                  <a:schemeClr val="bg1"/>
                </a:solidFill>
              </a:rPr>
              <a:t>SESSION </a:t>
            </a:r>
            <a:r>
              <a:rPr lang="en-US" b="1" dirty="0" smtClean="0">
                <a:solidFill>
                  <a:schemeClr val="bg1"/>
                </a:solidFill>
              </a:rPr>
              <a:t>6</a:t>
            </a:r>
            <a:endParaRPr lang="en-US" b="1" dirty="0">
              <a:solidFill>
                <a:schemeClr val="bg1"/>
              </a:solidFill>
            </a:endParaRPr>
          </a:p>
          <a:p>
            <a:pPr algn="ctr"/>
            <a:r>
              <a:rPr lang="en-US" b="1" dirty="0">
                <a:solidFill>
                  <a:schemeClr val="bg1"/>
                </a:solidFill>
              </a:rPr>
              <a:t>RIKA MUTIARA, </a:t>
            </a:r>
            <a:r>
              <a:rPr lang="en-US" b="1" dirty="0" err="1" smtClean="0">
                <a:solidFill>
                  <a:schemeClr val="bg1"/>
                </a:solidFill>
              </a:rPr>
              <a:t>S.Pd</a:t>
            </a:r>
            <a:r>
              <a:rPr lang="en-US" b="1" dirty="0" smtClean="0">
                <a:solidFill>
                  <a:schemeClr val="bg1"/>
                </a:solidFill>
              </a:rPr>
              <a:t>., </a:t>
            </a:r>
            <a:r>
              <a:rPr lang="en-US" b="1" dirty="0" err="1" smtClean="0">
                <a:solidFill>
                  <a:schemeClr val="bg1"/>
                </a:solidFill>
              </a:rPr>
              <a:t>M.Hum</a:t>
            </a:r>
            <a:r>
              <a:rPr lang="en-US" b="1" dirty="0" smtClean="0">
                <a:solidFill>
                  <a:schemeClr val="bg1"/>
                </a:solidFill>
              </a:rPr>
              <a:t>.</a:t>
            </a:r>
            <a:endParaRPr lang="en-US" b="1" dirty="0">
              <a:solidFill>
                <a:schemeClr val="bg1"/>
              </a:solidFill>
            </a:endParaRPr>
          </a:p>
          <a:p>
            <a:pPr algn="ctr"/>
            <a:r>
              <a:rPr lang="en-US" b="1" dirty="0">
                <a:solidFill>
                  <a:schemeClr val="bg1"/>
                </a:solidFill>
              </a:rPr>
              <a:t>PENDIDIKAN </a:t>
            </a:r>
            <a:r>
              <a:rPr lang="en-US" b="1" dirty="0" smtClean="0">
                <a:solidFill>
                  <a:schemeClr val="bg1"/>
                </a:solidFill>
              </a:rPr>
              <a:t>BAHASA INGGRIS, </a:t>
            </a:r>
            <a:r>
              <a:rPr lang="en-US" b="1" dirty="0">
                <a:solidFill>
                  <a:schemeClr val="bg1"/>
                </a:solidFill>
              </a:rPr>
              <a:t>FKIP</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Read</a:t>
            </a:r>
            <a:endParaRPr lang="en-US" sz="3200" dirty="0" smtClean="0">
              <a:latin typeface="Arial" charset="0"/>
              <a:cs typeface="Arial" charset="0"/>
            </a:endParaRPr>
          </a:p>
        </p:txBody>
      </p:sp>
      <p:sp>
        <p:nvSpPr>
          <p:cNvPr id="2" name="Content Placeholder 1"/>
          <p:cNvSpPr>
            <a:spLocks noGrp="1"/>
          </p:cNvSpPr>
          <p:nvPr>
            <p:ph idx="1"/>
          </p:nvPr>
        </p:nvSpPr>
        <p:spPr/>
        <p:txBody>
          <a:bodyPr/>
          <a:lstStyle/>
          <a:p>
            <a:r>
              <a:rPr lang="en-US" dirty="0" smtClean="0"/>
              <a:t>Read your phonemic transcription with right intonation. </a:t>
            </a:r>
          </a:p>
          <a:p>
            <a:pPr marL="0" indent="0">
              <a:buNone/>
            </a:pPr>
            <a:endParaRPr lang="en-US"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2291"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Assignment</a:t>
            </a:r>
            <a:endParaRPr lang="en-US" sz="3200" dirty="0" smtClean="0">
              <a:latin typeface="Arial" charset="0"/>
              <a:cs typeface="Arial" charset="0"/>
            </a:endParaRPr>
          </a:p>
        </p:txBody>
      </p:sp>
      <p:sp>
        <p:nvSpPr>
          <p:cNvPr id="12292" name="Content Placeholder 5"/>
          <p:cNvSpPr>
            <a:spLocks noGrp="1"/>
          </p:cNvSpPr>
          <p:nvPr>
            <p:ph idx="1"/>
          </p:nvPr>
        </p:nvSpPr>
        <p:spPr>
          <a:xfrm>
            <a:off x="457200" y="1524000"/>
            <a:ext cx="8229600" cy="4602163"/>
          </a:xfrm>
        </p:spPr>
        <p:txBody>
          <a:bodyPr/>
          <a:lstStyle/>
          <a:p>
            <a:r>
              <a:rPr lang="en-US" sz="2800" dirty="0" smtClean="0"/>
              <a:t>Choose a text that has at least 300 words. Make the phonemic transcription. </a:t>
            </a:r>
            <a:endParaRPr lang="en-US" sz="2800" dirty="0"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Learning Outcomes</a:t>
            </a:r>
          </a:p>
        </p:txBody>
      </p:sp>
      <p:sp>
        <p:nvSpPr>
          <p:cNvPr id="7172" name="Content Placeholder 5"/>
          <p:cNvSpPr>
            <a:spLocks noGrp="1"/>
          </p:cNvSpPr>
          <p:nvPr>
            <p:ph idx="1"/>
          </p:nvPr>
        </p:nvSpPr>
        <p:spPr>
          <a:xfrm>
            <a:off x="457200" y="1524000"/>
            <a:ext cx="8229600" cy="4602163"/>
          </a:xfrm>
        </p:spPr>
        <p:txBody>
          <a:bodyPr/>
          <a:lstStyle/>
          <a:p>
            <a:pPr marL="0" marR="0">
              <a:spcBef>
                <a:spcPts val="0"/>
              </a:spcBef>
              <a:spcAft>
                <a:spcPts val="0"/>
              </a:spcAft>
              <a:tabLst>
                <a:tab pos="457200" algn="l"/>
                <a:tab pos="1440180" algn="l"/>
              </a:tabLst>
            </a:pPr>
            <a:r>
              <a:rPr lang="en-US" sz="2800" dirty="0"/>
              <a:t>Students are able to develop phonemic transcription.</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Phonemic transcription</a:t>
            </a:r>
            <a:endParaRPr lang="en-US" sz="3200" dirty="0" smtClean="0">
              <a:latin typeface="Arial" charset="0"/>
              <a:cs typeface="Arial" charset="0"/>
            </a:endParaRPr>
          </a:p>
        </p:txBody>
      </p:sp>
      <p:sp>
        <p:nvSpPr>
          <p:cNvPr id="7172" name="Content Placeholder 5"/>
          <p:cNvSpPr>
            <a:spLocks noGrp="1"/>
          </p:cNvSpPr>
          <p:nvPr>
            <p:ph idx="1"/>
          </p:nvPr>
        </p:nvSpPr>
        <p:spPr>
          <a:xfrm>
            <a:off x="457200" y="1219200"/>
            <a:ext cx="8229600" cy="4906963"/>
          </a:xfrm>
        </p:spPr>
        <p:txBody>
          <a:bodyPr/>
          <a:lstStyle/>
          <a:p>
            <a:pPr marL="0" marR="0">
              <a:spcBef>
                <a:spcPts val="0"/>
              </a:spcBef>
              <a:spcAft>
                <a:spcPts val="0"/>
              </a:spcAft>
              <a:tabLst>
                <a:tab pos="457200" algn="l"/>
                <a:tab pos="1440180" algn="l"/>
              </a:tabLst>
            </a:pPr>
            <a:r>
              <a:rPr lang="en-US" sz="2800" dirty="0">
                <a:cs typeface="Arial" charset="0"/>
              </a:rPr>
              <a:t>Phonemic transcription (also called BROAD </a:t>
            </a:r>
            <a:r>
              <a:rPr lang="en-US" sz="2800" dirty="0" smtClean="0">
                <a:cs typeface="Arial" charset="0"/>
              </a:rPr>
              <a:t>TRANSCRIPTION) only </a:t>
            </a:r>
            <a:r>
              <a:rPr lang="en-US" sz="2800" dirty="0">
                <a:cs typeface="Arial" charset="0"/>
              </a:rPr>
              <a:t>shows functional differences, i.e. </a:t>
            </a:r>
            <a:r>
              <a:rPr lang="en-US" sz="2800" dirty="0" smtClean="0">
                <a:cs typeface="Arial" charset="0"/>
              </a:rPr>
              <a:t>differences between </a:t>
            </a:r>
            <a:r>
              <a:rPr lang="en-US" sz="2800" dirty="0">
                <a:cs typeface="Arial" charset="0"/>
              </a:rPr>
              <a:t>sounds which are used to distinguish </a:t>
            </a:r>
            <a:r>
              <a:rPr lang="en-US" sz="2800" dirty="0" smtClean="0">
                <a:cs typeface="Arial" charset="0"/>
              </a:rPr>
              <a:t>word meaning</a:t>
            </a:r>
            <a:r>
              <a:rPr lang="en-US" sz="2800" dirty="0">
                <a:cs typeface="Arial" charset="0"/>
              </a:rPr>
              <a:t>. </a:t>
            </a:r>
            <a:endParaRPr lang="en-US" sz="2800" dirty="0" smtClean="0">
              <a:cs typeface="Arial" charset="0"/>
            </a:endParaRPr>
          </a:p>
          <a:p>
            <a:pPr marL="0" marR="0">
              <a:spcBef>
                <a:spcPts val="0"/>
              </a:spcBef>
              <a:spcAft>
                <a:spcPts val="0"/>
              </a:spcAft>
              <a:tabLst>
                <a:tab pos="457200" algn="l"/>
                <a:tab pos="1440180" algn="l"/>
              </a:tabLst>
            </a:pPr>
            <a:r>
              <a:rPr lang="en-US" sz="2800" dirty="0" smtClean="0">
                <a:cs typeface="Arial" charset="0"/>
              </a:rPr>
              <a:t>It </a:t>
            </a:r>
            <a:r>
              <a:rPr lang="en-US" sz="2800" dirty="0">
                <a:cs typeface="Arial" charset="0"/>
              </a:rPr>
              <a:t>only uses enough symbols to represent </a:t>
            </a:r>
            <a:r>
              <a:rPr lang="en-US" sz="2800" dirty="0" smtClean="0">
                <a:cs typeface="Arial" charset="0"/>
              </a:rPr>
              <a:t>each phoneme </a:t>
            </a:r>
            <a:r>
              <a:rPr lang="en-US" sz="2800" dirty="0">
                <a:cs typeface="Arial" charset="0"/>
              </a:rPr>
              <a:t>of the language in question with </a:t>
            </a:r>
            <a:r>
              <a:rPr lang="en-US" sz="2800" dirty="0" smtClean="0">
                <a:cs typeface="Arial" charset="0"/>
              </a:rPr>
              <a:t>a symbol </a:t>
            </a:r>
            <a:r>
              <a:rPr lang="en-US" sz="2800" dirty="0">
                <a:cs typeface="Arial" charset="0"/>
              </a:rPr>
              <a:t>of </a:t>
            </a:r>
            <a:r>
              <a:rPr lang="en-US" sz="2800" dirty="0" smtClean="0">
                <a:cs typeface="Arial" charset="0"/>
              </a:rPr>
              <a:t>its own. </a:t>
            </a:r>
          </a:p>
          <a:p>
            <a:pPr marL="0" marR="0">
              <a:spcBef>
                <a:spcPts val="0"/>
              </a:spcBef>
              <a:spcAft>
                <a:spcPts val="0"/>
              </a:spcAft>
              <a:tabLst>
                <a:tab pos="457200" algn="l"/>
                <a:tab pos="1440180" algn="l"/>
              </a:tabLst>
            </a:pPr>
            <a:r>
              <a:rPr lang="en-US" sz="2800" dirty="0" smtClean="0">
                <a:cs typeface="Arial" charset="0"/>
              </a:rPr>
              <a:t>It doesn’t describe every single detail in sounds. For instance</a:t>
            </a:r>
            <a:r>
              <a:rPr lang="en-US" sz="2800" dirty="0">
                <a:cs typeface="Arial" charset="0"/>
              </a:rPr>
              <a:t>, </a:t>
            </a:r>
            <a:r>
              <a:rPr lang="en-US" sz="2800" dirty="0" smtClean="0">
                <a:cs typeface="Arial" charset="0"/>
              </a:rPr>
              <a:t>the </a:t>
            </a:r>
            <a:r>
              <a:rPr lang="en-US" sz="2800" dirty="0">
                <a:cs typeface="Arial" charset="0"/>
              </a:rPr>
              <a:t>“p” sound in pin and spin (the first is accompanied by more </a:t>
            </a:r>
            <a:r>
              <a:rPr lang="en-US" sz="2800" dirty="0" smtClean="0">
                <a:cs typeface="Arial" charset="0"/>
              </a:rPr>
              <a:t>breathing) and the </a:t>
            </a:r>
            <a:r>
              <a:rPr lang="en-US" sz="2800" dirty="0">
                <a:cs typeface="Arial" charset="0"/>
              </a:rPr>
              <a:t>“w” sound in wine and twine (the first is voiced, the second is not</a:t>
            </a:r>
            <a:r>
              <a:rPr lang="en-US" sz="2800" dirty="0" smtClean="0">
                <a:cs typeface="Arial" charset="0"/>
              </a:rPr>
              <a:t>). </a:t>
            </a:r>
            <a:endParaRPr lang="id-ID" sz="2800" dirty="0" smtClean="0">
              <a:cs typeface="Arial" charset="0"/>
            </a:endParaRPr>
          </a:p>
        </p:txBody>
      </p:sp>
    </p:spTree>
    <p:extLst>
      <p:ext uri="{BB962C8B-B14F-4D97-AF65-F5344CB8AC3E}">
        <p14:creationId xmlns:p14="http://schemas.microsoft.com/office/powerpoint/2010/main" val="3665416085"/>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Phonemic transcription</a:t>
            </a:r>
            <a:endParaRPr lang="en-US" sz="3200" dirty="0" smtClean="0">
              <a:latin typeface="Arial" charset="0"/>
              <a:cs typeface="Arial" charset="0"/>
            </a:endParaRPr>
          </a:p>
        </p:txBody>
      </p:sp>
      <p:sp>
        <p:nvSpPr>
          <p:cNvPr id="7172" name="Content Placeholder 5"/>
          <p:cNvSpPr>
            <a:spLocks noGrp="1"/>
          </p:cNvSpPr>
          <p:nvPr>
            <p:ph idx="1"/>
          </p:nvPr>
        </p:nvSpPr>
        <p:spPr>
          <a:xfrm>
            <a:off x="457200" y="1219200"/>
            <a:ext cx="8229600" cy="4906963"/>
          </a:xfrm>
        </p:spPr>
        <p:txBody>
          <a:bodyPr/>
          <a:lstStyle/>
          <a:p>
            <a:pPr marL="0" marR="0">
              <a:spcBef>
                <a:spcPts val="0"/>
              </a:spcBef>
              <a:spcAft>
                <a:spcPts val="0"/>
              </a:spcAft>
              <a:tabLst>
                <a:tab pos="457200" algn="l"/>
                <a:tab pos="1440180" algn="l"/>
              </a:tabLst>
            </a:pPr>
            <a:r>
              <a:rPr lang="en-US" sz="2800" dirty="0" smtClean="0">
                <a:cs typeface="Arial" charset="0"/>
              </a:rPr>
              <a:t>It doesn’t describe every single detail in sounds. For instance</a:t>
            </a:r>
            <a:r>
              <a:rPr lang="en-US" sz="2800" dirty="0">
                <a:cs typeface="Arial" charset="0"/>
              </a:rPr>
              <a:t>, </a:t>
            </a:r>
            <a:r>
              <a:rPr lang="en-US" sz="2800" dirty="0" smtClean="0">
                <a:cs typeface="Arial" charset="0"/>
              </a:rPr>
              <a:t>the </a:t>
            </a:r>
            <a:r>
              <a:rPr lang="en-US" sz="2800" dirty="0">
                <a:cs typeface="Arial" charset="0"/>
              </a:rPr>
              <a:t>“p” sound in pin and spin (the first is accompanied by more </a:t>
            </a:r>
            <a:r>
              <a:rPr lang="en-US" sz="2800" dirty="0" smtClean="0">
                <a:cs typeface="Arial" charset="0"/>
              </a:rPr>
              <a:t>breathing) and the </a:t>
            </a:r>
            <a:r>
              <a:rPr lang="en-US" sz="2800" dirty="0">
                <a:cs typeface="Arial" charset="0"/>
              </a:rPr>
              <a:t>“w” sound in wine and twine (the first is voiced, the second is not</a:t>
            </a:r>
            <a:r>
              <a:rPr lang="en-US" sz="2800" dirty="0" smtClean="0">
                <a:cs typeface="Arial" charset="0"/>
              </a:rPr>
              <a:t>). </a:t>
            </a:r>
          </a:p>
          <a:p>
            <a:pPr marL="0" marR="0">
              <a:spcBef>
                <a:spcPts val="0"/>
              </a:spcBef>
              <a:spcAft>
                <a:spcPts val="0"/>
              </a:spcAft>
              <a:tabLst>
                <a:tab pos="457200" algn="l"/>
                <a:tab pos="1440180" algn="l"/>
              </a:tabLst>
            </a:pPr>
            <a:r>
              <a:rPr lang="en-US" sz="2800" dirty="0" smtClean="0">
                <a:cs typeface="Arial" charset="0"/>
              </a:rPr>
              <a:t>Broad transcription: </a:t>
            </a:r>
            <a:r>
              <a:rPr lang="en-US" sz="2800" dirty="0"/>
              <a:t>attend /</a:t>
            </a:r>
            <a:r>
              <a:rPr lang="en-US" sz="2800" dirty="0" err="1"/>
              <a:t>əˈtend</a:t>
            </a:r>
            <a:r>
              <a:rPr lang="en-US" sz="2800" dirty="0"/>
              <a:t>/ </a:t>
            </a:r>
            <a:endParaRPr lang="en-US" sz="2800" dirty="0" smtClean="0"/>
          </a:p>
          <a:p>
            <a:pPr marL="0" marR="0">
              <a:spcBef>
                <a:spcPts val="0"/>
              </a:spcBef>
              <a:spcAft>
                <a:spcPts val="0"/>
              </a:spcAft>
              <a:tabLst>
                <a:tab pos="457200" algn="l"/>
                <a:tab pos="1440180" algn="l"/>
              </a:tabLst>
            </a:pPr>
            <a:r>
              <a:rPr lang="en-US" sz="2800" smtClean="0">
                <a:cs typeface="Arial" charset="0"/>
              </a:rPr>
              <a:t>Narrow transcription</a:t>
            </a:r>
            <a:r>
              <a:rPr lang="en-US" sz="2800" dirty="0" smtClean="0">
                <a:cs typeface="Arial" charset="0"/>
              </a:rPr>
              <a:t>: attend  [</a:t>
            </a:r>
            <a:r>
              <a:rPr lang="en-US" sz="2800" dirty="0" err="1" smtClean="0"/>
              <a:t>ət</a:t>
            </a:r>
            <a:r>
              <a:rPr lang="en-US" sz="1800" baseline="30000" dirty="0" err="1" smtClean="0"/>
              <a:t>h</a:t>
            </a:r>
            <a:r>
              <a:rPr lang="en-US" sz="2800" dirty="0" err="1" smtClean="0"/>
              <a:t>end</a:t>
            </a:r>
            <a:r>
              <a:rPr lang="en-US" sz="2800" dirty="0" smtClean="0">
                <a:cs typeface="Arial" charset="0"/>
              </a:rPr>
              <a:t>]</a:t>
            </a:r>
            <a:endParaRPr lang="id-ID" sz="2800" dirty="0" smtClean="0">
              <a:cs typeface="Arial" charset="0"/>
            </a:endParaRPr>
          </a:p>
        </p:txBody>
      </p:sp>
    </p:spTree>
    <p:extLst>
      <p:ext uri="{BB962C8B-B14F-4D97-AF65-F5344CB8AC3E}">
        <p14:creationId xmlns:p14="http://schemas.microsoft.com/office/powerpoint/2010/main" val="3532841291"/>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en-US" sz="3200" dirty="0">
                <a:latin typeface="Arial" charset="0"/>
                <a:cs typeface="Arial" charset="0"/>
              </a:rPr>
              <a:t>Write the phonemic transcription</a:t>
            </a:r>
            <a:endParaRPr lang="en-US" sz="3200" dirty="0" smtClean="0">
              <a:latin typeface="Arial" charset="0"/>
              <a:cs typeface="Arial" charset="0"/>
            </a:endParaRPr>
          </a:p>
        </p:txBody>
      </p:sp>
      <p:sp>
        <p:nvSpPr>
          <p:cNvPr id="7172" name="Content Placeholder 5"/>
          <p:cNvSpPr>
            <a:spLocks noGrp="1"/>
          </p:cNvSpPr>
          <p:nvPr>
            <p:ph idx="1"/>
          </p:nvPr>
        </p:nvSpPr>
        <p:spPr>
          <a:xfrm>
            <a:off x="457200" y="1371600"/>
            <a:ext cx="8229600" cy="4754563"/>
          </a:xfrm>
        </p:spPr>
        <p:txBody>
          <a:bodyPr/>
          <a:lstStyle/>
          <a:p>
            <a:r>
              <a:rPr lang="en-US" sz="2800" dirty="0">
                <a:latin typeface="Arial" charset="0"/>
                <a:cs typeface="Arial" charset="0"/>
              </a:rPr>
              <a:t>Sad </a:t>
            </a:r>
          </a:p>
          <a:p>
            <a:r>
              <a:rPr lang="en-US" sz="2800" dirty="0">
                <a:latin typeface="Arial" charset="0"/>
                <a:cs typeface="Arial" charset="0"/>
              </a:rPr>
              <a:t>Rough</a:t>
            </a:r>
          </a:p>
          <a:p>
            <a:r>
              <a:rPr lang="en-US" sz="2800" dirty="0">
                <a:latin typeface="Arial" charset="0"/>
                <a:cs typeface="Arial" charset="0"/>
              </a:rPr>
              <a:t>Save</a:t>
            </a:r>
          </a:p>
          <a:p>
            <a:r>
              <a:rPr lang="en-US" sz="2800" dirty="0">
                <a:latin typeface="Arial" charset="0"/>
                <a:cs typeface="Arial" charset="0"/>
              </a:rPr>
              <a:t>Science</a:t>
            </a:r>
          </a:p>
          <a:p>
            <a:r>
              <a:rPr lang="en-US" sz="2800" dirty="0">
                <a:latin typeface="Arial" charset="0"/>
                <a:cs typeface="Arial" charset="0"/>
              </a:rPr>
              <a:t>Season</a:t>
            </a:r>
          </a:p>
          <a:p>
            <a:r>
              <a:rPr lang="en-US" sz="2800" dirty="0">
                <a:latin typeface="Arial" charset="0"/>
                <a:cs typeface="Arial" charset="0"/>
              </a:rPr>
              <a:t>Tender</a:t>
            </a:r>
          </a:p>
          <a:p>
            <a:r>
              <a:rPr lang="en-US" sz="2800" dirty="0">
                <a:latin typeface="Arial" charset="0"/>
                <a:cs typeface="Arial" charset="0"/>
              </a:rPr>
              <a:t>Understanding</a:t>
            </a:r>
          </a:p>
          <a:p>
            <a:r>
              <a:rPr lang="en-US" sz="2800" dirty="0">
                <a:latin typeface="Arial" charset="0"/>
                <a:cs typeface="Arial" charset="0"/>
              </a:rPr>
              <a:t>Widow</a:t>
            </a:r>
          </a:p>
          <a:p>
            <a:r>
              <a:rPr lang="en-US" sz="2800" dirty="0">
                <a:latin typeface="Arial" charset="0"/>
                <a:cs typeface="Arial" charset="0"/>
              </a:rPr>
              <a:t>Youth</a:t>
            </a:r>
          </a:p>
          <a:p>
            <a:r>
              <a:rPr lang="en-US" sz="2800" dirty="0"/>
              <a:t>Function </a:t>
            </a:r>
            <a:endParaRPr lang="id-ID" sz="2800" dirty="0">
              <a:latin typeface="Arial" charset="0"/>
              <a:cs typeface="Arial" charset="0"/>
            </a:endParaRPr>
          </a:p>
          <a:p>
            <a:pPr marL="0" marR="0">
              <a:spcBef>
                <a:spcPts val="0"/>
              </a:spcBef>
              <a:spcAft>
                <a:spcPts val="0"/>
              </a:spcAft>
              <a:tabLst>
                <a:tab pos="457200" algn="l"/>
                <a:tab pos="1440180" algn="l"/>
              </a:tabLst>
            </a:pPr>
            <a:endParaRPr lang="id-ID" sz="2800" dirty="0" smtClean="0">
              <a:latin typeface="Arial" charset="0"/>
              <a:cs typeface="Arial" charset="0"/>
            </a:endParaRPr>
          </a:p>
        </p:txBody>
      </p:sp>
    </p:spTree>
    <p:extLst>
      <p:ext uri="{BB962C8B-B14F-4D97-AF65-F5344CB8AC3E}">
        <p14:creationId xmlns:p14="http://schemas.microsoft.com/office/powerpoint/2010/main" val="731305240"/>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Phonemic transcription</a:t>
            </a:r>
          </a:p>
        </p:txBody>
      </p:sp>
      <p:sp>
        <p:nvSpPr>
          <p:cNvPr id="15364" name="Content Placeholder 5"/>
          <p:cNvSpPr>
            <a:spLocks noGrp="1"/>
          </p:cNvSpPr>
          <p:nvPr>
            <p:ph idx="1"/>
          </p:nvPr>
        </p:nvSpPr>
        <p:spPr>
          <a:xfrm>
            <a:off x="457200" y="1524000"/>
            <a:ext cx="8229600" cy="4602163"/>
          </a:xfrm>
        </p:spPr>
        <p:txBody>
          <a:bodyPr/>
          <a:lstStyle/>
          <a:p>
            <a:r>
              <a:rPr lang="en-US" sz="2800" dirty="0"/>
              <a:t>Linguists investigate how people acquire their knowledge about language, how this knowledge interacts with other cognitive processes, how it varies across speakers and geographic regions, and how to model this knowledge </a:t>
            </a:r>
            <a:r>
              <a:rPr lang="en-US" sz="2800" dirty="0" smtClean="0"/>
              <a:t>computationally.</a:t>
            </a:r>
          </a:p>
          <a:p>
            <a:endParaRPr lang="id-ID" sz="2800" dirty="0" smtClean="0">
              <a:latin typeface="Arial" charset="0"/>
              <a:cs typeface="Arial" charset="0"/>
            </a:endParaRPr>
          </a:p>
        </p:txBody>
      </p:sp>
    </p:spTree>
    <p:extLst>
      <p:ext uri="{BB962C8B-B14F-4D97-AF65-F5344CB8AC3E}">
        <p14:creationId xmlns:p14="http://schemas.microsoft.com/office/powerpoint/2010/main" val="2332254085"/>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Phonemic transcription</a:t>
            </a:r>
          </a:p>
        </p:txBody>
      </p:sp>
      <p:sp>
        <p:nvSpPr>
          <p:cNvPr id="15364" name="Content Placeholder 5"/>
          <p:cNvSpPr>
            <a:spLocks noGrp="1"/>
          </p:cNvSpPr>
          <p:nvPr>
            <p:ph idx="1"/>
          </p:nvPr>
        </p:nvSpPr>
        <p:spPr>
          <a:xfrm>
            <a:off x="457200" y="1524000"/>
            <a:ext cx="8229600" cy="4602163"/>
          </a:xfrm>
        </p:spPr>
        <p:txBody>
          <a:bodyPr/>
          <a:lstStyle/>
          <a:p>
            <a:endParaRPr lang="id-ID" sz="2800" dirty="0" smtClean="0">
              <a:latin typeface="Arial" charset="0"/>
              <a:cs typeface="Arial" charset="0"/>
            </a:endParaRPr>
          </a:p>
        </p:txBody>
      </p:sp>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600200"/>
            <a:ext cx="8216827" cy="757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2562226"/>
            <a:ext cx="6496710" cy="66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7553" y="3224213"/>
            <a:ext cx="6450157"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7553" y="4010706"/>
            <a:ext cx="5326743"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477986"/>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a:latin typeface="Arial" charset="0"/>
                <a:cs typeface="Arial" charset="0"/>
              </a:rPr>
              <a:t>Phonemic transcription</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r>
              <a:rPr lang="en-US" sz="2800" dirty="0"/>
              <a:t>ˈ</a:t>
            </a:r>
            <a:r>
              <a:rPr lang="en-US" sz="2800" dirty="0" err="1"/>
              <a:t>mɛni</a:t>
            </a:r>
            <a:r>
              <a:rPr lang="en-US" sz="2800" dirty="0"/>
              <a:t> ˈ</a:t>
            </a:r>
            <a:r>
              <a:rPr lang="en-US" sz="2800" dirty="0" err="1"/>
              <a:t>lɪŋgwɪsts</a:t>
            </a:r>
            <a:r>
              <a:rPr lang="en-US" sz="2800" dirty="0"/>
              <a:t> </a:t>
            </a:r>
            <a:r>
              <a:rPr lang="en-US" sz="2800" dirty="0">
                <a:hlinkClick r:id="rId4"/>
              </a:rPr>
              <a:t>duː</a:t>
            </a:r>
            <a:r>
              <a:rPr lang="en-US" sz="2800" dirty="0"/>
              <a:t> ˈ</a:t>
            </a:r>
            <a:r>
              <a:rPr lang="en-US" sz="2800" dirty="0" err="1"/>
              <a:t>fiːldwɜːk</a:t>
            </a:r>
            <a:r>
              <a:rPr lang="en-US" sz="2800" dirty="0"/>
              <a:t>, </a:t>
            </a:r>
            <a:r>
              <a:rPr lang="en-US" sz="2800" dirty="0" err="1"/>
              <a:t>kəˈlɛktɪŋ</a:t>
            </a:r>
            <a:r>
              <a:rPr lang="en-US" sz="2800" dirty="0"/>
              <a:t> </a:t>
            </a:r>
            <a:r>
              <a:rPr lang="en-US" sz="2800" dirty="0" err="1"/>
              <a:t>ɛmˈpɪrɪkəl</a:t>
            </a:r>
            <a:r>
              <a:rPr lang="en-US" sz="2800" dirty="0"/>
              <a:t> ˈ</a:t>
            </a:r>
            <a:r>
              <a:rPr lang="en-US" sz="2800" dirty="0" err="1"/>
              <a:t>ɛvɪdəns</a:t>
            </a:r>
            <a:r>
              <a:rPr lang="en-US" sz="2800" dirty="0"/>
              <a:t> </a:t>
            </a:r>
            <a:r>
              <a:rPr lang="en-US" sz="2800" dirty="0" err="1"/>
              <a:t>tu</a:t>
            </a:r>
            <a:r>
              <a:rPr lang="en-US" sz="2800" dirty="0"/>
              <a:t>ː </a:t>
            </a:r>
            <a:r>
              <a:rPr lang="en-US" sz="2800" dirty="0" err="1"/>
              <a:t>hɛlp</a:t>
            </a:r>
            <a:r>
              <a:rPr lang="en-US" sz="2800" dirty="0"/>
              <a:t> </a:t>
            </a:r>
            <a:r>
              <a:rPr lang="en-US" sz="2800" dirty="0" err="1"/>
              <a:t>ðɛm</a:t>
            </a:r>
            <a:r>
              <a:rPr lang="en-US" sz="2800" dirty="0"/>
              <a:t> </a:t>
            </a:r>
            <a:r>
              <a:rPr lang="en-US" sz="2800" dirty="0" err="1"/>
              <a:t>geɪn</a:t>
            </a:r>
            <a:r>
              <a:rPr lang="en-US" sz="2800" dirty="0"/>
              <a:t> ˈ</a:t>
            </a:r>
            <a:r>
              <a:rPr lang="en-US" sz="2800" dirty="0" err="1"/>
              <a:t>ɪnsaɪt</a:t>
            </a:r>
            <a:r>
              <a:rPr lang="en-US" sz="2800" dirty="0"/>
              <a:t> ˈ</a:t>
            </a:r>
            <a:r>
              <a:rPr lang="en-US" sz="2800" dirty="0" err="1"/>
              <a:t>ɪntu</a:t>
            </a:r>
            <a:r>
              <a:rPr lang="en-US" sz="2800" dirty="0"/>
              <a:t>ː ə </a:t>
            </a:r>
            <a:r>
              <a:rPr lang="en-US" sz="2800" dirty="0" err="1"/>
              <a:t>spɪˈsɪfɪk</a:t>
            </a:r>
            <a:r>
              <a:rPr lang="en-US" sz="2800" dirty="0"/>
              <a:t> ˈ</a:t>
            </a:r>
            <a:r>
              <a:rPr lang="en-US" sz="2800" dirty="0" err="1"/>
              <a:t>læŋgwɪʤ</a:t>
            </a:r>
            <a:r>
              <a:rPr lang="en-US" sz="2800" dirty="0"/>
              <a:t> ɔː ˈ</a:t>
            </a:r>
            <a:r>
              <a:rPr lang="en-US" sz="2800" dirty="0" err="1"/>
              <a:t>læŋgwɪʤɪz</a:t>
            </a:r>
            <a:r>
              <a:rPr lang="en-US" sz="2800" dirty="0"/>
              <a:t> </a:t>
            </a:r>
            <a:r>
              <a:rPr lang="en-US" sz="2800" dirty="0" err="1"/>
              <a:t>ɪn</a:t>
            </a:r>
            <a:r>
              <a:rPr lang="en-US" sz="2800" dirty="0"/>
              <a:t> ˈ</a:t>
            </a:r>
            <a:r>
              <a:rPr lang="en-US" sz="2800" dirty="0" err="1"/>
              <a:t>ʤɛnərəl</a:t>
            </a:r>
            <a:r>
              <a:rPr lang="en-US" sz="2800" dirty="0"/>
              <a:t>. </a:t>
            </a:r>
            <a:r>
              <a:rPr lang="en-US" sz="2800" dirty="0" err="1"/>
              <a:t>ðeɪ</a:t>
            </a:r>
            <a:r>
              <a:rPr lang="en-US" sz="2800" dirty="0"/>
              <a:t> </a:t>
            </a:r>
            <a:r>
              <a:rPr lang="en-US" sz="2800" dirty="0" err="1"/>
              <a:t>wɜːk</a:t>
            </a:r>
            <a:r>
              <a:rPr lang="en-US" sz="2800" dirty="0"/>
              <a:t> </a:t>
            </a:r>
            <a:r>
              <a:rPr lang="en-US" sz="2800" dirty="0" err="1"/>
              <a:t>wɪð</a:t>
            </a:r>
            <a:r>
              <a:rPr lang="en-US" sz="2800" dirty="0"/>
              <a:t> ˈ</a:t>
            </a:r>
            <a:r>
              <a:rPr lang="en-US" sz="2800" dirty="0" err="1"/>
              <a:t>spiːkəz</a:t>
            </a:r>
            <a:r>
              <a:rPr lang="en-US" sz="2800" dirty="0"/>
              <a:t> </a:t>
            </a:r>
            <a:r>
              <a:rPr lang="en-US" sz="2800" dirty="0" err="1"/>
              <a:t>ɒv</a:t>
            </a:r>
            <a:r>
              <a:rPr lang="en-US" sz="2800" dirty="0"/>
              <a:t> ˈ</a:t>
            </a:r>
            <a:r>
              <a:rPr lang="en-US" sz="2800" dirty="0" err="1"/>
              <a:t>dɪfrənt</a:t>
            </a:r>
            <a:r>
              <a:rPr lang="en-US" sz="2800" dirty="0"/>
              <a:t> ˈ</a:t>
            </a:r>
            <a:r>
              <a:rPr lang="en-US" sz="2800" dirty="0" err="1"/>
              <a:t>læŋgwɪʤɪz</a:t>
            </a:r>
            <a:r>
              <a:rPr lang="en-US" sz="2800" dirty="0"/>
              <a:t> </a:t>
            </a:r>
            <a:r>
              <a:rPr lang="en-US" sz="2800" dirty="0" err="1"/>
              <a:t>tu</a:t>
            </a:r>
            <a:r>
              <a:rPr lang="en-US" sz="2800" dirty="0"/>
              <a:t>ː </a:t>
            </a:r>
            <a:r>
              <a:rPr lang="en-US" sz="2800" dirty="0" err="1"/>
              <a:t>dɪsˈkʌvə</a:t>
            </a:r>
            <a:r>
              <a:rPr lang="en-US" sz="2800" dirty="0"/>
              <a:t> ˈ</a:t>
            </a:r>
            <a:r>
              <a:rPr lang="en-US" sz="2800" dirty="0" err="1"/>
              <a:t>pætənz</a:t>
            </a:r>
            <a:r>
              <a:rPr lang="en-US" sz="2800" dirty="0"/>
              <a:t> </a:t>
            </a:r>
            <a:r>
              <a:rPr lang="en-US" sz="2800" dirty="0" err="1"/>
              <a:t>ænd</a:t>
            </a:r>
            <a:r>
              <a:rPr lang="en-US" sz="2800" dirty="0"/>
              <a:t>/ɔː </a:t>
            </a:r>
            <a:r>
              <a:rPr lang="en-US" sz="2800" dirty="0" err="1"/>
              <a:t>tu</a:t>
            </a:r>
            <a:r>
              <a:rPr lang="en-US" sz="2800" dirty="0"/>
              <a:t>ː </a:t>
            </a:r>
            <a:r>
              <a:rPr lang="en-US" sz="2800" dirty="0">
                <a:hlinkClick r:id="rId4"/>
              </a:rPr>
              <a:t>ˈ</a:t>
            </a:r>
            <a:r>
              <a:rPr lang="en-US" sz="2800" dirty="0" err="1">
                <a:hlinkClick r:id="rId4"/>
              </a:rPr>
              <a:t>dɒkjʊmənt</a:t>
            </a:r>
            <a:r>
              <a:rPr lang="en-US" sz="2800" dirty="0"/>
              <a:t> </a:t>
            </a:r>
            <a:r>
              <a:rPr lang="en-US" sz="2800" dirty="0" err="1"/>
              <a:t>ðə</a:t>
            </a:r>
            <a:r>
              <a:rPr lang="en-US" sz="2800" dirty="0"/>
              <a:t> ˈ</a:t>
            </a:r>
            <a:r>
              <a:rPr lang="en-US" sz="2800" dirty="0" err="1"/>
              <a:t>læŋgwɪʤ</a:t>
            </a:r>
            <a:r>
              <a:rPr lang="en-US" sz="2800" dirty="0"/>
              <a:t>, </a:t>
            </a:r>
            <a:r>
              <a:rPr lang="en-US" sz="2800" dirty="0" err="1"/>
              <a:t>sɜːʧ</a:t>
            </a:r>
            <a:r>
              <a:rPr lang="en-US" sz="2800" dirty="0"/>
              <a:t> ˈ</a:t>
            </a:r>
            <a:r>
              <a:rPr lang="en-US" sz="2800" dirty="0" err="1"/>
              <a:t>deɪtəˌbeɪsɪz</a:t>
            </a:r>
            <a:r>
              <a:rPr lang="en-US" sz="2800" dirty="0"/>
              <a:t> (ɔː ˈ</a:t>
            </a:r>
            <a:r>
              <a:rPr lang="en-US" sz="2800" dirty="0" err="1"/>
              <a:t>kɔːpərə</a:t>
            </a:r>
            <a:r>
              <a:rPr lang="en-US" sz="2800" dirty="0"/>
              <a:t>) </a:t>
            </a:r>
            <a:r>
              <a:rPr lang="en-US" sz="2800" dirty="0" err="1"/>
              <a:t>ɒv</a:t>
            </a:r>
            <a:r>
              <a:rPr lang="en-US" sz="2800" dirty="0"/>
              <a:t> ˈ</a:t>
            </a:r>
            <a:r>
              <a:rPr lang="en-US" sz="2800" dirty="0" err="1"/>
              <a:t>spəʊkən</a:t>
            </a:r>
            <a:r>
              <a:rPr lang="en-US" sz="2800" dirty="0"/>
              <a:t> </a:t>
            </a:r>
            <a:r>
              <a:rPr lang="en-US" sz="2800" dirty="0" err="1"/>
              <a:t>ænd</a:t>
            </a:r>
            <a:r>
              <a:rPr lang="en-US" sz="2800" dirty="0"/>
              <a:t> ˈ</a:t>
            </a:r>
            <a:r>
              <a:rPr lang="en-US" sz="2800" dirty="0" err="1"/>
              <a:t>rɪtn</a:t>
            </a:r>
            <a:r>
              <a:rPr lang="en-US" sz="2800" dirty="0"/>
              <a:t> ˈ</a:t>
            </a:r>
            <a:r>
              <a:rPr lang="en-US" sz="2800" dirty="0" err="1"/>
              <a:t>læŋgwɪʤ</a:t>
            </a:r>
            <a:r>
              <a:rPr lang="en-US" sz="2800" dirty="0"/>
              <a:t>, </a:t>
            </a:r>
            <a:r>
              <a:rPr lang="en-US" sz="2800" dirty="0" err="1"/>
              <a:t>ænd</a:t>
            </a:r>
            <a:r>
              <a:rPr lang="en-US" sz="2800" dirty="0"/>
              <a:t> </a:t>
            </a:r>
            <a:r>
              <a:rPr lang="en-US" sz="2800" dirty="0" err="1"/>
              <a:t>rʌn</a:t>
            </a:r>
            <a:r>
              <a:rPr lang="en-US" sz="2800" dirty="0"/>
              <a:t> ˈ</a:t>
            </a:r>
            <a:r>
              <a:rPr lang="en-US" sz="2800" dirty="0" err="1"/>
              <a:t>keəfli-dɪˈzaɪnd</a:t>
            </a:r>
            <a:r>
              <a:rPr lang="en-US" sz="2800" dirty="0"/>
              <a:t> </a:t>
            </a:r>
            <a:r>
              <a:rPr lang="en-US" sz="2800" dirty="0" err="1">
                <a:hlinkClick r:id="rId4"/>
              </a:rPr>
              <a:t>ɪksˈpɛrɪmənts</a:t>
            </a:r>
            <a:r>
              <a:rPr lang="en-US" sz="2800" dirty="0"/>
              <a:t> </a:t>
            </a:r>
            <a:r>
              <a:rPr lang="en-US" sz="2800" dirty="0" err="1"/>
              <a:t>wɪð</a:t>
            </a:r>
            <a:r>
              <a:rPr lang="en-US" sz="2800" dirty="0"/>
              <a:t> ˈ</a:t>
            </a:r>
            <a:r>
              <a:rPr lang="en-US" sz="2800" dirty="0" err="1"/>
              <a:t>ʧɪldrən</a:t>
            </a:r>
            <a:r>
              <a:rPr lang="en-US" sz="2800" dirty="0"/>
              <a:t> </a:t>
            </a:r>
            <a:r>
              <a:rPr lang="en-US" sz="2800" dirty="0" err="1"/>
              <a:t>ænd</a:t>
            </a:r>
            <a:r>
              <a:rPr lang="en-US" sz="2800" dirty="0"/>
              <a:t> ˈ</a:t>
            </a:r>
            <a:r>
              <a:rPr lang="en-US" sz="2800" dirty="0" err="1"/>
              <a:t>ædʌlts</a:t>
            </a:r>
            <a:r>
              <a:rPr lang="en-US" sz="2800" dirty="0"/>
              <a:t> </a:t>
            </a:r>
            <a:r>
              <a:rPr lang="en-US" sz="2800" dirty="0" err="1"/>
              <a:t>ɪn</a:t>
            </a:r>
            <a:r>
              <a:rPr lang="en-US" sz="2800" dirty="0"/>
              <a:t> </a:t>
            </a:r>
            <a:r>
              <a:rPr lang="en-US" sz="2800" dirty="0" err="1"/>
              <a:t>skuːlz</a:t>
            </a:r>
            <a:r>
              <a:rPr lang="en-US" sz="2800" dirty="0"/>
              <a:t>, </a:t>
            </a:r>
            <a:r>
              <a:rPr lang="en-US" sz="2800" dirty="0" err="1"/>
              <a:t>ɪn</a:t>
            </a:r>
            <a:r>
              <a:rPr lang="en-US" sz="2800" dirty="0"/>
              <a:t> </a:t>
            </a:r>
            <a:r>
              <a:rPr lang="en-US" sz="2800" dirty="0" err="1"/>
              <a:t>ðə</a:t>
            </a:r>
            <a:r>
              <a:rPr lang="en-US" sz="2800" dirty="0"/>
              <a:t> </a:t>
            </a:r>
            <a:r>
              <a:rPr lang="en-US" sz="2800" dirty="0" err="1"/>
              <a:t>fiːld</a:t>
            </a:r>
            <a:r>
              <a:rPr lang="en-US" sz="2800" dirty="0"/>
              <a:t>, </a:t>
            </a:r>
            <a:r>
              <a:rPr lang="en-US" sz="2800" dirty="0" err="1"/>
              <a:t>ænd</a:t>
            </a:r>
            <a:r>
              <a:rPr lang="en-US" sz="2800" dirty="0"/>
              <a:t> </a:t>
            </a:r>
            <a:r>
              <a:rPr lang="en-US" sz="2800" dirty="0" err="1"/>
              <a:t>ɪn</a:t>
            </a:r>
            <a:r>
              <a:rPr lang="en-US" sz="2800" dirty="0"/>
              <a:t> ˌ</a:t>
            </a:r>
            <a:r>
              <a:rPr lang="en-US" sz="2800" dirty="0" err="1"/>
              <a:t>juːnɪˈvɜːsɪti</a:t>
            </a:r>
            <a:r>
              <a:rPr lang="en-US" sz="2800" dirty="0"/>
              <a:t> </a:t>
            </a:r>
            <a:r>
              <a:rPr lang="en-US" sz="2800" dirty="0" err="1"/>
              <a:t>læbz</a:t>
            </a:r>
            <a:r>
              <a:rPr lang="en-US" sz="2800" dirty="0"/>
              <a:t>. </a:t>
            </a:r>
            <a:br>
              <a:rPr lang="en-US" sz="2800" dirty="0"/>
            </a:br>
            <a:endParaRPr lang="id-ID" sz="2800" dirty="0" smtClean="0">
              <a:latin typeface="Arial" charset="0"/>
              <a:cs typeface="Arial" charset="0"/>
            </a:endParaRPr>
          </a:p>
        </p:txBody>
      </p:sp>
    </p:spTree>
    <p:extLst>
      <p:ext uri="{BB962C8B-B14F-4D97-AF65-F5344CB8AC3E}">
        <p14:creationId xmlns:p14="http://schemas.microsoft.com/office/powerpoint/2010/main" val="53544409"/>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457200"/>
            <a:ext cx="8229600" cy="914400"/>
          </a:xfrm>
        </p:spPr>
        <p:txBody>
          <a:bodyPr/>
          <a:lstStyle/>
          <a:p>
            <a:pPr>
              <a:spcBef>
                <a:spcPct val="50000"/>
              </a:spcBef>
            </a:pPr>
            <a:r>
              <a:rPr lang="en-US" sz="3200" dirty="0" smtClean="0">
                <a:latin typeface="Arial" charset="0"/>
                <a:cs typeface="Arial" charset="0"/>
              </a:rPr>
              <a:t>Make the phonemic </a:t>
            </a:r>
            <a:r>
              <a:rPr lang="en-US" sz="3200" dirty="0" err="1" smtClean="0">
                <a:latin typeface="Arial" charset="0"/>
                <a:cs typeface="Arial" charset="0"/>
              </a:rPr>
              <a:t>transcriptiop</a:t>
            </a:r>
            <a:endParaRPr lang="en-US" sz="3200" dirty="0" smtClean="0">
              <a:latin typeface="Arial" charset="0"/>
              <a:cs typeface="Arial" charset="0"/>
            </a:endParaRPr>
          </a:p>
        </p:txBody>
      </p:sp>
      <p:sp>
        <p:nvSpPr>
          <p:cNvPr id="9220" name="Content Placeholder 5"/>
          <p:cNvSpPr>
            <a:spLocks noGrp="1"/>
          </p:cNvSpPr>
          <p:nvPr>
            <p:ph idx="1"/>
          </p:nvPr>
        </p:nvSpPr>
        <p:spPr>
          <a:xfrm>
            <a:off x="457200" y="1295400"/>
            <a:ext cx="8229600" cy="4830763"/>
          </a:xfrm>
        </p:spPr>
        <p:txBody>
          <a:bodyPr/>
          <a:lstStyle/>
          <a:p>
            <a:r>
              <a:rPr lang="en-US" sz="2800" dirty="0"/>
              <a:t>Nearly half the world’s schools lack clean drinking water, toilets and </a:t>
            </a:r>
            <a:r>
              <a:rPr lang="en-US" sz="2800" dirty="0" err="1"/>
              <a:t>handwashing</a:t>
            </a:r>
            <a:r>
              <a:rPr lang="en-US" sz="2800" dirty="0"/>
              <a:t> facilities, putting millions of children at risk of disease, experts warned on Monday.</a:t>
            </a:r>
          </a:p>
          <a:p>
            <a:r>
              <a:rPr lang="en-US" sz="2800" dirty="0"/>
              <a:t>Almost 900 million children have to contend with a lack of basic hygiene facilities during their education, putting their health at risk and meaning some have to miss school.</a:t>
            </a:r>
          </a:p>
          <a:p>
            <a:r>
              <a:rPr lang="en-US" sz="2800" dirty="0"/>
              <a:t>“You can’t have a quality learning environment without these basics,” said </a:t>
            </a:r>
            <a:r>
              <a:rPr lang="en-US" sz="2800" dirty="0" err="1"/>
              <a:t>Dr</a:t>
            </a:r>
            <a:r>
              <a:rPr lang="en-US" sz="2800" dirty="0"/>
              <a:t> Rick Johnston of the World Health Organization, a lead researcher on the project.</a:t>
            </a:r>
          </a:p>
          <a:p>
            <a:endParaRPr lang="en-US" sz="2800" dirty="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2080</TotalTime>
  <Words>389</Words>
  <Application>Microsoft Office PowerPoint</Application>
  <PresentationFormat>On-screen Show (4:3)</PresentationFormat>
  <Paragraphs>48</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Learning Outcomes</vt:lpstr>
      <vt:lpstr>Phonemic transcription</vt:lpstr>
      <vt:lpstr>Phonemic transcription</vt:lpstr>
      <vt:lpstr>Write the phonemic transcription</vt:lpstr>
      <vt:lpstr>Phonemic transcription</vt:lpstr>
      <vt:lpstr>Phonemic transcription</vt:lpstr>
      <vt:lpstr>Phonemic transcription</vt:lpstr>
      <vt:lpstr>Make the phonemic transcriptiop</vt:lpstr>
      <vt:lpstr>Read</vt:lpstr>
      <vt:lpstr>Assignment</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BPISTI2008</cp:lastModifiedBy>
  <cp:revision>262</cp:revision>
  <dcterms:created xsi:type="dcterms:W3CDTF">2010-08-24T06:47:44Z</dcterms:created>
  <dcterms:modified xsi:type="dcterms:W3CDTF">2018-09-10T08:56:43Z</dcterms:modified>
</cp:coreProperties>
</file>