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6" r:id="rId2"/>
    <p:sldId id="366" r:id="rId3"/>
    <p:sldId id="367" r:id="rId4"/>
    <p:sldId id="384" r:id="rId5"/>
    <p:sldId id="368" r:id="rId6"/>
    <p:sldId id="369" r:id="rId7"/>
    <p:sldId id="371" r:id="rId8"/>
    <p:sldId id="372" r:id="rId9"/>
    <p:sldId id="385" r:id="rId10"/>
    <p:sldId id="373" r:id="rId11"/>
    <p:sldId id="376" r:id="rId12"/>
    <p:sldId id="377" r:id="rId13"/>
    <p:sldId id="380" r:id="rId14"/>
    <p:sldId id="379" r:id="rId15"/>
    <p:sldId id="37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22/11/2018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sDDV01W20bo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www.youtube.com/watch?v=lc2eOCVJMuQ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t-8FkAqstTU" TargetMode="External"/><Relationship Id="rId5" Type="http://schemas.openxmlformats.org/officeDocument/2006/relationships/hyperlink" Target="https://www.youtube.com/watch?v=Yrzg7DDo0ao" TargetMode="External"/><Relationship Id="rId4" Type="http://schemas.openxmlformats.org/officeDocument/2006/relationships/hyperlink" Target="https://www.youtube.com/watch?v=i_ohrkQmzd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ENGLISH PHONETICS AND PHONOLOGY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8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Disssimilation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Phonological processes which ensure that </a:t>
            </a:r>
            <a:r>
              <a:rPr lang="en-US" sz="2800" dirty="0" smtClean="0"/>
              <a:t>differences between </a:t>
            </a:r>
            <a:r>
              <a:rPr lang="en-US" sz="2800" dirty="0"/>
              <a:t>sounds are enhanced so that sounds become </a:t>
            </a:r>
            <a:r>
              <a:rPr lang="en-US" sz="2800" dirty="0" smtClean="0"/>
              <a:t>more </a:t>
            </a:r>
            <a:r>
              <a:rPr lang="en-US" sz="2800" dirty="0" err="1" smtClean="0"/>
              <a:t>auditorily</a:t>
            </a:r>
            <a:r>
              <a:rPr lang="en-US" sz="2800" dirty="0" smtClean="0"/>
              <a:t> </a:t>
            </a:r>
            <a:r>
              <a:rPr lang="en-US" sz="2800" dirty="0"/>
              <a:t>distinct make speech perception easier. </a:t>
            </a:r>
            <a:r>
              <a:rPr lang="en-US" sz="2800" dirty="0" smtClean="0"/>
              <a:t>DISSIMILATION is </a:t>
            </a:r>
            <a:r>
              <a:rPr lang="en-US" sz="2800" dirty="0"/>
              <a:t>the term used to refer to processes of </a:t>
            </a:r>
            <a:r>
              <a:rPr lang="en-US" sz="2800" dirty="0" smtClean="0"/>
              <a:t>that kind.</a:t>
            </a:r>
          </a:p>
          <a:p>
            <a:r>
              <a:rPr lang="en-US" sz="2800" dirty="0"/>
              <a:t>In English, </a:t>
            </a:r>
            <a:r>
              <a:rPr lang="en-US" sz="2800" dirty="0" smtClean="0"/>
              <a:t>the adjective </a:t>
            </a:r>
            <a:r>
              <a:rPr lang="en-US" sz="2800" dirty="0"/>
              <a:t>forming suffix </a:t>
            </a:r>
            <a:r>
              <a:rPr lang="en-US" sz="2800" i="1" dirty="0"/>
              <a:t>-al </a:t>
            </a:r>
            <a:r>
              <a:rPr lang="en-US" sz="2800" dirty="0"/>
              <a:t>has two phonetic </a:t>
            </a:r>
            <a:r>
              <a:rPr lang="en-US" sz="2800" dirty="0" smtClean="0"/>
              <a:t>manifestations. Sometimes </a:t>
            </a:r>
            <a:r>
              <a:rPr lang="en-US" sz="2800" dirty="0"/>
              <a:t>it is </a:t>
            </a:r>
            <a:r>
              <a:rPr lang="en-US" sz="2800" i="1" dirty="0" smtClean="0"/>
              <a:t>–al </a:t>
            </a:r>
            <a:r>
              <a:rPr lang="en-US" sz="2800" dirty="0" smtClean="0"/>
              <a:t>and sometimes </a:t>
            </a:r>
            <a:r>
              <a:rPr lang="en-US" sz="2800" dirty="0"/>
              <a:t>it </a:t>
            </a:r>
            <a:r>
              <a:rPr lang="en-US" sz="2800" i="1" dirty="0"/>
              <a:t>-</a:t>
            </a:r>
            <a:r>
              <a:rPr lang="en-US" sz="2800" i="1" dirty="0" smtClean="0"/>
              <a:t>ar</a:t>
            </a:r>
            <a:r>
              <a:rPr lang="en-US" sz="2800" dirty="0" smtClean="0"/>
              <a:t>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Dissimilation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1676400"/>
            <a:ext cx="7100887" cy="3320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Dissimilation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The shape </a:t>
            </a:r>
            <a:r>
              <a:rPr lang="en-US" sz="2800" i="1" dirty="0"/>
              <a:t>-al </a:t>
            </a:r>
            <a:r>
              <a:rPr lang="en-US" sz="2800" dirty="0"/>
              <a:t>is the base form. </a:t>
            </a:r>
            <a:r>
              <a:rPr lang="en-US" sz="2800" dirty="0" smtClean="0"/>
              <a:t>It is </a:t>
            </a:r>
            <a:r>
              <a:rPr lang="en-US" sz="2800" dirty="0"/>
              <a:t>the form which you add in column A where the </a:t>
            </a:r>
            <a:r>
              <a:rPr lang="en-US" sz="2800" dirty="0" smtClean="0"/>
              <a:t>last consonant </a:t>
            </a:r>
            <a:r>
              <a:rPr lang="en-US" sz="2800" dirty="0"/>
              <a:t>of the noun is a sound other than [1</a:t>
            </a:r>
            <a:r>
              <a:rPr lang="en-US" sz="2800" dirty="0" smtClean="0"/>
              <a:t>]. </a:t>
            </a:r>
          </a:p>
          <a:p>
            <a:r>
              <a:rPr lang="en-US" sz="2800" dirty="0" smtClean="0"/>
              <a:t>The</a:t>
            </a:r>
            <a:r>
              <a:rPr lang="en-US" sz="2800" dirty="0"/>
              <a:t> </a:t>
            </a:r>
            <a:r>
              <a:rPr lang="en-US" sz="2800" dirty="0" smtClean="0"/>
              <a:t>shape </a:t>
            </a:r>
            <a:r>
              <a:rPr lang="en-US" sz="2800" i="1" dirty="0"/>
              <a:t>-</a:t>
            </a:r>
            <a:r>
              <a:rPr lang="en-US" sz="2800" i="1" dirty="0" err="1"/>
              <a:t>ar</a:t>
            </a:r>
            <a:r>
              <a:rPr lang="en-US" sz="2800" i="1" dirty="0"/>
              <a:t> </a:t>
            </a:r>
            <a:r>
              <a:rPr lang="en-US" sz="2800" dirty="0"/>
              <a:t>is the alternant which is normally added where </a:t>
            </a:r>
            <a:r>
              <a:rPr lang="en-US" sz="2800" dirty="0" smtClean="0"/>
              <a:t>the last </a:t>
            </a:r>
            <a:r>
              <a:rPr lang="en-US" sz="2800" dirty="0"/>
              <a:t>consonant of the noun is [1]. The addition of </a:t>
            </a:r>
            <a:r>
              <a:rPr lang="en-US" sz="2800" i="1" dirty="0"/>
              <a:t>-al </a:t>
            </a:r>
            <a:r>
              <a:rPr lang="en-US" sz="2800" dirty="0" smtClean="0"/>
              <a:t>after a </a:t>
            </a:r>
            <a:r>
              <a:rPr lang="en-US" sz="2800" dirty="0"/>
              <a:t>root ending in [1], which would have resulted in two [</a:t>
            </a:r>
            <a:r>
              <a:rPr lang="en-US" sz="2800" dirty="0" smtClean="0"/>
              <a:t>1] sounds </a:t>
            </a:r>
            <a:r>
              <a:rPr lang="en-US" sz="2800" dirty="0"/>
              <a:t>merely separated by a schwa, is thus avoided.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Elision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Under certain circumstance, sounds disappear. </a:t>
            </a:r>
          </a:p>
          <a:p>
            <a:r>
              <a:rPr lang="en-US" sz="2800" dirty="0" err="1" smtClean="0">
                <a:latin typeface="Arial" charset="0"/>
                <a:cs typeface="Arial" charset="0"/>
              </a:rPr>
              <a:t>Ellision</a:t>
            </a:r>
            <a:r>
              <a:rPr lang="en-US" sz="2800" dirty="0" smtClean="0">
                <a:latin typeface="Arial" charset="0"/>
                <a:cs typeface="Arial" charset="0"/>
              </a:rPr>
              <a:t> is typical of rapid, casual speech.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Lost of vowel after /p/, /t/, and /k/. In words like potato, tomato, and canary, the vowel in the first syllable may disappear. </a:t>
            </a:r>
          </a:p>
          <a:p>
            <a:endParaRPr lang="en-US" sz="2800" dirty="0" smtClean="0">
              <a:latin typeface="Arial" charset="0"/>
              <a:cs typeface="Arial" charset="0"/>
            </a:endParaRPr>
          </a:p>
          <a:p>
            <a:r>
              <a:rPr lang="en-US" sz="2800" dirty="0" smtClean="0">
                <a:latin typeface="Arial" charset="0"/>
                <a:cs typeface="Arial" charset="0"/>
              </a:rPr>
              <a:t>Loss of final /v/ in of before consonants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62400"/>
            <a:ext cx="450668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976591"/>
            <a:ext cx="2971800" cy="345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Ellison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Contraction of grammar.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Had and would are spelt ‘d. Pronounced d after vowels and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əd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after consonants.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Have is spelt ‘ve. Pronounced v after vowels and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əv</a:t>
            </a:r>
            <a:r>
              <a:rPr lang="en-US" sz="2800" dirty="0" smtClean="0">
                <a:latin typeface="Arial" charset="0"/>
                <a:cs typeface="Arial" charset="0"/>
              </a:rPr>
              <a:t> after consonants.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Are is spelt ‘re. Pronounced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ə</a:t>
            </a:r>
            <a:r>
              <a:rPr lang="en-US" sz="2800" dirty="0" smtClean="0">
                <a:latin typeface="Arial" charset="0"/>
                <a:cs typeface="Arial" charset="0"/>
              </a:rPr>
              <a:t> after vowels usually with some changes in the proceeding vowels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926971"/>
            <a:ext cx="3657600" cy="285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Linking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In real connected speech, sometimes we link words together.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The use of linking r, the phoneme r cannot occur in syllable final position in RP but when a word’s spelling suggest final r, and a word beginning with a vowel follows, the pronunciation becomes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57" y="4343400"/>
            <a:ext cx="249010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/>
              <a:t>Students are able to illustrate the concepts of  assimilation, dissimilation, elision, and </a:t>
            </a:r>
            <a:r>
              <a:rPr lang="en-US" sz="2800" dirty="0" smtClean="0"/>
              <a:t>linking.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Assimilation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cs typeface="Arial" charset="0"/>
              </a:rPr>
              <a:t>In natural connected speech, the way that sounds belong to one word can cause changes in sounds belonging to neighboring words. It </a:t>
            </a:r>
            <a:r>
              <a:rPr lang="en-US" sz="2800" dirty="0" smtClean="0"/>
              <a:t>is the modification </a:t>
            </a:r>
            <a:r>
              <a:rPr lang="en-US" sz="2800" dirty="0"/>
              <a:t>of a sound in order to make it more </a:t>
            </a:r>
            <a:r>
              <a:rPr lang="en-US" sz="2800" dirty="0" smtClean="0"/>
              <a:t>similar to </a:t>
            </a:r>
            <a:r>
              <a:rPr lang="en-US" sz="2800" dirty="0"/>
              <a:t>some other sound in its </a:t>
            </a:r>
            <a:r>
              <a:rPr lang="en-US" sz="2800" dirty="0" err="1" smtClean="0"/>
              <a:t>neighbourhood</a:t>
            </a:r>
            <a:r>
              <a:rPr lang="en-US" sz="2800" dirty="0" smtClean="0"/>
              <a:t>.</a:t>
            </a:r>
            <a:endParaRPr lang="en-US" sz="2800" dirty="0" smtClean="0">
              <a:cs typeface="Arial" charset="0"/>
            </a:endParaRPr>
          </a:p>
          <a:p>
            <a:r>
              <a:rPr lang="en-US" sz="2800" dirty="0" smtClean="0">
                <a:cs typeface="Arial" charset="0"/>
              </a:rPr>
              <a:t>Assimilation is something which varies in the extent according to speaking rate and style.</a:t>
            </a:r>
          </a:p>
          <a:p>
            <a:r>
              <a:rPr lang="en-US" sz="2800" dirty="0" smtClean="0">
                <a:cs typeface="Arial" charset="0"/>
              </a:rPr>
              <a:t>It is more to be found in rapid, casual speech.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Assimilation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The </a:t>
            </a:r>
            <a:r>
              <a:rPr lang="en-US" sz="2800" dirty="0" smtClean="0"/>
              <a:t>advantage of </a:t>
            </a:r>
            <a:r>
              <a:rPr lang="en-US" sz="2800" dirty="0"/>
              <a:t>having assimilation is that it results in smoother, </a:t>
            </a:r>
            <a:r>
              <a:rPr lang="en-US" sz="2800" dirty="0" smtClean="0"/>
              <a:t>more effortless</a:t>
            </a:r>
            <a:r>
              <a:rPr lang="en-US" sz="2800" dirty="0"/>
              <a:t>, more economical transitions from one sound </a:t>
            </a:r>
            <a:r>
              <a:rPr lang="en-US" sz="2800" dirty="0" smtClean="0"/>
              <a:t>to another</a:t>
            </a:r>
            <a:r>
              <a:rPr lang="en-US" sz="2800" dirty="0"/>
              <a:t>. </a:t>
            </a:r>
            <a:r>
              <a:rPr lang="en-US" sz="2800" dirty="0" smtClean="0"/>
              <a:t>The speaker usually </a:t>
            </a:r>
            <a:r>
              <a:rPr lang="en-US" sz="2800" dirty="0"/>
              <a:t>tries to conserve energy by using no more </a:t>
            </a:r>
            <a:r>
              <a:rPr lang="en-US" sz="2800" dirty="0" smtClean="0"/>
              <a:t>effort than </a:t>
            </a:r>
            <a:r>
              <a:rPr lang="en-US" sz="2800" dirty="0"/>
              <a:t>is necessary to produce an utterance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If a </a:t>
            </a:r>
            <a:r>
              <a:rPr lang="en-US" sz="2800" dirty="0" smtClean="0"/>
              <a:t>sound becomes </a:t>
            </a:r>
            <a:r>
              <a:rPr lang="en-US" sz="2800" dirty="0"/>
              <a:t>more like the sound that precedes it, the </a:t>
            </a:r>
            <a:r>
              <a:rPr lang="en-US" sz="2800" dirty="0" smtClean="0"/>
              <a:t>process is </a:t>
            </a:r>
            <a:r>
              <a:rPr lang="en-US" sz="2800" dirty="0"/>
              <a:t>called REGRESSIVE assimilation; if, on the other </a:t>
            </a:r>
            <a:r>
              <a:rPr lang="en-US" sz="2800" dirty="0" smtClean="0"/>
              <a:t>hand, a </a:t>
            </a:r>
            <a:r>
              <a:rPr lang="en-US" sz="2800" dirty="0"/>
              <a:t>sound is modified so that it becomes more like the </a:t>
            </a:r>
            <a:r>
              <a:rPr lang="en-US" sz="2800" dirty="0" smtClean="0"/>
              <a:t>sound that </a:t>
            </a:r>
            <a:r>
              <a:rPr lang="en-US" sz="2800" dirty="0"/>
              <a:t>follows it, the process is called </a:t>
            </a:r>
            <a:r>
              <a:rPr lang="en-US" sz="2800" dirty="0" smtClean="0"/>
              <a:t>PROGRESSIVE assimilation.</a:t>
            </a:r>
            <a:endParaRPr lang="en-US" sz="2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0729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Assimilation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>
                <a:cs typeface="Arial" charset="0"/>
              </a:rPr>
              <a:t>Assimilation of place, of manner, and of voicing in consonants. </a:t>
            </a:r>
          </a:p>
          <a:p>
            <a:r>
              <a:rPr lang="en-US" sz="2800" dirty="0" smtClean="0">
                <a:cs typeface="Arial" charset="0"/>
              </a:rPr>
              <a:t>Assimilation </a:t>
            </a:r>
            <a:r>
              <a:rPr lang="en-US" sz="2800" dirty="0">
                <a:cs typeface="Arial" charset="0"/>
              </a:rPr>
              <a:t>of place. A final consonant with alveolar place of articulation is followed by an initial consonant with a place of articulation that is not alveolar. For example, sound /t/ in that will become /p/ before a bilabial consonant as in that person and light blue. </a:t>
            </a:r>
            <a:endParaRPr lang="en-US" sz="2800" dirty="0" smtClean="0"/>
          </a:p>
          <a:p>
            <a:r>
              <a:rPr lang="en-US" sz="2800" dirty="0" smtClean="0"/>
              <a:t>Before velar consonant /t/ will become /k/ as in that case, bright color, and quite good. 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Assimilation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Assimilation of manner: one which makes less obstruction to the airflow. 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Assimilation of voice is rarely found. </a:t>
            </a:r>
          </a:p>
          <a:p>
            <a:r>
              <a:rPr lang="en-US" sz="2800" dirty="0" smtClean="0"/>
              <a:t>When a verb carries a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person singular</a:t>
            </a:r>
            <a:r>
              <a:rPr lang="en-US" sz="2800" dirty="0"/>
              <a:t> </a:t>
            </a:r>
            <a:r>
              <a:rPr lang="en-US" sz="2800" dirty="0" smtClean="0"/>
              <a:t>or a noun carries plural suffix or possessive suffix, that suffix will be </a:t>
            </a:r>
            <a:r>
              <a:rPr lang="en-US" sz="2800" dirty="0" smtClean="0"/>
              <a:t>pronounced </a:t>
            </a:r>
            <a:r>
              <a:rPr lang="en-US" sz="2800" dirty="0" smtClean="0"/>
              <a:t>as s if the proceeding consonant is voiceless and z if the proceeding consonant is voiced.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14600"/>
            <a:ext cx="456247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Palatalisation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The effect of </a:t>
            </a:r>
            <a:r>
              <a:rPr lang="en-US" sz="2800" dirty="0" smtClean="0"/>
              <a:t>the fronting </a:t>
            </a:r>
            <a:r>
              <a:rPr lang="en-US" sz="2800" dirty="0"/>
              <a:t>is that the velar consonant is made partly in </a:t>
            </a:r>
            <a:r>
              <a:rPr lang="en-US" sz="2800" dirty="0" smtClean="0"/>
              <a:t>the palatal </a:t>
            </a:r>
            <a:r>
              <a:rPr lang="en-US" sz="2800" dirty="0"/>
              <a:t>region. This process is called PALATALISATION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2895600"/>
            <a:ext cx="782955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Labialisation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Anticipating the next </a:t>
            </a:r>
            <a:r>
              <a:rPr lang="en-US" sz="2800" dirty="0" smtClean="0"/>
              <a:t>segment, which </a:t>
            </a:r>
            <a:r>
              <a:rPr lang="en-US" sz="2800" dirty="0"/>
              <a:t>is a rounded vowel, the speaker starts rounding </a:t>
            </a:r>
            <a:r>
              <a:rPr lang="en-US" sz="2800" dirty="0" smtClean="0"/>
              <a:t>the lips </a:t>
            </a:r>
            <a:r>
              <a:rPr lang="en-US" sz="2800" dirty="0"/>
              <a:t>before the articulation of the consonant is </a:t>
            </a:r>
            <a:r>
              <a:rPr lang="en-US" sz="2800" dirty="0" smtClean="0"/>
              <a:t>completed. This </a:t>
            </a:r>
            <a:r>
              <a:rPr lang="en-US" sz="2800" dirty="0"/>
              <a:t>assimilation process is called LABIALISATION </a:t>
            </a:r>
            <a:r>
              <a:rPr lang="en-US" sz="2800" dirty="0" smtClean="0"/>
              <a:t>or (ROUNDING</a:t>
            </a:r>
            <a:r>
              <a:rPr lang="en-US" sz="2800" dirty="0"/>
              <a:t>). It can be indicated in a phonetic </a:t>
            </a:r>
            <a:r>
              <a:rPr lang="en-US" sz="2800" dirty="0" smtClean="0"/>
              <a:t>transcription by </a:t>
            </a:r>
            <a:r>
              <a:rPr lang="en-US" sz="2800" dirty="0"/>
              <a:t>using the raised w after a consonant [</a:t>
            </a:r>
            <a:r>
              <a:rPr lang="en-US" sz="2800" dirty="0" err="1"/>
              <a:t>Cw</a:t>
            </a:r>
            <a:r>
              <a:rPr lang="en-US" sz="2800" dirty="0" smtClean="0"/>
              <a:t>].</a:t>
            </a:r>
          </a:p>
          <a:p>
            <a:endParaRPr lang="en-US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Videos 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https://www.youtube.com/watch?v=i_ohrkQmzdQ</a:t>
            </a:r>
            <a:endParaRPr lang="en-US" sz="2800" dirty="0"/>
          </a:p>
          <a:p>
            <a:r>
              <a:rPr lang="en-US" sz="2800" u="sng" dirty="0">
                <a:hlinkClick r:id="rId5"/>
              </a:rPr>
              <a:t>https://www.youtube.com/watch?v=Yrzg7DDo0ao</a:t>
            </a:r>
            <a:endParaRPr lang="en-US" sz="2800" dirty="0"/>
          </a:p>
          <a:p>
            <a:r>
              <a:rPr lang="en-US" sz="2800" u="sng" dirty="0">
                <a:hlinkClick r:id="rId6"/>
              </a:rPr>
              <a:t>https://www.youtube.com/watch?v=t-8FkAqstTU</a:t>
            </a:r>
            <a:endParaRPr lang="en-US" sz="2800" dirty="0"/>
          </a:p>
          <a:p>
            <a:r>
              <a:rPr lang="en-US" sz="2800" u="sng" dirty="0">
                <a:hlinkClick r:id="rId7"/>
              </a:rPr>
              <a:t>https://www.youtube.com/watch?v=lc2eOCVJMuQ</a:t>
            </a:r>
            <a:endParaRPr lang="en-US" sz="2800" dirty="0"/>
          </a:p>
          <a:p>
            <a:r>
              <a:rPr lang="en-US" sz="2800" u="sng" dirty="0">
                <a:hlinkClick r:id="rId8"/>
              </a:rPr>
              <a:t>https://www.youtube.com/watch?v=sDDV01W20bo</a:t>
            </a:r>
            <a:endParaRPr lang="en-US" sz="2800" dirty="0"/>
          </a:p>
          <a:p>
            <a:endParaRPr lang="en-US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3617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2328</TotalTime>
  <Words>784</Words>
  <Application>Microsoft Office PowerPoint</Application>
  <PresentationFormat>On-screen Show (4:3)</PresentationFormat>
  <Paragraphs>69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Learning Outcomes</vt:lpstr>
      <vt:lpstr>Assimilation</vt:lpstr>
      <vt:lpstr>Assimilation</vt:lpstr>
      <vt:lpstr>Assimilation</vt:lpstr>
      <vt:lpstr>Assimilation</vt:lpstr>
      <vt:lpstr>Palatalisation</vt:lpstr>
      <vt:lpstr>Labialisation</vt:lpstr>
      <vt:lpstr>Videos </vt:lpstr>
      <vt:lpstr>Disssimilation </vt:lpstr>
      <vt:lpstr>Dissimilation</vt:lpstr>
      <vt:lpstr>Dissimilation</vt:lpstr>
      <vt:lpstr>Elision</vt:lpstr>
      <vt:lpstr>Ellison</vt:lpstr>
      <vt:lpstr>Linking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275</cp:revision>
  <dcterms:created xsi:type="dcterms:W3CDTF">2010-08-24T06:47:44Z</dcterms:created>
  <dcterms:modified xsi:type="dcterms:W3CDTF">2018-11-22T01:04:46Z</dcterms:modified>
</cp:coreProperties>
</file>