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  <p:sldId id="378" r:id="rId14"/>
    <p:sldId id="38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22/11/2018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11/22/2018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ENGLISH PHONETICS AND PHONOLOGY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9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Close back vowel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Weak syllables with </a:t>
            </a:r>
            <a:r>
              <a:rPr lang="en-GB" b="1" dirty="0">
                <a:latin typeface="ipauni" pitchFamily="2" charset="0"/>
              </a:rPr>
              <a:t>/</a:t>
            </a:r>
            <a:r>
              <a:rPr lang="en-GB" dirty="0">
                <a:latin typeface="ipaascii" pitchFamily="2" charset="0"/>
              </a:rPr>
              <a:t>u:</a:t>
            </a:r>
            <a:r>
              <a:rPr lang="en-GB" b="1" dirty="0">
                <a:latin typeface="ipauni" pitchFamily="2" charset="0"/>
              </a:rPr>
              <a:t>//</a:t>
            </a:r>
            <a:r>
              <a:rPr lang="en-GB" dirty="0">
                <a:latin typeface="ipauni" pitchFamily="2" charset="0"/>
              </a:rPr>
              <a:t>ʊ</a:t>
            </a:r>
            <a:r>
              <a:rPr lang="en-GB" b="1" dirty="0">
                <a:latin typeface="ipauni" pitchFamily="2" charset="0"/>
              </a:rPr>
              <a:t>/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are not so common.</a:t>
            </a:r>
          </a:p>
          <a:p>
            <a:pPr eaLnBrk="1" hangingPunct="1"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Their most frequent occurrence is in the words “ you” , “ into”, “ to”, “ </a:t>
            </a:r>
            <a:r>
              <a:rPr lang="en-GB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do”,when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they are unstressed and followed by a vowel </a:t>
            </a:r>
          </a:p>
          <a:p>
            <a:pPr lvl="2" eaLnBrk="1" hangingPunct="1"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into a big room</a:t>
            </a:r>
          </a:p>
          <a:p>
            <a:pPr lvl="2" eaLnBrk="1" hangingPunct="1">
              <a:defRPr/>
            </a:pP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/</a:t>
            </a:r>
            <a:r>
              <a:rPr lang="en-GB" dirty="0" err="1" smtClean="0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ntu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ə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 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b</a:t>
            </a:r>
            <a:r>
              <a:rPr lang="en-GB" dirty="0" err="1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g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 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ru:m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/</a:t>
            </a:r>
          </a:p>
          <a:p>
            <a:pPr>
              <a:buNone/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Syllabic consonants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latin typeface="Arial" charset="0"/>
                <a:cs typeface="Arial" charset="0"/>
              </a:rPr>
              <a:t>No vowel et all in the syllables. </a:t>
            </a:r>
          </a:p>
          <a:p>
            <a:r>
              <a:rPr lang="en-US" sz="2800" dirty="0" smtClean="0">
                <a:latin typeface="Arial" charset="0"/>
                <a:cs typeface="Arial" charset="0"/>
              </a:rPr>
              <a:t>A consonant, either /l/, /r/, or nasal stands as the </a:t>
            </a:r>
            <a:r>
              <a:rPr lang="en-US" sz="2800" dirty="0" err="1" smtClean="0">
                <a:latin typeface="Arial" charset="0"/>
                <a:cs typeface="Arial" charset="0"/>
              </a:rPr>
              <a:t>centre</a:t>
            </a:r>
            <a:r>
              <a:rPr lang="en-US" sz="2800" dirty="0" smtClean="0">
                <a:latin typeface="Arial" charset="0"/>
                <a:cs typeface="Arial" charset="0"/>
              </a:rPr>
              <a:t> of the syllable instead of the vowel.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Syllabic l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 err="1"/>
              <a:t>It</a:t>
            </a:r>
            <a:r>
              <a:rPr lang="es-ES_tradnl" sz="2800" dirty="0"/>
              <a:t> </a:t>
            </a:r>
            <a:r>
              <a:rPr lang="es-ES_tradnl" sz="2800" dirty="0" err="1"/>
              <a:t>occurs</a:t>
            </a:r>
            <a:r>
              <a:rPr lang="es-ES_tradnl" sz="2800" dirty="0"/>
              <a:t> </a:t>
            </a:r>
            <a:r>
              <a:rPr lang="es-ES_tradnl" sz="2800" dirty="0" err="1"/>
              <a:t>after</a:t>
            </a:r>
            <a:r>
              <a:rPr lang="es-ES_tradnl" sz="2800" dirty="0"/>
              <a:t> </a:t>
            </a:r>
            <a:r>
              <a:rPr lang="es-ES_tradnl" sz="2800" dirty="0" err="1"/>
              <a:t>another</a:t>
            </a:r>
            <a:r>
              <a:rPr lang="es-ES_tradnl" sz="2800" dirty="0"/>
              <a:t> </a:t>
            </a:r>
            <a:r>
              <a:rPr lang="es-ES_tradnl" sz="2800" dirty="0" err="1"/>
              <a:t>consonant</a:t>
            </a:r>
            <a:endParaRPr lang="es-ES_trad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I</a:t>
            </a:r>
            <a:r>
              <a:rPr lang="es-ES_tradnl" sz="2800" dirty="0" smtClean="0"/>
              <a:t>n </a:t>
            </a:r>
            <a:r>
              <a:rPr lang="es-ES_tradnl" sz="2800" b="1" dirty="0" err="1">
                <a:solidFill>
                  <a:schemeClr val="tx2"/>
                </a:solidFill>
              </a:rPr>
              <a:t>spelling</a:t>
            </a:r>
            <a:r>
              <a:rPr lang="es-ES_tradnl" sz="2800" dirty="0"/>
              <a:t> </a:t>
            </a:r>
            <a:r>
              <a:rPr lang="es-ES_tradnl" sz="2800" dirty="0" err="1"/>
              <a:t>there</a:t>
            </a:r>
            <a:r>
              <a:rPr lang="es-ES_tradnl" sz="2800" dirty="0"/>
              <a:t> </a:t>
            </a:r>
            <a:r>
              <a:rPr lang="es-ES_tradnl" sz="2800" dirty="0" err="1"/>
              <a:t>is</a:t>
            </a:r>
            <a:r>
              <a:rPr lang="es-ES_tradnl" sz="2800" dirty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800" dirty="0"/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“le”    </a:t>
            </a:r>
            <a:r>
              <a:rPr lang="es-ES_tradnl" sz="2800" dirty="0" err="1"/>
              <a:t>couple</a:t>
            </a:r>
            <a:r>
              <a:rPr lang="es-ES_tradnl" sz="2800" dirty="0"/>
              <a:t>     </a:t>
            </a:r>
            <a:r>
              <a:rPr lang="es-ES_tradnl" sz="2800" dirty="0" err="1"/>
              <a:t>trouble</a:t>
            </a:r>
            <a:endParaRPr lang="es-ES_tradnl" sz="2800" dirty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dirty="0">
                <a:solidFill>
                  <a:srgbClr val="7030A0"/>
                </a:solidFill>
              </a:rPr>
              <a:t>           </a:t>
            </a:r>
            <a:r>
              <a:rPr lang="es-ES_tradnl" sz="2800" dirty="0" smtClean="0">
                <a:solidFill>
                  <a:srgbClr val="7030A0"/>
                </a:solidFill>
              </a:rPr>
              <a:t>    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 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kʌpl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 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trʌbl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</a:t>
            </a:r>
            <a:endParaRPr lang="es-ES_tradnl" sz="2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paascii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800" dirty="0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paascii" pitchFamily="2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“el”    panel       Babel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dirty="0">
                <a:solidFill>
                  <a:srgbClr val="7030A0"/>
                </a:solidFill>
              </a:rPr>
              <a:t>            </a:t>
            </a:r>
            <a:r>
              <a:rPr lang="es-ES_tradnl" sz="2800" dirty="0" smtClean="0">
                <a:solidFill>
                  <a:srgbClr val="7030A0"/>
                </a:solidFill>
              </a:rPr>
              <a:t> 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pænl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  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beɪbl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</a:t>
            </a:r>
            <a:endParaRPr lang="es-ES_tradnl" sz="2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paascii" pitchFamily="2" charset="0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s-ES_tradnl" sz="2800" dirty="0">
              <a:latin typeface="ipaascii" pitchFamily="2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s-ES_tradnl" sz="2800" dirty="0"/>
              <a:t>“al”    pedal       papal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s-ES_tradnl" sz="2800" dirty="0">
                <a:solidFill>
                  <a:srgbClr val="7030A0"/>
                </a:solidFill>
              </a:rPr>
              <a:t>          </a:t>
            </a:r>
            <a:r>
              <a:rPr lang="es-ES_tradnl" sz="2800" dirty="0" smtClean="0">
                <a:solidFill>
                  <a:srgbClr val="7030A0"/>
                </a:solidFill>
              </a:rPr>
              <a:t>    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pedl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  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peɪpl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</a:t>
            </a:r>
            <a:endParaRPr lang="es-ES_tradnl" sz="2800" dirty="0">
              <a:solidFill>
                <a:srgbClr val="7030A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ipaascii" pitchFamily="2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Syllabic n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s-ES_tradnl" sz="2800" dirty="0" err="1"/>
              <a:t>Most</a:t>
            </a:r>
            <a:r>
              <a:rPr lang="es-ES_tradnl" sz="2800" dirty="0"/>
              <a:t> </a:t>
            </a:r>
            <a:r>
              <a:rPr lang="es-ES_tradnl" sz="2800" dirty="0" err="1"/>
              <a:t>common</a:t>
            </a:r>
            <a:r>
              <a:rPr lang="es-ES_tradnl" sz="2800" dirty="0"/>
              <a:t> </a:t>
            </a:r>
            <a:r>
              <a:rPr lang="es-ES_tradnl" sz="2800" dirty="0" err="1"/>
              <a:t>after</a:t>
            </a:r>
            <a:r>
              <a:rPr lang="es-ES_tradnl" sz="2800" dirty="0"/>
              <a:t>: </a:t>
            </a:r>
          </a:p>
          <a:p>
            <a:pPr eaLnBrk="1" hangingPunct="1">
              <a:defRPr/>
            </a:pPr>
            <a:r>
              <a:rPr lang="es-ES_tradnl" sz="2800" dirty="0"/>
              <a:t>alveolar </a:t>
            </a:r>
            <a:r>
              <a:rPr lang="es-ES_tradnl" sz="2800" dirty="0" err="1"/>
              <a:t>plosives</a:t>
            </a:r>
            <a:r>
              <a:rPr lang="es-ES_tradnl" sz="2800" dirty="0"/>
              <a:t> / t / /d /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2800" dirty="0"/>
              <a:t>    </a:t>
            </a:r>
            <a:r>
              <a:rPr lang="es-ES_tradnl" sz="2800" dirty="0" err="1"/>
              <a:t>eaten</a:t>
            </a:r>
            <a:r>
              <a:rPr lang="es-ES_tradnl" sz="2800" dirty="0"/>
              <a:t>  </a:t>
            </a:r>
            <a:r>
              <a:rPr lang="es-ES_tradnl" sz="2800" dirty="0" err="1"/>
              <a:t>sudden</a:t>
            </a:r>
            <a:r>
              <a:rPr lang="es-ES_tradnl" sz="2800" dirty="0"/>
              <a:t> </a:t>
            </a:r>
            <a:endParaRPr lang="es-ES_tradnl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	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i:tn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sʌdn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</a:t>
            </a:r>
            <a:endParaRPr lang="es-ES_tradnl" sz="2800" dirty="0">
              <a:latin typeface="ipaascii" pitchFamily="2" charset="0"/>
            </a:endParaRPr>
          </a:p>
          <a:p>
            <a:pPr eaLnBrk="1" hangingPunct="1">
              <a:defRPr/>
            </a:pPr>
            <a:r>
              <a:rPr lang="es-ES_tradnl" sz="2800" dirty="0" err="1"/>
              <a:t>fricatives</a:t>
            </a:r>
            <a:r>
              <a:rPr lang="es-ES_tradnl" sz="2800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2800" dirty="0"/>
              <a:t>   </a:t>
            </a:r>
            <a:r>
              <a:rPr lang="es-ES_tradnl" sz="2800" dirty="0" err="1"/>
              <a:t>seven</a:t>
            </a:r>
            <a:r>
              <a:rPr lang="es-ES_tradnl" sz="2800" dirty="0"/>
              <a:t>   </a:t>
            </a:r>
            <a:r>
              <a:rPr lang="es-ES_tradnl" sz="2800" dirty="0" err="1"/>
              <a:t>isn’t</a:t>
            </a:r>
            <a:r>
              <a:rPr lang="es-ES_tradnl" sz="2800" dirty="0"/>
              <a:t> </a:t>
            </a:r>
            <a:endParaRPr lang="es-ES_tradnl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	</a:t>
            </a:r>
            <a:r>
              <a:rPr lang="es-ES_tradnl" sz="2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[</a:t>
            </a:r>
            <a:r>
              <a:rPr lang="es-ES_tradnl" sz="28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sevn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[</a:t>
            </a:r>
            <a:r>
              <a:rPr lang="es-ES_tradnl" sz="2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iznt</a:t>
            </a:r>
            <a:r>
              <a:rPr lang="es-ES_tradnl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paascii" pitchFamily="2" charset="0"/>
              </a:rPr>
              <a:t>] 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Syllabic r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2800" dirty="0" err="1"/>
              <a:t>Less</a:t>
            </a:r>
            <a:r>
              <a:rPr lang="es-ES_tradnl" sz="2800" dirty="0"/>
              <a:t> </a:t>
            </a:r>
            <a:r>
              <a:rPr lang="es-ES_tradnl" sz="2800" dirty="0" err="1"/>
              <a:t>common</a:t>
            </a:r>
            <a:r>
              <a:rPr lang="es-ES_tradnl" sz="2800" dirty="0"/>
              <a:t> in </a:t>
            </a:r>
            <a:r>
              <a:rPr lang="es-ES_tradnl" sz="2800" dirty="0" smtClean="0"/>
              <a:t>RP (</a:t>
            </a:r>
            <a:r>
              <a:rPr lang="es-ES_tradnl" sz="2800" dirty="0" err="1" smtClean="0"/>
              <a:t>received</a:t>
            </a:r>
            <a:r>
              <a:rPr lang="es-ES_tradnl" sz="2800" dirty="0" smtClean="0"/>
              <a:t> </a:t>
            </a:r>
            <a:r>
              <a:rPr lang="es-ES_tradnl" sz="2800" dirty="0" err="1" smtClean="0"/>
              <a:t>pronounciation</a:t>
            </a:r>
            <a:r>
              <a:rPr lang="es-ES_tradnl" sz="2800" dirty="0" smtClean="0"/>
              <a:t>) </a:t>
            </a:r>
            <a:r>
              <a:rPr lang="es-ES_tradnl" sz="2800" dirty="0" err="1"/>
              <a:t>than</a:t>
            </a:r>
            <a:r>
              <a:rPr lang="es-ES_tradnl" sz="2800" dirty="0"/>
              <a:t> in American </a:t>
            </a:r>
            <a:r>
              <a:rPr lang="es-ES_tradnl" sz="2800" dirty="0" err="1"/>
              <a:t>accents</a:t>
            </a:r>
            <a:endParaRPr lang="es-ES_tradnl" sz="2800" dirty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Learning Outcomes</a:t>
            </a: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r>
              <a:rPr lang="en-US" sz="2800" dirty="0"/>
              <a:t>Students are able to </a:t>
            </a:r>
            <a:r>
              <a:rPr lang="en-US" sz="2800" dirty="0" smtClean="0"/>
              <a:t>identify principles in </a:t>
            </a:r>
            <a:r>
              <a:rPr lang="en-US" sz="2800" dirty="0"/>
              <a:t>strong and weak syllables</a:t>
            </a:r>
            <a:r>
              <a:rPr lang="en-US" sz="2800" dirty="0" smtClean="0"/>
              <a:t>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457200" algn="l"/>
                <a:tab pos="1440180" algn="l"/>
              </a:tabLst>
            </a:pPr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2860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The differences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 smtClean="0">
                <a:cs typeface="Arial" charset="0"/>
              </a:rPr>
              <a:t>Strong syllables are stressed. Weak syllables are unstressed. </a:t>
            </a:r>
          </a:p>
          <a:p>
            <a:r>
              <a:rPr lang="en-US" sz="2800" dirty="0" smtClean="0">
                <a:cs typeface="Arial" charset="0"/>
              </a:rPr>
              <a:t>The vowel in weak syllables tend to be shorter or lower intensity and different in quality. </a:t>
            </a:r>
          </a:p>
          <a:p>
            <a:r>
              <a:rPr lang="en-US" sz="2800" dirty="0" smtClean="0">
                <a:cs typeface="Arial" charset="0"/>
              </a:rPr>
              <a:t>Weak syllables have one of the characteristics</a:t>
            </a:r>
          </a:p>
          <a:p>
            <a:r>
              <a:rPr lang="en-US" sz="2800" dirty="0" smtClean="0">
                <a:cs typeface="Arial" charset="0"/>
              </a:rPr>
              <a:t>Schwa</a:t>
            </a:r>
          </a:p>
          <a:p>
            <a:r>
              <a:rPr lang="en-US" sz="2800" dirty="0" smtClean="0">
                <a:cs typeface="Arial" charset="0"/>
              </a:rPr>
              <a:t>Close front and close back vowels (/i/ and /i:/; /u/ and /u:/)</a:t>
            </a:r>
          </a:p>
          <a:p>
            <a:r>
              <a:rPr lang="en-US" sz="2800" dirty="0" smtClean="0">
                <a:cs typeface="Arial" charset="0"/>
              </a:rPr>
              <a:t>Syllabic consonants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Schwa</a:t>
            </a: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2800" dirty="0" smtClean="0"/>
              <a:t>Mid (half-way between close and open) and central.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dirty="0"/>
              <a:t>Spelt with “a”; strong </a:t>
            </a:r>
            <a:r>
              <a:rPr lang="en-GB" dirty="0" err="1"/>
              <a:t>pronuciation</a:t>
            </a:r>
            <a:r>
              <a:rPr lang="en-GB" dirty="0"/>
              <a:t> would be  /æ/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</a:rPr>
              <a:t>attend / </a:t>
            </a:r>
            <a:r>
              <a:rPr lang="en-GB" dirty="0" err="1">
                <a:solidFill>
                  <a:srgbClr val="7030A0"/>
                </a:solidFill>
              </a:rPr>
              <a:t>ə</a:t>
            </a:r>
            <a:r>
              <a:rPr lang="en-GB" dirty="0" err="1">
                <a:solidFill>
                  <a:srgbClr val="7030A0"/>
                </a:solidFill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</a:rPr>
              <a:t>tend</a:t>
            </a:r>
            <a:r>
              <a:rPr lang="en-GB" dirty="0">
                <a:solidFill>
                  <a:srgbClr val="7030A0"/>
                </a:solidFill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</a:rPr>
              <a:t>character /</a:t>
            </a:r>
            <a:r>
              <a:rPr lang="en-GB" dirty="0">
                <a:solidFill>
                  <a:srgbClr val="7030A0"/>
                </a:solidFill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</a:rPr>
              <a:t>kærəktə</a:t>
            </a:r>
            <a:r>
              <a:rPr lang="en-GB" dirty="0">
                <a:solidFill>
                  <a:srgbClr val="7030A0"/>
                </a:solidFill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</a:rPr>
              <a:t>barracks / </a:t>
            </a:r>
            <a:r>
              <a:rPr lang="en-GB" dirty="0">
                <a:solidFill>
                  <a:srgbClr val="7030A0"/>
                </a:solidFill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</a:rPr>
              <a:t>bærəks</a:t>
            </a:r>
            <a:r>
              <a:rPr lang="en-GB" dirty="0">
                <a:solidFill>
                  <a:srgbClr val="7030A0"/>
                </a:solidFill>
              </a:rPr>
              <a:t> / </a:t>
            </a:r>
            <a:endParaRPr lang="en-GB" dirty="0">
              <a:solidFill>
                <a:schemeClr val="folHlink"/>
              </a:solidFill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dirty="0"/>
              <a:t>Spelt </a:t>
            </a:r>
            <a:r>
              <a:rPr lang="en-GB" dirty="0" err="1"/>
              <a:t>with“ar</a:t>
            </a:r>
            <a:r>
              <a:rPr lang="en-GB" dirty="0"/>
              <a:t>”; strong </a:t>
            </a:r>
            <a:r>
              <a:rPr lang="en-GB" dirty="0" err="1"/>
              <a:t>pronuciation</a:t>
            </a:r>
            <a:r>
              <a:rPr lang="en-GB" dirty="0"/>
              <a:t> would have /ɑ:/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</a:rPr>
              <a:t>particular / </a:t>
            </a:r>
            <a:r>
              <a:rPr lang="en-GB" dirty="0" err="1" smtClean="0">
                <a:solidFill>
                  <a:srgbClr val="7030A0"/>
                </a:solidFill>
              </a:rPr>
              <a:t>pə</a:t>
            </a:r>
            <a:r>
              <a:rPr lang="en-GB" dirty="0" err="1" smtClean="0">
                <a:solidFill>
                  <a:srgbClr val="7030A0"/>
                </a:solidFill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</a:rPr>
              <a:t>tɪkjələ</a:t>
            </a:r>
            <a:r>
              <a:rPr lang="en-GB" dirty="0">
                <a:solidFill>
                  <a:srgbClr val="7030A0"/>
                </a:solidFill>
              </a:rPr>
              <a:t> /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</a:rPr>
              <a:t>molar /</a:t>
            </a:r>
            <a:r>
              <a:rPr lang="en-GB" dirty="0">
                <a:solidFill>
                  <a:srgbClr val="7030A0"/>
                </a:solidFill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</a:rPr>
              <a:t>məʊlə</a:t>
            </a:r>
            <a:r>
              <a:rPr lang="en-GB" dirty="0">
                <a:solidFill>
                  <a:srgbClr val="7030A0"/>
                </a:solidFill>
              </a:rPr>
              <a:t>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</a:rPr>
              <a:t>monarchy/</a:t>
            </a:r>
            <a:r>
              <a:rPr lang="en-GB" dirty="0">
                <a:solidFill>
                  <a:srgbClr val="7030A0"/>
                </a:solidFill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latin typeface="ipaascii" pitchFamily="2" charset="0"/>
              </a:rPr>
              <a:t>mɒnəki</a:t>
            </a:r>
            <a:r>
              <a:rPr lang="en-GB" dirty="0">
                <a:solidFill>
                  <a:srgbClr val="7030A0"/>
                </a:solidFill>
              </a:rPr>
              <a:t>/ </a:t>
            </a:r>
            <a:endParaRPr lang="es-ES_tradnl" dirty="0">
              <a:solidFill>
                <a:srgbClr val="7030A0"/>
              </a:solidFill>
            </a:endParaRPr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Schwa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Adjectival endings “ate”; strong pronunciation  would be /</a:t>
            </a:r>
            <a:r>
              <a:rPr lang="en-GB" sz="24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GB" sz="2400" dirty="0" err="1"/>
              <a:t>ɪ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intimate / 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 smtClean="0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nt</a:t>
            </a:r>
            <a:r>
              <a:rPr lang="en-GB" dirty="0" err="1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mət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accurate /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ækjərət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desolate /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desələt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“o”; strong pronunciation would have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2400" dirty="0"/>
              <a:t>ɒ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tomorrow /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tə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mɒrəʊ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potato / 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pə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</a:t>
            </a:r>
            <a:r>
              <a:rPr lang="en-GB" dirty="0" err="1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təʊ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carrot /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kærət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Schwa</a:t>
            </a: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“or”; strong pronunciation would have /ɔ:/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forget / 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fə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get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ambassador / 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æm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bæsədə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opportunity / 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uni" pitchFamily="2" charset="0"/>
              </a:rPr>
              <a:t>,</a:t>
            </a:r>
            <a:r>
              <a:rPr lang="en-GB" dirty="0">
                <a:solidFill>
                  <a:srgbClr val="7030A0"/>
                </a:solidFill>
              </a:rPr>
              <a:t> 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ɒ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pə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tju:n</a:t>
            </a:r>
            <a:r>
              <a:rPr lang="en-GB" dirty="0" err="1" smtClean="0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t</a:t>
            </a:r>
            <a:r>
              <a:rPr lang="en-GB" dirty="0" err="1" smtClean="0">
                <a:solidFill>
                  <a:srgbClr val="7030A0"/>
                </a:solidFill>
              </a:rPr>
              <a:t>ɪ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/ </a:t>
            </a:r>
            <a:endParaRPr lang="en-GB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ipaascii" pitchFamily="2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“e”; strong pronunciation would have /e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settlement /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setlmənt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violet /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</a:t>
            </a:r>
            <a:r>
              <a:rPr lang="en-GB" dirty="0" err="1" smtClean="0">
                <a:solidFill>
                  <a:srgbClr val="7030A0"/>
                </a:solidFill>
              </a:rPr>
              <a:t>ɪ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ə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lət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postman /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pəʊstmən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Schwa</a:t>
            </a: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er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”; strong pronunciation would have /</a:t>
            </a:r>
            <a:r>
              <a:rPr lang="en-GB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ɜ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perhaps / 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pə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hæps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superman /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su:pəmæn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GB" sz="2400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ough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 ( there are other pronunciation of the letter sequence “ </a:t>
            </a:r>
            <a:r>
              <a:rPr lang="en-GB" sz="24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ough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 )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borough /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bʌrə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thorough /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θʌrə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endParaRPr lang="es-ES_tradnl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en-US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Schwa</a:t>
            </a: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“u”; strong form would have /ʌ / </a:t>
            </a:r>
            <a:endParaRPr lang="en-GB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autumn /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ɔ:təm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support / 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sə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pɔ:t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endParaRPr lang="en-GB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Spelt with “ </a:t>
            </a:r>
            <a:r>
              <a:rPr lang="en-GB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ous</a:t>
            </a:r>
            <a:r>
              <a:rPr lang="en-GB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” </a:t>
            </a:r>
            <a:endParaRPr lang="en-GB" dirty="0">
              <a:solidFill>
                <a:schemeClr val="fol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gracious /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gre</a:t>
            </a:r>
            <a:r>
              <a:rPr lang="en-GB" dirty="0" err="1">
                <a:solidFill>
                  <a:srgbClr val="7030A0"/>
                </a:solidFill>
              </a:rPr>
              <a:t>ɪ</a:t>
            </a:r>
            <a:r>
              <a:rPr lang="en-GB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ʃəs</a:t>
            </a:r>
            <a:r>
              <a:rPr lang="en-GB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</a:p>
          <a:p>
            <a:pPr lvl="2" eaLnBrk="1" hangingPunct="1">
              <a:buFont typeface="Wingdings" pitchFamily="2" charset="2"/>
              <a:buNone/>
              <a:defRPr/>
            </a:pP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callous / 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′</a:t>
            </a:r>
            <a:r>
              <a:rPr lang="en-GB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kæləs</a:t>
            </a:r>
            <a:r>
              <a:rPr lang="en-GB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  <a:endParaRPr lang="es-ES_tradnl" dirty="0">
              <a:solidFill>
                <a:srgbClr val="7030A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Close front vowel</a:t>
            </a: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easy       busy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 /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i:zi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:/      /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b</a:t>
            </a:r>
            <a:r>
              <a:rPr lang="en-GB" sz="18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I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zi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:/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happy  valley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/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hæpi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 /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væli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happier   easiest  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hæpiə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   /</a:t>
            </a:r>
            <a:r>
              <a:rPr lang="en-GB" sz="2400" dirty="0" err="1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i:ziəst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/ 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hurrying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/</a:t>
            </a:r>
            <a:r>
              <a:rPr lang="en-GB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h</a:t>
            </a:r>
            <a:r>
              <a:rPr lang="en-GB" sz="24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ʌ</a:t>
            </a:r>
            <a:r>
              <a:rPr lang="en-GB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ri</a:t>
            </a:r>
            <a:r>
              <a:rPr lang="en-GB" sz="2400" dirty="0" err="1">
                <a:solidFill>
                  <a:srgbClr val="7030A0"/>
                </a:solidFill>
              </a:rPr>
              <a:t>ɪ</a:t>
            </a:r>
            <a:r>
              <a:rPr lang="en-GB" sz="2400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ŋ</a:t>
            </a:r>
            <a:r>
              <a:rPr lang="en-GB" sz="24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 </a:t>
            </a:r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ipaascii" pitchFamily="2" charset="0"/>
              </a:rPr>
              <a:t>/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2095</TotalTime>
  <Words>556</Words>
  <Application>Microsoft Office PowerPoint</Application>
  <PresentationFormat>On-screen Show (4:3)</PresentationFormat>
  <Paragraphs>114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Learning Outcomes</vt:lpstr>
      <vt:lpstr>The differences</vt:lpstr>
      <vt:lpstr>Schwa</vt:lpstr>
      <vt:lpstr>Schwa</vt:lpstr>
      <vt:lpstr>Schwa</vt:lpstr>
      <vt:lpstr>Schwa</vt:lpstr>
      <vt:lpstr>Schwa</vt:lpstr>
      <vt:lpstr>Close front vowel</vt:lpstr>
      <vt:lpstr>Close back vowel</vt:lpstr>
      <vt:lpstr>Syllabic consonants</vt:lpstr>
      <vt:lpstr>Syllabic l</vt:lpstr>
      <vt:lpstr>Syllabic n</vt:lpstr>
      <vt:lpstr>Syllabic r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275</cp:revision>
  <dcterms:created xsi:type="dcterms:W3CDTF">2010-08-24T06:47:44Z</dcterms:created>
  <dcterms:modified xsi:type="dcterms:W3CDTF">2018-11-22T01:04:11Z</dcterms:modified>
</cp:coreProperties>
</file>