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316" r:id="rId3"/>
    <p:sldId id="335" r:id="rId4"/>
    <p:sldId id="398" r:id="rId5"/>
    <p:sldId id="399" r:id="rId6"/>
    <p:sldId id="400" r:id="rId7"/>
    <p:sldId id="401" r:id="rId8"/>
    <p:sldId id="257" r:id="rId9"/>
    <p:sldId id="364" r:id="rId10"/>
    <p:sldId id="366" r:id="rId11"/>
    <p:sldId id="384" r:id="rId12"/>
    <p:sldId id="392" r:id="rId13"/>
    <p:sldId id="386" r:id="rId14"/>
    <p:sldId id="393" r:id="rId15"/>
    <p:sldId id="394" r:id="rId16"/>
    <p:sldId id="395" r:id="rId17"/>
    <p:sldId id="396" r:id="rId18"/>
    <p:sldId id="397" r:id="rId19"/>
    <p:sldId id="38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116" d="100"/>
          <a:sy n="116" d="100"/>
        </p:scale>
        <p:origin x="-149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A7411F-5962-43D2-8BDF-DBE29F4535E2}" type="datetimeFigureOut">
              <a:rPr lang="id-ID"/>
              <a:pPr>
                <a:defRPr/>
              </a:pPr>
              <a:t>15/05/2019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3707B7-A839-446A-9626-7F48954E674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7575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B828C-7986-422A-BFC4-ECED16743913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66D63E-8121-48CD-8ED3-DE299A5E0FE9}" type="slidenum">
              <a:rPr lang="id-ID" altLang="en-US" smtClean="0">
                <a:latin typeface="Calibri" pitchFamily="34" charset="0"/>
              </a:rPr>
              <a:pPr/>
              <a:t>3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DCE18E-8DBD-489A-BD95-A611953C9F0E}" type="slidenum">
              <a:rPr lang="id-ID" altLang="en-US" smtClean="0">
                <a:latin typeface="Calibri" pitchFamily="34" charset="0"/>
              </a:rPr>
              <a:pPr/>
              <a:t>4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355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68EBB6-E7EC-4C8D-A422-A67A0620CA4E}" type="slidenum">
              <a:rPr lang="id-ID" altLang="en-US" smtClean="0">
                <a:latin typeface="Calibri" pitchFamily="34" charset="0"/>
              </a:rPr>
              <a:pPr/>
              <a:t>5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en-US" smtClean="0"/>
          </a:p>
        </p:txBody>
      </p:sp>
      <p:sp>
        <p:nvSpPr>
          <p:cNvPr id="2458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7F0E17-E3D7-4DCA-AC4D-05225CB450C5}" type="slidenum">
              <a:rPr lang="id-ID" altLang="en-US" smtClean="0">
                <a:latin typeface="Calibri" pitchFamily="34" charset="0"/>
              </a:rPr>
              <a:pPr/>
              <a:t>6</a:t>
            </a:fld>
            <a:endParaRPr lang="id-ID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8058AF-B767-4EAA-A63B-C79171D26B66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E8F0D3-E769-4A4B-BB25-D5A18FE1931D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717A49-E459-4135-B415-47D14107CA01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D95F-5A60-4647-90B4-4AFF87F539DD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FAC3-0F19-412E-969C-BD194A574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  <a:prstGeom prst="rect">
            <a:avLst/>
          </a:prstGeo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4BE28D7-1570-419B-AB9A-79F9EDBE69C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277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33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51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46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42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41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4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5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78FA-53DA-4C19-8544-485CE105EB33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1A0B-BFAE-4606-BBE7-7740C7814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5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12288-0F77-4C6A-BF8B-D755D3F4BACF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F6AB-0AFC-410A-A00E-37016E6409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63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A2D8B-6010-4AA9-8A3F-28DD6CC616FA}" type="datetime1">
              <a:rPr lang="en-US" smtClean="0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E929-AF45-43C0-BB8E-CD8E9B14EA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1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62A3-2013-438F-9049-7E56A3DD6830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F70C-E240-41E1-AEB9-8C22D945C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3A71-D019-4897-914A-43B3D80389A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EC88-8680-43F0-93AA-6D7E5E165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94FC-3B95-4709-98B0-68F0CBCA4BC1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D7F9-53C1-4998-A51B-F181F0D6F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20611-488E-4775-99CA-66F08B3CD9F2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D8136-5618-47C1-BB6B-1A11DCB11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9DD1-48A0-45EA-BB4C-ADBA667B1D3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3AB-4301-4195-B635-009CBFB1F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B05B-3B90-4014-AE71-08619DCDC0D6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4B19-98E3-4287-8921-7C43E1AFF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1A67-7B74-4A67-97CE-7B00FC7E03EE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2A012-C078-44F7-AC23-A0E89DC6C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BE28D7-1570-419B-AB9A-79F9EDBE69CA}" type="datetime1">
              <a:rPr lang="en-US"/>
              <a:pPr>
                <a:defRPr/>
              </a:pPr>
              <a:t>15-May-19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1F2C22BE-CED9-405A-917A-3BB819EFD2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TEFL Methodology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SESSION 1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Prayogo Hadi Sulistio, M.Pd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PENDIDIKAN </a:t>
            </a:r>
            <a:r>
              <a:rPr lang="en-US" b="1" dirty="0" smtClean="0">
                <a:solidFill>
                  <a:schemeClr val="bg1"/>
                </a:solidFill>
              </a:rPr>
              <a:t>BAHASA INGGRIS, </a:t>
            </a:r>
            <a:r>
              <a:rPr lang="en-US" b="1" dirty="0">
                <a:solidFill>
                  <a:schemeClr val="bg1"/>
                </a:solidFill>
              </a:rPr>
              <a:t>FKIP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LEARNING OUTCOME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sz="2400" dirty="0" smtClean="0"/>
              <a:t>Understand </a:t>
            </a:r>
            <a:r>
              <a:rPr lang="en-US" sz="2400" dirty="0"/>
              <a:t>basic concept of learning-teaching process, method, techniques, and evaluation in learning teaching process in English Language Teaching (ELT). </a:t>
            </a:r>
          </a:p>
          <a:p>
            <a:pPr>
              <a:tabLst>
                <a:tab pos="4691063" algn="l"/>
              </a:tabLst>
            </a:pPr>
            <a:r>
              <a:rPr lang="en-US" sz="2400" dirty="0" smtClean="0"/>
              <a:t>Develop </a:t>
            </a:r>
            <a:r>
              <a:rPr lang="en-US" sz="2400" dirty="0"/>
              <a:t>students’ knowledge, principles, practical skills, , techniques and awareness for teaching the four skills and language components (teaching listening skills, reading, speaking, writing skills, grammar, pronunciation and integrated skills) </a:t>
            </a:r>
          </a:p>
          <a:p>
            <a:pPr>
              <a:tabLst>
                <a:tab pos="4691063" algn="l"/>
              </a:tabLst>
            </a:pPr>
            <a:r>
              <a:rPr lang="en-US" sz="2400" dirty="0" smtClean="0"/>
              <a:t>Determine </a:t>
            </a:r>
            <a:r>
              <a:rPr lang="en-US" sz="2400" dirty="0"/>
              <a:t>and adapt teaching strategies which are relevant to students’ needs, school settings and contexts.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Scoring System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dirty="0" smtClean="0"/>
              <a:t>Assignment: 20%</a:t>
            </a:r>
          </a:p>
          <a:p>
            <a:pPr>
              <a:tabLst>
                <a:tab pos="4691063" algn="l"/>
              </a:tabLst>
            </a:pPr>
            <a:r>
              <a:rPr lang="en-US" dirty="0" smtClean="0"/>
              <a:t>Presence: 10%</a:t>
            </a:r>
          </a:p>
          <a:p>
            <a:pPr>
              <a:tabLst>
                <a:tab pos="4691063" algn="l"/>
              </a:tabLst>
            </a:pPr>
            <a:r>
              <a:rPr lang="en-US" dirty="0" smtClean="0"/>
              <a:t>Mid Term Test: 30%</a:t>
            </a:r>
          </a:p>
          <a:p>
            <a:pPr>
              <a:tabLst>
                <a:tab pos="4691063" algn="l"/>
              </a:tabLst>
            </a:pPr>
            <a:r>
              <a:rPr lang="en-US" dirty="0" smtClean="0"/>
              <a:t>Final  Term Test: 40%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455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Trends of Language Learning in 21</a:t>
            </a:r>
            <a:r>
              <a:rPr lang="en-US" sz="3200" baseline="30000" dirty="0" smtClean="0">
                <a:latin typeface="Arial" charset="0"/>
                <a:cs typeface="Arial" charset="0"/>
              </a:rPr>
              <a:t>st</a:t>
            </a:r>
            <a:r>
              <a:rPr lang="en-US" sz="3200" dirty="0" smtClean="0">
                <a:latin typeface="Arial" charset="0"/>
                <a:cs typeface="Arial" charset="0"/>
              </a:rPr>
              <a:t> century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sz="2400" dirty="0" smtClean="0">
                <a:latin typeface="Arial" charset="0"/>
                <a:cs typeface="Arial" charset="0"/>
              </a:rPr>
              <a:t>Saying that language learning is easy</a:t>
            </a:r>
          </a:p>
          <a:p>
            <a:pPr>
              <a:tabLst>
                <a:tab pos="4691063" algn="l"/>
              </a:tabLst>
            </a:pPr>
            <a:r>
              <a:rPr lang="en-US" sz="2400" dirty="0">
                <a:latin typeface="Arial" charset="0"/>
                <a:cs typeface="Arial" charset="0"/>
              </a:rPr>
              <a:t>Vague, hollow promises that can't be proven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pPr>
              <a:tabLst>
                <a:tab pos="4691063" algn="l"/>
              </a:tabLst>
            </a:pPr>
            <a:r>
              <a:rPr lang="id-ID" sz="2400" dirty="0">
                <a:latin typeface="Arial" charset="0"/>
                <a:cs typeface="Arial" charset="0"/>
              </a:rPr>
              <a:t>Authoritative teacher attitudes</a:t>
            </a:r>
            <a:r>
              <a:rPr lang="id-ID" sz="2400" dirty="0" smtClean="0">
                <a:latin typeface="Arial" charset="0"/>
                <a:cs typeface="Arial" charset="0"/>
              </a:rPr>
              <a:t>.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>
              <a:tabLst>
                <a:tab pos="4691063" algn="l"/>
              </a:tabLst>
            </a:pPr>
            <a:r>
              <a:rPr lang="en-US" sz="2400" dirty="0">
                <a:latin typeface="Arial" charset="0"/>
                <a:cs typeface="Arial" charset="0"/>
              </a:rPr>
              <a:t>Complaining about cutbacks and lack of funding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pPr>
              <a:tabLst>
                <a:tab pos="4691063" algn="l"/>
              </a:tabLst>
            </a:pPr>
            <a:r>
              <a:rPr lang="id-ID" sz="2400">
                <a:latin typeface="Arial" charset="0"/>
                <a:cs typeface="Arial" charset="0"/>
              </a:rPr>
              <a:t>Language labs.</a:t>
            </a:r>
            <a:endParaRPr lang="id-ID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645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Arial" charset="0"/>
                <a:cs typeface="Arial" charset="0"/>
              </a:rPr>
              <a:t>Vague, hollow promises that can't be proven.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dirty="0">
                <a:latin typeface="Arial" charset="0"/>
                <a:cs typeface="Arial" charset="0"/>
              </a:rPr>
              <a:t>Many people </a:t>
            </a:r>
            <a:r>
              <a:rPr lang="en-US" dirty="0" smtClean="0">
                <a:latin typeface="Arial" charset="0"/>
                <a:cs typeface="Arial" charset="0"/>
              </a:rPr>
              <a:t>balk </a:t>
            </a:r>
            <a:r>
              <a:rPr lang="en-US" dirty="0">
                <a:latin typeface="Arial" charset="0"/>
                <a:cs typeface="Arial" charset="0"/>
              </a:rPr>
              <a:t>at vague promises that language learning will </a:t>
            </a:r>
            <a:r>
              <a:rPr lang="en-US" dirty="0" smtClean="0">
                <a:latin typeface="Arial" charset="0"/>
                <a:cs typeface="Arial" charset="0"/>
              </a:rPr>
              <a:t>get them </a:t>
            </a:r>
            <a:r>
              <a:rPr lang="en-US" dirty="0">
                <a:latin typeface="Arial" charset="0"/>
                <a:cs typeface="Arial" charset="0"/>
              </a:rPr>
              <a:t>better jobs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>
              <a:tabLst>
                <a:tab pos="4691063" algn="l"/>
              </a:tabLst>
            </a:pPr>
            <a:r>
              <a:rPr lang="en-US" dirty="0">
                <a:latin typeface="Arial" charset="0"/>
                <a:cs typeface="Arial" charset="0"/>
              </a:rPr>
              <a:t>Today’s young people understand that lifelong learning is going to be </a:t>
            </a:r>
            <a:r>
              <a:rPr lang="en-US" dirty="0" smtClean="0">
                <a:latin typeface="Arial" charset="0"/>
                <a:cs typeface="Arial" charset="0"/>
              </a:rPr>
              <a:t>the norm </a:t>
            </a:r>
            <a:r>
              <a:rPr lang="en-US" dirty="0">
                <a:latin typeface="Arial" charset="0"/>
                <a:cs typeface="Arial" charset="0"/>
              </a:rPr>
              <a:t>for them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>
              <a:tabLst>
                <a:tab pos="4691063" algn="l"/>
              </a:tabLst>
            </a:pPr>
            <a:r>
              <a:rPr lang="en-US" dirty="0">
                <a:latin typeface="Arial" charset="0"/>
                <a:cs typeface="Arial" charset="0"/>
              </a:rPr>
              <a:t>The idea that learning a second language is a ticket to </a:t>
            </a:r>
            <a:r>
              <a:rPr lang="en-US" dirty="0" smtClean="0">
                <a:latin typeface="Arial" charset="0"/>
                <a:cs typeface="Arial" charset="0"/>
              </a:rPr>
              <a:t>a higher-level </a:t>
            </a:r>
            <a:r>
              <a:rPr lang="en-US" dirty="0">
                <a:latin typeface="Arial" charset="0"/>
                <a:cs typeface="Arial" charset="0"/>
              </a:rPr>
              <a:t>job or an international position is an outdated myth.</a:t>
            </a:r>
            <a:endParaRPr lang="id-ID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264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Saying that learning languages is </a:t>
            </a:r>
            <a:r>
              <a:rPr lang="en-US" sz="3200" dirty="0" smtClean="0">
                <a:latin typeface="Arial" charset="0"/>
                <a:cs typeface="Arial" charset="0"/>
              </a:rPr>
              <a:t>easy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dirty="0">
                <a:latin typeface="Arial" charset="0"/>
                <a:cs typeface="Arial" charset="0"/>
              </a:rPr>
              <a:t>Today’s students see right through false claims </a:t>
            </a:r>
            <a:r>
              <a:rPr lang="en-US" dirty="0" smtClean="0">
                <a:latin typeface="Arial" charset="0"/>
                <a:cs typeface="Arial" charset="0"/>
              </a:rPr>
              <a:t>that learning </a:t>
            </a:r>
            <a:r>
              <a:rPr lang="en-US" dirty="0">
                <a:latin typeface="Arial" charset="0"/>
                <a:cs typeface="Arial" charset="0"/>
              </a:rPr>
              <a:t>a language is easy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>
              <a:tabLst>
                <a:tab pos="4691063" algn="l"/>
              </a:tabLst>
            </a:pPr>
            <a:r>
              <a:rPr lang="en-US" dirty="0" smtClean="0">
                <a:latin typeface="Arial" charset="0"/>
                <a:cs typeface="Arial" charset="0"/>
              </a:rPr>
              <a:t>learning languages can be </a:t>
            </a:r>
            <a:r>
              <a:rPr lang="en-US" dirty="0">
                <a:latin typeface="Arial" charset="0"/>
                <a:cs typeface="Arial" charset="0"/>
              </a:rPr>
              <a:t>fun or more enjoyable, but </a:t>
            </a:r>
            <a:r>
              <a:rPr lang="en-US" dirty="0" smtClean="0">
                <a:latin typeface="Arial" charset="0"/>
                <a:cs typeface="Arial" charset="0"/>
              </a:rPr>
              <a:t>that students </a:t>
            </a:r>
            <a:r>
              <a:rPr lang="en-US" dirty="0">
                <a:latin typeface="Arial" charset="0"/>
                <a:cs typeface="Arial" charset="0"/>
              </a:rPr>
              <a:t>need for continuous and dedicated practice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>
              <a:tabLst>
                <a:tab pos="4691063" algn="l"/>
              </a:tabLst>
            </a:pPr>
            <a:r>
              <a:rPr lang="en-US" dirty="0">
                <a:latin typeface="Arial" charset="0"/>
                <a:cs typeface="Arial" charset="0"/>
              </a:rPr>
              <a:t>Those </a:t>
            </a:r>
            <a:r>
              <a:rPr lang="en-US" dirty="0" smtClean="0">
                <a:latin typeface="Arial" charset="0"/>
                <a:cs typeface="Arial" charset="0"/>
              </a:rPr>
              <a:t>who achieve </a:t>
            </a:r>
            <a:r>
              <a:rPr lang="en-US" dirty="0">
                <a:latin typeface="Arial" charset="0"/>
                <a:cs typeface="Arial" charset="0"/>
              </a:rPr>
              <a:t>true fluency do so because they put in dedicated, consistent </a:t>
            </a:r>
            <a:r>
              <a:rPr lang="en-US" dirty="0" smtClean="0">
                <a:latin typeface="Arial" charset="0"/>
                <a:cs typeface="Arial" charset="0"/>
              </a:rPr>
              <a:t>effort over </a:t>
            </a:r>
            <a:r>
              <a:rPr lang="en-US" dirty="0">
                <a:latin typeface="Arial" charset="0"/>
                <a:cs typeface="Arial" charset="0"/>
              </a:rPr>
              <a:t>a long period of time.</a:t>
            </a:r>
            <a:endParaRPr lang="id-ID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27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Authoritative teacher attitudes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dirty="0" smtClean="0">
                <a:latin typeface="Arial" charset="0"/>
                <a:cs typeface="Arial" charset="0"/>
              </a:rPr>
              <a:t>The </a:t>
            </a:r>
            <a:r>
              <a:rPr lang="en-US" dirty="0">
                <a:latin typeface="Arial" charset="0"/>
                <a:cs typeface="Arial" charset="0"/>
              </a:rPr>
              <a:t>man </a:t>
            </a:r>
            <a:r>
              <a:rPr lang="en-US" dirty="0" smtClean="0">
                <a:latin typeface="Arial" charset="0"/>
                <a:cs typeface="Arial" charset="0"/>
              </a:rPr>
              <a:t>of knowledge </a:t>
            </a:r>
            <a:r>
              <a:rPr lang="en-US" dirty="0">
                <a:latin typeface="Arial" charset="0"/>
                <a:cs typeface="Arial" charset="0"/>
              </a:rPr>
              <a:t>and his pursuits were </a:t>
            </a:r>
            <a:r>
              <a:rPr lang="en-US" dirty="0" smtClean="0">
                <a:latin typeface="Arial" charset="0"/>
                <a:cs typeface="Arial" charset="0"/>
              </a:rPr>
              <a:t>sacred</a:t>
            </a:r>
          </a:p>
          <a:p>
            <a:pPr>
              <a:tabLst>
                <a:tab pos="4691063" algn="l"/>
              </a:tabLst>
            </a:pPr>
            <a:r>
              <a:rPr lang="en-US" dirty="0" smtClean="0">
                <a:latin typeface="Arial" charset="0"/>
                <a:cs typeface="Arial" charset="0"/>
              </a:rPr>
              <a:t>Old</a:t>
            </a:r>
            <a:r>
              <a:rPr lang="en-US" dirty="0">
                <a:latin typeface="Arial" charset="0"/>
                <a:cs typeface="Arial" charset="0"/>
              </a:rPr>
              <a:t>, traditional, hierarchical and patriarchal attitudes are </a:t>
            </a:r>
            <a:r>
              <a:rPr lang="en-US" dirty="0" smtClean="0">
                <a:latin typeface="Arial" charset="0"/>
                <a:cs typeface="Arial" charset="0"/>
              </a:rPr>
              <a:t>giving way </a:t>
            </a:r>
            <a:r>
              <a:rPr lang="en-US" dirty="0">
                <a:latin typeface="Arial" charset="0"/>
                <a:cs typeface="Arial" charset="0"/>
              </a:rPr>
              <a:t>to more collaborative approaches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>
              <a:tabLst>
                <a:tab pos="4691063" algn="l"/>
              </a:tabLst>
            </a:pPr>
            <a:r>
              <a:rPr lang="en-US" dirty="0" smtClean="0">
                <a:latin typeface="Arial" charset="0"/>
                <a:cs typeface="Arial" charset="0"/>
              </a:rPr>
              <a:t>It is already old-fashioned.</a:t>
            </a:r>
            <a:endParaRPr lang="id-ID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61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Complaining about cutbacks and lack of funding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dirty="0" smtClean="0">
                <a:latin typeface="Arial" charset="0"/>
                <a:cs typeface="Arial" charset="0"/>
              </a:rPr>
              <a:t>Teachers </a:t>
            </a:r>
            <a:r>
              <a:rPr lang="en-US" dirty="0">
                <a:latin typeface="Arial" charset="0"/>
                <a:cs typeface="Arial" charset="0"/>
              </a:rPr>
              <a:t>have a big pile of corrections on </a:t>
            </a:r>
            <a:r>
              <a:rPr lang="en-US" dirty="0" smtClean="0">
                <a:latin typeface="Arial" charset="0"/>
                <a:cs typeface="Arial" charset="0"/>
              </a:rPr>
              <a:t>their desk and teachers </a:t>
            </a:r>
            <a:r>
              <a:rPr lang="en-US" dirty="0">
                <a:latin typeface="Arial" charset="0"/>
                <a:cs typeface="Arial" charset="0"/>
              </a:rPr>
              <a:t>are overworked and underpaid, </a:t>
            </a:r>
            <a:r>
              <a:rPr lang="en-US" dirty="0" smtClean="0">
                <a:latin typeface="Arial" charset="0"/>
                <a:cs typeface="Arial" charset="0"/>
              </a:rPr>
              <a:t>or that </a:t>
            </a:r>
            <a:r>
              <a:rPr lang="en-US" dirty="0">
                <a:latin typeface="Arial" charset="0"/>
                <a:cs typeface="Arial" charset="0"/>
              </a:rPr>
              <a:t>language programs are the underdog of the </a:t>
            </a:r>
            <a:r>
              <a:rPr lang="en-US" dirty="0" smtClean="0">
                <a:latin typeface="Arial" charset="0"/>
                <a:cs typeface="Arial" charset="0"/>
              </a:rPr>
              <a:t>institution, who cares?</a:t>
            </a:r>
          </a:p>
          <a:p>
            <a:pPr>
              <a:tabLst>
                <a:tab pos="4691063" algn="l"/>
              </a:tabLst>
            </a:pPr>
            <a:r>
              <a:rPr lang="en-US" dirty="0">
                <a:latin typeface="Arial" charset="0"/>
                <a:cs typeface="Arial" charset="0"/>
              </a:rPr>
              <a:t>Whiners do not inspire others or mobilize them to act. Leading by </a:t>
            </a:r>
            <a:r>
              <a:rPr lang="en-US" dirty="0" smtClean="0">
                <a:latin typeface="Arial" charset="0"/>
                <a:cs typeface="Arial" charset="0"/>
              </a:rPr>
              <a:t>example is</a:t>
            </a:r>
            <a:r>
              <a:rPr lang="en-US" dirty="0">
                <a:latin typeface="Arial" charset="0"/>
                <a:cs typeface="Arial" charset="0"/>
              </a:rPr>
              <a:t>, more than ever, the job of a teacher in the twenty first century.</a:t>
            </a:r>
            <a:endParaRPr lang="id-ID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156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sz="3200" dirty="0">
                <a:latin typeface="Arial" charset="0"/>
                <a:cs typeface="Arial" charset="0"/>
              </a:rPr>
              <a:t>Language labs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smtClean="0">
                <a:latin typeface="Arial" charset="0"/>
                <a:cs typeface="Arial" charset="0"/>
              </a:rPr>
              <a:t>The </a:t>
            </a:r>
            <a:r>
              <a:rPr lang="en-US" dirty="0">
                <a:latin typeface="Arial" charset="0"/>
                <a:cs typeface="Arial" charset="0"/>
              </a:rPr>
              <a:t>concept of the language lab </a:t>
            </a:r>
            <a:r>
              <a:rPr lang="en-US" smtClean="0">
                <a:latin typeface="Arial" charset="0"/>
                <a:cs typeface="Arial" charset="0"/>
              </a:rPr>
              <a:t>was born to espose the students with language.</a:t>
            </a:r>
            <a:endParaRPr lang="en-US" dirty="0" smtClean="0">
              <a:latin typeface="Arial" charset="0"/>
              <a:cs typeface="Arial" charset="0"/>
            </a:endParaRPr>
          </a:p>
          <a:p>
            <a:pPr>
              <a:tabLst>
                <a:tab pos="4691063" algn="l"/>
              </a:tabLst>
            </a:pPr>
            <a:r>
              <a:rPr lang="en-US" dirty="0" smtClean="0">
                <a:latin typeface="Arial" charset="0"/>
                <a:cs typeface="Arial" charset="0"/>
              </a:rPr>
              <a:t>In </a:t>
            </a:r>
            <a:r>
              <a:rPr lang="en-US" dirty="0">
                <a:latin typeface="Arial" charset="0"/>
                <a:cs typeface="Arial" charset="0"/>
              </a:rPr>
              <a:t>today’s world of digital everything, audio </a:t>
            </a:r>
            <a:r>
              <a:rPr lang="en-US" dirty="0" smtClean="0">
                <a:latin typeface="Arial" charset="0"/>
                <a:cs typeface="Arial" charset="0"/>
              </a:rPr>
              <a:t>exposure to </a:t>
            </a:r>
            <a:r>
              <a:rPr lang="en-US" dirty="0">
                <a:latin typeface="Arial" charset="0"/>
                <a:cs typeface="Arial" charset="0"/>
              </a:rPr>
              <a:t>foreign languages is readily available at little to no cost</a:t>
            </a:r>
            <a:r>
              <a:rPr lang="en-US" dirty="0" smtClean="0">
                <a:latin typeface="Arial" charset="0"/>
                <a:cs typeface="Arial" charset="0"/>
              </a:rPr>
              <a:t>.</a:t>
            </a:r>
          </a:p>
          <a:p>
            <a:pPr>
              <a:tabLst>
                <a:tab pos="4691063" algn="l"/>
              </a:tabLst>
            </a:pPr>
            <a:r>
              <a:rPr lang="en-US" dirty="0">
                <a:latin typeface="Arial" charset="0"/>
                <a:cs typeface="Arial" charset="0"/>
              </a:rPr>
              <a:t>In the </a:t>
            </a:r>
            <a:r>
              <a:rPr lang="en-US" dirty="0" smtClean="0">
                <a:latin typeface="Arial" charset="0"/>
                <a:cs typeface="Arial" charset="0"/>
              </a:rPr>
              <a:t>twenty-first century</a:t>
            </a:r>
            <a:r>
              <a:rPr lang="en-US" dirty="0">
                <a:latin typeface="Arial" charset="0"/>
                <a:cs typeface="Arial" charset="0"/>
              </a:rPr>
              <a:t>, constructing audio language labs is not a wise use of a </a:t>
            </a:r>
            <a:r>
              <a:rPr lang="en-US" dirty="0" smtClean="0">
                <a:latin typeface="Arial" charset="0"/>
                <a:cs typeface="Arial" charset="0"/>
              </a:rPr>
              <a:t>school’s limited </a:t>
            </a:r>
            <a:r>
              <a:rPr lang="en-US" dirty="0">
                <a:latin typeface="Arial" charset="0"/>
                <a:cs typeface="Arial" charset="0"/>
              </a:rPr>
              <a:t>money, time and other resources.</a:t>
            </a:r>
            <a:endParaRPr lang="id-ID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24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>
              <a:tabLst>
                <a:tab pos="4691063" algn="l"/>
              </a:tabLst>
            </a:pPr>
            <a:r>
              <a:rPr lang="en-US" sz="2200" dirty="0" smtClean="0">
                <a:latin typeface="Arial" charset="0"/>
                <a:cs typeface="Arial" charset="0"/>
              </a:rPr>
              <a:t>Thank you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400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600200"/>
            <a:ext cx="9144000" cy="48006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299"/>
          <a:stretch>
            <a:fillRect/>
          </a:stretch>
        </p:blipFill>
        <p:spPr bwMode="auto">
          <a:xfrm>
            <a:off x="420688" y="1600200"/>
            <a:ext cx="80375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8" r="546"/>
          <a:stretch>
            <a:fillRect/>
          </a:stretch>
        </p:blipFill>
        <p:spPr bwMode="auto">
          <a:xfrm>
            <a:off x="452438" y="3429000"/>
            <a:ext cx="8234362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VISI FKIP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542925" y="2895600"/>
            <a:ext cx="480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MISI FKIP</a:t>
            </a:r>
          </a:p>
        </p:txBody>
      </p:sp>
    </p:spTree>
    <p:extLst>
      <p:ext uri="{BB962C8B-B14F-4D97-AF65-F5344CB8AC3E}">
        <p14:creationId xmlns:p14="http://schemas.microsoft.com/office/powerpoint/2010/main" val="27069446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8929" r="291" b="10715"/>
          <a:stretch>
            <a:fillRect/>
          </a:stretch>
        </p:blipFill>
        <p:spPr bwMode="auto">
          <a:xfrm>
            <a:off x="223838" y="1714500"/>
            <a:ext cx="86963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533400" y="969963"/>
            <a:ext cx="480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TUJUAN FKIP</a:t>
            </a:r>
          </a:p>
        </p:txBody>
      </p:sp>
    </p:spTree>
    <p:extLst>
      <p:ext uri="{BB962C8B-B14F-4D97-AF65-F5344CB8AC3E}">
        <p14:creationId xmlns:p14="http://schemas.microsoft.com/office/powerpoint/2010/main" val="1623994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92" b="17834"/>
          <a:stretch>
            <a:fillRect/>
          </a:stretch>
        </p:blipFill>
        <p:spPr>
          <a:xfrm>
            <a:off x="274638" y="1066800"/>
            <a:ext cx="8594725" cy="1143000"/>
          </a:xfrm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497138"/>
            <a:ext cx="832643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1991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113" y="1371600"/>
            <a:ext cx="8359775" cy="4114800"/>
          </a:xfrm>
        </p:spPr>
      </p:pic>
    </p:spTree>
    <p:extLst>
      <p:ext uri="{BB962C8B-B14F-4D97-AF65-F5344CB8AC3E}">
        <p14:creationId xmlns:p14="http://schemas.microsoft.com/office/powerpoint/2010/main" val="11620289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5105400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Sessions before </a:t>
            </a:r>
            <a:r>
              <a:rPr lang="en-US" sz="2400" b="1" dirty="0" err="1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mideterm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test</a:t>
            </a:r>
            <a:endParaRPr lang="en-US" sz="2400" b="1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History of Language Teaching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07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Theories of Teaching Listening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Approaches and methods in ELT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Bloom Taxonomy in ELT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05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Assessment in ELT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06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Second language Acquisition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Introduction to Subject Matter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6" descr="SUB#LIST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24200" y="2622550"/>
            <a:ext cx="5105400" cy="4619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Sessions after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midterm test</a:t>
            </a:r>
            <a:endParaRPr lang="en-US" sz="2400" b="1" dirty="0">
              <a:ln w="18415" cmpd="sng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09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Theories of Teaching Reading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410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14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Teaching Writing Demonstration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10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Teaching Reading Demonstration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11. Theories of Teaching Speaking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Teaching Speaking Demmonstration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13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Theories of Teaching Writing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08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Teaching Listening Demonstration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charset="0"/>
                <a:cs typeface="Arial" charset="0"/>
              </a:rPr>
              <a:t>RULES OF THE CLASS</a:t>
            </a:r>
          </a:p>
        </p:txBody>
      </p:sp>
      <p:sp>
        <p:nvSpPr>
          <p:cNvPr id="717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400" dirty="0" smtClean="0"/>
              <a:t>Try your best to speak English in the classroom</a:t>
            </a:r>
          </a:p>
          <a:p>
            <a:r>
              <a:rPr lang="en-US" sz="2400" dirty="0" smtClean="0"/>
              <a:t>Come to the class on time</a:t>
            </a:r>
          </a:p>
          <a:p>
            <a:r>
              <a:rPr lang="en-US" sz="2400" dirty="0" smtClean="0"/>
              <a:t>Bring the dictionary (digital or printed)</a:t>
            </a:r>
          </a:p>
          <a:p>
            <a:r>
              <a:rPr lang="en-US" sz="2400" dirty="0" smtClean="0"/>
              <a:t>Submit assignment on time</a:t>
            </a: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PPT UEU New Version (add link)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</TotalTime>
  <Words>612</Words>
  <Application>Microsoft Office PowerPoint</Application>
  <PresentationFormat>On-screen Show (4:3)</PresentationFormat>
  <Paragraphs>83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Template PPT UEU New Version (add link)1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RULES OF THE CLASS</vt:lpstr>
      <vt:lpstr>LEARNING OUTCOME</vt:lpstr>
      <vt:lpstr>Scoring System</vt:lpstr>
      <vt:lpstr>Trends of Language Learning in 21st century</vt:lpstr>
      <vt:lpstr>Vague, hollow promises that can't be proven.</vt:lpstr>
      <vt:lpstr>Saying that learning languages is easy</vt:lpstr>
      <vt:lpstr>Authoritative teacher attitudes</vt:lpstr>
      <vt:lpstr>Complaining about cutbacks and lack of funding</vt:lpstr>
      <vt:lpstr>Language labs</vt:lpstr>
      <vt:lpstr>PowerPoint Presentation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BPISTI2008</cp:lastModifiedBy>
  <cp:revision>265</cp:revision>
  <dcterms:created xsi:type="dcterms:W3CDTF">2010-08-24T06:47:44Z</dcterms:created>
  <dcterms:modified xsi:type="dcterms:W3CDTF">2019-05-15T09:30:48Z</dcterms:modified>
</cp:coreProperties>
</file>