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16" r:id="rId3"/>
    <p:sldId id="335" r:id="rId4"/>
    <p:sldId id="380" r:id="rId5"/>
    <p:sldId id="381" r:id="rId6"/>
    <p:sldId id="382" r:id="rId7"/>
    <p:sldId id="383" r:id="rId8"/>
    <p:sldId id="257" r:id="rId9"/>
    <p:sldId id="364" r:id="rId10"/>
    <p:sldId id="366" r:id="rId11"/>
    <p:sldId id="378" r:id="rId12"/>
    <p:sldId id="37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116" d="100"/>
          <a:sy n="116" d="100"/>
        </p:scale>
        <p:origin x="-149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A7411F-5962-43D2-8BDF-DBE29F4535E2}" type="datetimeFigureOut">
              <a:rPr lang="id-ID"/>
              <a:pPr>
                <a:defRPr/>
              </a:pPr>
              <a:t>15/05/2019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3707B7-A839-446A-9626-7F48954E674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4649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B828C-7986-422A-BFC4-ECED16743913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="" xmlns:a16="http://schemas.microsoft.com/office/drawing/2014/main" id="{81043968-56E0-41D6-BC4F-7CDC76437B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="" xmlns:a16="http://schemas.microsoft.com/office/drawing/2014/main" id="{5A212E85-7858-4255-81B7-540800BE92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="" xmlns:a16="http://schemas.microsoft.com/office/drawing/2014/main" id="{AAB60166-C2E9-41F3-8E2B-00BC49C21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8E037C-B246-438E-AF2E-B46F85529062}" type="slidenum">
              <a:rPr lang="id-ID" altLang="en-US" smtClean="0"/>
              <a:pPr>
                <a:spcBef>
                  <a:spcPct val="0"/>
                </a:spcBef>
              </a:pPr>
              <a:t>11</a:t>
            </a:fld>
            <a:endParaRPr lang="id-ID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66D63E-8121-48CD-8ED3-DE299A5E0FE9}" type="slidenum">
              <a:rPr lang="id-ID" altLang="en-US" smtClean="0">
                <a:latin typeface="Calibri" pitchFamily="34" charset="0"/>
              </a:rPr>
              <a:pPr/>
              <a:t>3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DCE18E-8DBD-489A-BD95-A611953C9F0E}" type="slidenum">
              <a:rPr lang="id-ID" altLang="en-US" smtClean="0">
                <a:latin typeface="Calibri" pitchFamily="34" charset="0"/>
              </a:rPr>
              <a:pPr/>
              <a:t>4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68EBB6-E7EC-4C8D-A422-A67A0620CA4E}" type="slidenum">
              <a:rPr lang="id-ID" altLang="en-US" smtClean="0">
                <a:latin typeface="Calibri" pitchFamily="34" charset="0"/>
              </a:rPr>
              <a:pPr/>
              <a:t>5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458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7F0E17-E3D7-4DCA-AC4D-05225CB450C5}" type="slidenum">
              <a:rPr lang="id-ID" altLang="en-US" smtClean="0">
                <a:latin typeface="Calibri" pitchFamily="34" charset="0"/>
              </a:rPr>
              <a:pPr/>
              <a:t>6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8058AF-B767-4EAA-A63B-C79171D26B66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E8F0D3-E769-4A4B-BB25-D5A18FE1931D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="" xmlns:a16="http://schemas.microsoft.com/office/drawing/2014/main" id="{DD12ACE2-065C-4CCA-A1E4-CF0C72BED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="" xmlns:a16="http://schemas.microsoft.com/office/drawing/2014/main" id="{0370E7DA-5CED-491A-88F6-F33806A8AC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="" xmlns:a16="http://schemas.microsoft.com/office/drawing/2014/main" id="{CF70BC9D-82CE-4265-B2BC-0633D807C5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CCB6D0-141F-4281-8CD4-3BD6ED876E40}" type="slidenum">
              <a:rPr lang="id-ID" altLang="en-US" smtClean="0"/>
              <a:pPr>
                <a:spcBef>
                  <a:spcPct val="0"/>
                </a:spcBef>
              </a:pPr>
              <a:t>10</a:t>
            </a:fld>
            <a:endParaRPr lang="id-ID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D95F-5A60-4647-90B4-4AFF87F539DD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FAC3-0F19-412E-969C-BD194A574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  <a:prstGeom prst="rect">
            <a:avLst/>
          </a:prstGeo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4BE28D7-1570-419B-AB9A-79F9EDBE69C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24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04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80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39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08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40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1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41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73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0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BE28D7-1570-419B-AB9A-79F9EDBE69C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INTERMEDIATE READING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FIRST MEETING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NONI AGUSTINA, </a:t>
            </a:r>
            <a:r>
              <a:rPr lang="en-US" b="1" dirty="0" err="1">
                <a:solidFill>
                  <a:schemeClr val="bg1"/>
                </a:solidFill>
              </a:rPr>
              <a:t>M.Pd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PENDIDIKAN BAHASA INGGRIS, FKIP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>
            <a:extLst>
              <a:ext uri="{FF2B5EF4-FFF2-40B4-BE49-F238E27FC236}">
                <a16:creationId xmlns="" xmlns:a16="http://schemas.microsoft.com/office/drawing/2014/main" id="{880E7007-9293-4258-A555-A709B4B9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>
            <a:extLst>
              <a:ext uri="{FF2B5EF4-FFF2-40B4-BE49-F238E27FC236}">
                <a16:creationId xmlns="" xmlns:a16="http://schemas.microsoft.com/office/drawing/2014/main" id="{C56ED3D3-F210-49E8-B2D8-02CB88F4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Tw Cen MT" panose="020B0602020104020603" pitchFamily="34" charset="0"/>
              </a:rPr>
              <a:t>Assessment</a:t>
            </a:r>
            <a:endParaRPr lang="en-US" altLang="en-US" sz="320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7172" name="Content Placeholder 5">
            <a:extLst>
              <a:ext uri="{FF2B5EF4-FFF2-40B4-BE49-F238E27FC236}">
                <a16:creationId xmlns="" xmlns:a16="http://schemas.microsoft.com/office/drawing/2014/main" id="{0877E831-46C4-43D0-8E1B-0C1164907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 err="1">
                <a:latin typeface="Tw Cen MT" panose="020B0602020104020603" pitchFamily="34" charset="0"/>
              </a:rPr>
              <a:t>Attendace</a:t>
            </a:r>
            <a:r>
              <a:rPr lang="en-US" sz="2400" dirty="0">
                <a:latin typeface="Tw Cen MT" panose="020B0602020104020603" pitchFamily="34" charset="0"/>
              </a:rPr>
              <a:t> 10%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Tw Cen MT" panose="020B0602020104020603" pitchFamily="34" charset="0"/>
              </a:rPr>
              <a:t>Assignment 20% (Including the class participation)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Tw Cen MT" panose="020B0602020104020603" pitchFamily="34" charset="0"/>
              </a:rPr>
              <a:t>Mid-term test 30%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Tw Cen MT" panose="020B0602020104020603" pitchFamily="34" charset="0"/>
              </a:rPr>
              <a:t>Final test 40%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sz="2400" dirty="0">
              <a:latin typeface="Tw Cen MT" panose="020B0602020104020603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d-ID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>
            <a:extLst>
              <a:ext uri="{FF2B5EF4-FFF2-40B4-BE49-F238E27FC236}">
                <a16:creationId xmlns="" xmlns:a16="http://schemas.microsoft.com/office/drawing/2014/main" id="{4D379271-7D14-42EF-A28A-2700C3B99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>
            <a:extLst>
              <a:ext uri="{FF2B5EF4-FFF2-40B4-BE49-F238E27FC236}">
                <a16:creationId xmlns="" xmlns:a16="http://schemas.microsoft.com/office/drawing/2014/main" id="{570CA2E4-F4B8-4A8F-9640-1585CFE8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Tw Cen MT" panose="020B0602020104020603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13316" name="Content Placeholder 5">
            <a:extLst>
              <a:ext uri="{FF2B5EF4-FFF2-40B4-BE49-F238E27FC236}">
                <a16:creationId xmlns="" xmlns:a16="http://schemas.microsoft.com/office/drawing/2014/main" id="{4C4A1DAA-4B64-4514-BF06-60DDAE615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6021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altLang="en-US" sz="2000" dirty="0">
              <a:latin typeface="Tw Cen MT" panose="020B0602020104020603" pitchFamily="34" charset="0"/>
            </a:endParaRPr>
          </a:p>
          <a:p>
            <a:pPr lvl="0"/>
            <a:r>
              <a:rPr lang="en-US" sz="2400" dirty="0" err="1">
                <a:latin typeface="Century Gothic" panose="020B0502020202020204" pitchFamily="34" charset="0"/>
              </a:rPr>
              <a:t>Kirn</a:t>
            </a:r>
            <a:r>
              <a:rPr lang="en-US" sz="2400" dirty="0">
                <a:latin typeface="Century Gothic" panose="020B0502020202020204" pitchFamily="34" charset="0"/>
              </a:rPr>
              <a:t>, Elaine and Pamela Hartmann. (2002) Interaction 2 Reading. Fourth Edition. NY: McGraw-Hill Contemporary</a:t>
            </a:r>
          </a:p>
          <a:p>
            <a:pPr lvl="0"/>
            <a:r>
              <a:rPr lang="en-US" sz="2400" dirty="0" err="1">
                <a:latin typeface="Century Gothic" panose="020B0502020202020204" pitchFamily="34" charset="0"/>
              </a:rPr>
              <a:t>Langan</a:t>
            </a:r>
            <a:r>
              <a:rPr lang="en-US" sz="2400" dirty="0">
                <a:latin typeface="Century Gothic" panose="020B0502020202020204" pitchFamily="34" charset="0"/>
              </a:rPr>
              <a:t>, John. (1992). </a:t>
            </a:r>
            <a:r>
              <a:rPr lang="en-US" sz="2400" i="1" dirty="0">
                <a:latin typeface="Century Gothic" panose="020B0502020202020204" pitchFamily="34" charset="0"/>
              </a:rPr>
              <a:t>Reading and study skills</a:t>
            </a:r>
            <a:r>
              <a:rPr lang="en-US" sz="2400" dirty="0">
                <a:latin typeface="Century Gothic" panose="020B0502020202020204" pitchFamily="34" charset="0"/>
              </a:rPr>
              <a:t>. Fifth Edition. USA: McGraw-Hill Inc.</a:t>
            </a:r>
          </a:p>
          <a:p>
            <a:pPr lvl="0"/>
            <a:r>
              <a:rPr lang="en-US" sz="2400" dirty="0" err="1">
                <a:latin typeface="Century Gothic" panose="020B0502020202020204" pitchFamily="34" charset="0"/>
              </a:rPr>
              <a:t>Mikulecky</a:t>
            </a:r>
            <a:r>
              <a:rPr lang="en-US" sz="2400" dirty="0">
                <a:latin typeface="Century Gothic" panose="020B0502020202020204" pitchFamily="34" charset="0"/>
              </a:rPr>
              <a:t>, Beatrice S. and Linda Jeffries. (1998). </a:t>
            </a:r>
            <a:r>
              <a:rPr lang="en-US" sz="2400" i="1" dirty="0">
                <a:latin typeface="Century Gothic" panose="020B0502020202020204" pitchFamily="34" charset="0"/>
              </a:rPr>
              <a:t>Reading power</a:t>
            </a:r>
            <a:r>
              <a:rPr lang="en-US" sz="2400" dirty="0">
                <a:latin typeface="Century Gothic" panose="020B0502020202020204" pitchFamily="34" charset="0"/>
              </a:rPr>
              <a:t>. Second edition. NY: Pearson Education.</a:t>
            </a:r>
          </a:p>
          <a:p>
            <a:pPr lvl="0"/>
            <a:r>
              <a:rPr lang="en-US" sz="2400" dirty="0" err="1">
                <a:latin typeface="Century Gothic" panose="020B0502020202020204" pitchFamily="34" charset="0"/>
              </a:rPr>
              <a:t>Wegmann</a:t>
            </a:r>
            <a:r>
              <a:rPr lang="en-US" sz="2400" dirty="0">
                <a:latin typeface="Century Gothic" panose="020B0502020202020204" pitchFamily="34" charset="0"/>
              </a:rPr>
              <a:t>, Brenda and Miki </a:t>
            </a:r>
            <a:r>
              <a:rPr lang="en-US" sz="2400" dirty="0" err="1">
                <a:latin typeface="Century Gothic" panose="020B0502020202020204" pitchFamily="34" charset="0"/>
              </a:rPr>
              <a:t>Knezevic</a:t>
            </a:r>
            <a:r>
              <a:rPr lang="en-US" sz="2400" dirty="0">
                <a:latin typeface="Century Gothic" panose="020B0502020202020204" pitchFamily="34" charset="0"/>
              </a:rPr>
              <a:t>. (2002). </a:t>
            </a:r>
            <a:r>
              <a:rPr lang="en-US" sz="2400" i="1" dirty="0">
                <a:latin typeface="Century Gothic" panose="020B0502020202020204" pitchFamily="34" charset="0"/>
              </a:rPr>
              <a:t>Mosaic 1 Reading</a:t>
            </a:r>
            <a:r>
              <a:rPr lang="en-US" sz="2400" dirty="0">
                <a:latin typeface="Century Gothic" panose="020B0502020202020204" pitchFamily="34" charset="0"/>
              </a:rPr>
              <a:t>. Fourth edition. </a:t>
            </a:r>
            <a:r>
              <a:rPr lang="en-US" sz="2400" dirty="0" err="1">
                <a:latin typeface="Century Gothic" panose="020B0502020202020204" pitchFamily="34" charset="0"/>
              </a:rPr>
              <a:t>NY:McGraw-Hill</a:t>
            </a:r>
            <a:r>
              <a:rPr lang="en-US" sz="2400" dirty="0">
                <a:latin typeface="Century Gothic" panose="020B0502020202020204" pitchFamily="34" charset="0"/>
              </a:rPr>
              <a:t> Contemporary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600200"/>
            <a:ext cx="9144000" cy="4800600"/>
          </a:xfrm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299"/>
          <a:stretch>
            <a:fillRect/>
          </a:stretch>
        </p:blipFill>
        <p:spPr bwMode="auto">
          <a:xfrm>
            <a:off x="420688" y="1600200"/>
            <a:ext cx="8037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546"/>
          <a:stretch>
            <a:fillRect/>
          </a:stretch>
        </p:blipFill>
        <p:spPr bwMode="auto">
          <a:xfrm>
            <a:off x="452438" y="3429000"/>
            <a:ext cx="82343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VISI FKIP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42925" y="28956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MISI FKIP</a:t>
            </a:r>
          </a:p>
        </p:txBody>
      </p:sp>
    </p:spTree>
    <p:extLst>
      <p:ext uri="{BB962C8B-B14F-4D97-AF65-F5344CB8AC3E}">
        <p14:creationId xmlns:p14="http://schemas.microsoft.com/office/powerpoint/2010/main" val="25294776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8929" r="291" b="10715"/>
          <a:stretch>
            <a:fillRect/>
          </a:stretch>
        </p:blipFill>
        <p:spPr bwMode="auto">
          <a:xfrm>
            <a:off x="223838" y="1714500"/>
            <a:ext cx="86963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TUJUAN FKIP</a:t>
            </a:r>
          </a:p>
        </p:txBody>
      </p:sp>
    </p:spTree>
    <p:extLst>
      <p:ext uri="{BB962C8B-B14F-4D97-AF65-F5344CB8AC3E}">
        <p14:creationId xmlns:p14="http://schemas.microsoft.com/office/powerpoint/2010/main" val="28199468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92" b="17834"/>
          <a:stretch>
            <a:fillRect/>
          </a:stretch>
        </p:blipFill>
        <p:spPr>
          <a:xfrm>
            <a:off x="274638" y="1066800"/>
            <a:ext cx="8594725" cy="1143000"/>
          </a:xfrm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497138"/>
            <a:ext cx="83264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8208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3" y="1371600"/>
            <a:ext cx="8359775" cy="4114800"/>
          </a:xfrm>
        </p:spPr>
      </p:pic>
    </p:spTree>
    <p:extLst>
      <p:ext uri="{BB962C8B-B14F-4D97-AF65-F5344CB8AC3E}">
        <p14:creationId xmlns:p14="http://schemas.microsoft.com/office/powerpoint/2010/main" val="37027055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5105400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Sessions before mid-term test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02. Reading for pleasure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Pronoun and synonym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03. Main idea and supporting details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04. Scanning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05. Skimming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06. Guess meaning from the context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Introduction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5105400" cy="4619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Sessions after midterm test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09. Positive and negative points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14. Make a short article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10. Comparison and contrast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11. Interpret the chart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Making inferences and draw conclusion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13. Paraphrasing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 Predict the event 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RULES OF THE GAMES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/>
              <a:t>Try your best to speak English in the classroom</a:t>
            </a:r>
          </a:p>
          <a:p>
            <a:r>
              <a:rPr lang="en-US" sz="2400" dirty="0"/>
              <a:t>Come to the class on time</a:t>
            </a:r>
          </a:p>
          <a:p>
            <a:r>
              <a:rPr lang="en-US" sz="2400" dirty="0"/>
              <a:t>Bring the dictionary (digital or printed)</a:t>
            </a:r>
          </a:p>
          <a:p>
            <a:r>
              <a:rPr lang="en-US" sz="2400" dirty="0"/>
              <a:t>Submit assignment on time</a:t>
            </a:r>
          </a:p>
          <a:p>
            <a:r>
              <a:rPr lang="en-US" sz="2400" dirty="0"/>
              <a:t>Be honest</a:t>
            </a:r>
          </a:p>
          <a:p>
            <a:endParaRPr lang="id-ID" sz="2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PT UEU New Version (add link)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268</Words>
  <Application>Microsoft Office PowerPoint</Application>
  <PresentationFormat>On-screen Show (4:3)</PresentationFormat>
  <Paragraphs>53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Template PPT UEU New Version (add link)1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RULES OF THE GAMES</vt:lpstr>
      <vt:lpstr>Assessment</vt:lpstr>
      <vt:lpstr>References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BPISTI2008</cp:lastModifiedBy>
  <cp:revision>247</cp:revision>
  <dcterms:created xsi:type="dcterms:W3CDTF">2010-08-24T06:47:44Z</dcterms:created>
  <dcterms:modified xsi:type="dcterms:W3CDTF">2019-05-15T09:33:07Z</dcterms:modified>
</cp:coreProperties>
</file>