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16" r:id="rId2"/>
    <p:sldId id="335" r:id="rId3"/>
    <p:sldId id="365" r:id="rId4"/>
    <p:sldId id="366" r:id="rId5"/>
    <p:sldId id="367" r:id="rId6"/>
    <p:sldId id="368" r:id="rId7"/>
    <p:sldId id="369" r:id="rId8"/>
    <p:sldId id="370" r:id="rId9"/>
    <p:sldId id="371" r:id="rId10"/>
    <p:sldId id="372" r:id="rId11"/>
    <p:sldId id="373" r:id="rId12"/>
    <p:sldId id="374" r:id="rId13"/>
    <p:sldId id="375" r:id="rId14"/>
    <p:sldId id="376" r:id="rId15"/>
    <p:sldId id="377"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3190" autoAdjust="0"/>
  </p:normalViewPr>
  <p:slideViewPr>
    <p:cSldViewPr>
      <p:cViewPr>
        <p:scale>
          <a:sx n="74" d="100"/>
          <a:sy n="74" d="100"/>
        </p:scale>
        <p:origin x="129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3409EC7-EDB0-46FF-83E6-4AB3A86E7F06}" type="datetimeFigureOut">
              <a:rPr lang="id-ID"/>
              <a:pPr>
                <a:defRPr/>
              </a:pPr>
              <a:t>30/10/2018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8064D59F-DC22-4A4C-8C5B-C4690CCDE4AA}" type="slidenum">
              <a:rPr lang="id-ID"/>
              <a:pPr/>
              <a:t>‹#›</a:t>
            </a:fld>
            <a:endParaRPr lang="id-ID"/>
          </a:p>
        </p:txBody>
      </p:sp>
    </p:spTree>
    <p:extLst>
      <p:ext uri="{BB962C8B-B14F-4D97-AF65-F5344CB8AC3E}">
        <p14:creationId xmlns:p14="http://schemas.microsoft.com/office/powerpoint/2010/main" val="27703375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287EAD8-DA7E-4CBF-868F-C8195E63CD31}" type="slidenum">
              <a:rPr lang="id-ID">
                <a:latin typeface="Calibri" panose="020F0502020204030204" pitchFamily="34" charset="0"/>
              </a:rPr>
              <a:pPr eaLnBrk="1" hangingPunct="1"/>
              <a:t>2</a:t>
            </a:fld>
            <a:endParaRPr lang="id-ID">
              <a:latin typeface="Calibri" panose="020F0502020204030204" pitchFamily="34" charset="0"/>
            </a:endParaRPr>
          </a:p>
        </p:txBody>
      </p:sp>
    </p:spTree>
    <p:extLst>
      <p:ext uri="{BB962C8B-B14F-4D97-AF65-F5344CB8AC3E}">
        <p14:creationId xmlns:p14="http://schemas.microsoft.com/office/powerpoint/2010/main" val="1654067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3600EB-5C4E-4526-8CB9-58C155FFAFE5}" type="slidenum">
              <a:rPr lang="id-ID">
                <a:latin typeface="Calibri" panose="020F0502020204030204" pitchFamily="34" charset="0"/>
              </a:rPr>
              <a:pPr eaLnBrk="1" hangingPunct="1"/>
              <a:t>11</a:t>
            </a:fld>
            <a:endParaRPr lang="id-ID">
              <a:latin typeface="Calibri" panose="020F0502020204030204" pitchFamily="34" charset="0"/>
            </a:endParaRPr>
          </a:p>
        </p:txBody>
      </p:sp>
    </p:spTree>
    <p:extLst>
      <p:ext uri="{BB962C8B-B14F-4D97-AF65-F5344CB8AC3E}">
        <p14:creationId xmlns:p14="http://schemas.microsoft.com/office/powerpoint/2010/main" val="37570914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748954-6CB2-4070-A25F-4290A55C432F}" type="slidenum">
              <a:rPr lang="id-ID">
                <a:latin typeface="Calibri" panose="020F0502020204030204" pitchFamily="34" charset="0"/>
              </a:rPr>
              <a:pPr eaLnBrk="1" hangingPunct="1"/>
              <a:t>12</a:t>
            </a:fld>
            <a:endParaRPr lang="id-ID">
              <a:latin typeface="Calibri" panose="020F0502020204030204" pitchFamily="34" charset="0"/>
            </a:endParaRPr>
          </a:p>
        </p:txBody>
      </p:sp>
    </p:spTree>
    <p:extLst>
      <p:ext uri="{BB962C8B-B14F-4D97-AF65-F5344CB8AC3E}">
        <p14:creationId xmlns:p14="http://schemas.microsoft.com/office/powerpoint/2010/main" val="37722396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211CD3C-DD64-40DE-B7CB-69A75FBE9BE1}" type="slidenum">
              <a:rPr lang="id-ID">
                <a:latin typeface="Calibri" panose="020F0502020204030204" pitchFamily="34" charset="0"/>
              </a:rPr>
              <a:pPr eaLnBrk="1" hangingPunct="1"/>
              <a:t>13</a:t>
            </a:fld>
            <a:endParaRPr lang="id-ID">
              <a:latin typeface="Calibri" panose="020F0502020204030204" pitchFamily="34" charset="0"/>
            </a:endParaRPr>
          </a:p>
        </p:txBody>
      </p:sp>
    </p:spTree>
    <p:extLst>
      <p:ext uri="{BB962C8B-B14F-4D97-AF65-F5344CB8AC3E}">
        <p14:creationId xmlns:p14="http://schemas.microsoft.com/office/powerpoint/2010/main" val="17773026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8F696C8-D773-48E9-BFA1-F24CAA7FC096}" type="slidenum">
              <a:rPr lang="id-ID">
                <a:latin typeface="Calibri" panose="020F0502020204030204" pitchFamily="34" charset="0"/>
              </a:rPr>
              <a:pPr eaLnBrk="1" hangingPunct="1"/>
              <a:t>14</a:t>
            </a:fld>
            <a:endParaRPr lang="id-ID">
              <a:latin typeface="Calibri" panose="020F0502020204030204" pitchFamily="34" charset="0"/>
            </a:endParaRPr>
          </a:p>
        </p:txBody>
      </p:sp>
    </p:spTree>
    <p:extLst>
      <p:ext uri="{BB962C8B-B14F-4D97-AF65-F5344CB8AC3E}">
        <p14:creationId xmlns:p14="http://schemas.microsoft.com/office/powerpoint/2010/main" val="1569961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61DF55A-4663-4429-9E8D-9FF14AACE7C2}" type="slidenum">
              <a:rPr lang="id-ID">
                <a:latin typeface="Calibri" panose="020F0502020204030204" pitchFamily="34" charset="0"/>
              </a:rPr>
              <a:pPr eaLnBrk="1" hangingPunct="1"/>
              <a:t>15</a:t>
            </a:fld>
            <a:endParaRPr lang="id-ID">
              <a:latin typeface="Calibri" panose="020F0502020204030204" pitchFamily="34" charset="0"/>
            </a:endParaRPr>
          </a:p>
        </p:txBody>
      </p:sp>
    </p:spTree>
    <p:extLst>
      <p:ext uri="{BB962C8B-B14F-4D97-AF65-F5344CB8AC3E}">
        <p14:creationId xmlns:p14="http://schemas.microsoft.com/office/powerpoint/2010/main" val="1204799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9EE5AE9-3E80-4E7D-A05E-D45AAA512BE9}" type="slidenum">
              <a:rPr lang="id-ID">
                <a:latin typeface="Calibri" panose="020F0502020204030204" pitchFamily="34" charset="0"/>
              </a:rPr>
              <a:pPr eaLnBrk="1" hangingPunct="1"/>
              <a:t>3</a:t>
            </a:fld>
            <a:endParaRPr lang="id-ID">
              <a:latin typeface="Calibri" panose="020F0502020204030204" pitchFamily="34" charset="0"/>
            </a:endParaRPr>
          </a:p>
        </p:txBody>
      </p:sp>
    </p:spTree>
    <p:extLst>
      <p:ext uri="{BB962C8B-B14F-4D97-AF65-F5344CB8AC3E}">
        <p14:creationId xmlns:p14="http://schemas.microsoft.com/office/powerpoint/2010/main" val="1380977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7313D4-9E9F-4777-8DF6-67198ECC9D27}" type="slidenum">
              <a:rPr lang="id-ID">
                <a:latin typeface="Calibri" panose="020F0502020204030204" pitchFamily="34" charset="0"/>
              </a:rPr>
              <a:pPr eaLnBrk="1" hangingPunct="1"/>
              <a:t>4</a:t>
            </a:fld>
            <a:endParaRPr lang="id-ID">
              <a:latin typeface="Calibri" panose="020F0502020204030204" pitchFamily="34" charset="0"/>
            </a:endParaRPr>
          </a:p>
        </p:txBody>
      </p:sp>
    </p:spTree>
    <p:extLst>
      <p:ext uri="{BB962C8B-B14F-4D97-AF65-F5344CB8AC3E}">
        <p14:creationId xmlns:p14="http://schemas.microsoft.com/office/powerpoint/2010/main" val="3277529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93693AB-59DF-447B-A21E-A00656DF4B30}" type="slidenum">
              <a:rPr lang="id-ID">
                <a:latin typeface="Calibri" panose="020F0502020204030204" pitchFamily="34" charset="0"/>
              </a:rPr>
              <a:pPr eaLnBrk="1" hangingPunct="1"/>
              <a:t>5</a:t>
            </a:fld>
            <a:endParaRPr lang="id-ID">
              <a:latin typeface="Calibri" panose="020F0502020204030204" pitchFamily="34" charset="0"/>
            </a:endParaRPr>
          </a:p>
        </p:txBody>
      </p:sp>
    </p:spTree>
    <p:extLst>
      <p:ext uri="{BB962C8B-B14F-4D97-AF65-F5344CB8AC3E}">
        <p14:creationId xmlns:p14="http://schemas.microsoft.com/office/powerpoint/2010/main" val="3148975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3ACBFD-535B-4880-80C9-CBE1FB21FF58}" type="slidenum">
              <a:rPr lang="id-ID">
                <a:latin typeface="Calibri" panose="020F0502020204030204" pitchFamily="34" charset="0"/>
              </a:rPr>
              <a:pPr eaLnBrk="1" hangingPunct="1"/>
              <a:t>6</a:t>
            </a:fld>
            <a:endParaRPr lang="id-ID">
              <a:latin typeface="Calibri" panose="020F0502020204030204" pitchFamily="34" charset="0"/>
            </a:endParaRPr>
          </a:p>
        </p:txBody>
      </p:sp>
    </p:spTree>
    <p:extLst>
      <p:ext uri="{BB962C8B-B14F-4D97-AF65-F5344CB8AC3E}">
        <p14:creationId xmlns:p14="http://schemas.microsoft.com/office/powerpoint/2010/main" val="3982170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1ACF16-824A-437B-8BC4-F83C68DC4A0D}" type="slidenum">
              <a:rPr lang="id-ID">
                <a:latin typeface="Calibri" panose="020F0502020204030204" pitchFamily="34" charset="0"/>
              </a:rPr>
              <a:pPr eaLnBrk="1" hangingPunct="1"/>
              <a:t>7</a:t>
            </a:fld>
            <a:endParaRPr lang="id-ID">
              <a:latin typeface="Calibri" panose="020F0502020204030204" pitchFamily="34" charset="0"/>
            </a:endParaRPr>
          </a:p>
        </p:txBody>
      </p:sp>
    </p:spTree>
    <p:extLst>
      <p:ext uri="{BB962C8B-B14F-4D97-AF65-F5344CB8AC3E}">
        <p14:creationId xmlns:p14="http://schemas.microsoft.com/office/powerpoint/2010/main" val="4278496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61882B-D5D7-438E-960A-8EDBDC8A0864}" type="slidenum">
              <a:rPr lang="id-ID">
                <a:latin typeface="Calibri" panose="020F0502020204030204" pitchFamily="34" charset="0"/>
              </a:rPr>
              <a:pPr eaLnBrk="1" hangingPunct="1"/>
              <a:t>8</a:t>
            </a:fld>
            <a:endParaRPr lang="id-ID">
              <a:latin typeface="Calibri" panose="020F0502020204030204" pitchFamily="34" charset="0"/>
            </a:endParaRPr>
          </a:p>
        </p:txBody>
      </p:sp>
    </p:spTree>
    <p:extLst>
      <p:ext uri="{BB962C8B-B14F-4D97-AF65-F5344CB8AC3E}">
        <p14:creationId xmlns:p14="http://schemas.microsoft.com/office/powerpoint/2010/main" val="875590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68D7E7-A5DE-49AF-8996-833D044BFE74}" type="slidenum">
              <a:rPr lang="id-ID">
                <a:latin typeface="Calibri" panose="020F0502020204030204" pitchFamily="34" charset="0"/>
              </a:rPr>
              <a:pPr eaLnBrk="1" hangingPunct="1"/>
              <a:t>9</a:t>
            </a:fld>
            <a:endParaRPr lang="id-ID">
              <a:latin typeface="Calibri" panose="020F0502020204030204" pitchFamily="34" charset="0"/>
            </a:endParaRPr>
          </a:p>
        </p:txBody>
      </p:sp>
    </p:spTree>
    <p:extLst>
      <p:ext uri="{BB962C8B-B14F-4D97-AF65-F5344CB8AC3E}">
        <p14:creationId xmlns:p14="http://schemas.microsoft.com/office/powerpoint/2010/main" val="607801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5BEE216-E915-4A94-B8CA-4E3F53F440A6}" type="slidenum">
              <a:rPr lang="id-ID">
                <a:latin typeface="Calibri" panose="020F0502020204030204" pitchFamily="34" charset="0"/>
              </a:rPr>
              <a:pPr eaLnBrk="1" hangingPunct="1"/>
              <a:t>10</a:t>
            </a:fld>
            <a:endParaRPr lang="id-ID">
              <a:latin typeface="Calibri" panose="020F0502020204030204" pitchFamily="34" charset="0"/>
            </a:endParaRPr>
          </a:p>
        </p:txBody>
      </p:sp>
    </p:spTree>
    <p:extLst>
      <p:ext uri="{BB962C8B-B14F-4D97-AF65-F5344CB8AC3E}">
        <p14:creationId xmlns:p14="http://schemas.microsoft.com/office/powerpoint/2010/main" val="3614300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93AB33C5-5B5A-4AD1-BAB0-3C331F87712C}" type="datetime1">
              <a:rPr lang="en-US"/>
              <a:pPr>
                <a:defRPr/>
              </a:pPr>
              <a:t>10/30/18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5F43520-C1B9-4126-8B40-FAC6E43CA708}" type="slidenum">
              <a:rPr lang="en-US"/>
              <a:pPr/>
              <a:t>‹#›</a:t>
            </a:fld>
            <a:endParaRPr lang="en-US"/>
          </a:p>
        </p:txBody>
      </p:sp>
    </p:spTree>
    <p:extLst>
      <p:ext uri="{BB962C8B-B14F-4D97-AF65-F5344CB8AC3E}">
        <p14:creationId xmlns:p14="http://schemas.microsoft.com/office/powerpoint/2010/main" val="448042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BEF729EE-DBB9-498F-A4D6-9AD9BB3DF9D0}" type="datetime1">
              <a:rPr lang="en-US"/>
              <a:pPr>
                <a:defRPr/>
              </a:pPr>
              <a:t>10/30/18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26B07BE-09ED-49B0-ABE2-6F1408E9471B}" type="slidenum">
              <a:rPr lang="en-US"/>
              <a:pPr/>
              <a:t>‹#›</a:t>
            </a:fld>
            <a:endParaRPr lang="en-US"/>
          </a:p>
        </p:txBody>
      </p:sp>
    </p:spTree>
    <p:extLst>
      <p:ext uri="{BB962C8B-B14F-4D97-AF65-F5344CB8AC3E}">
        <p14:creationId xmlns:p14="http://schemas.microsoft.com/office/powerpoint/2010/main" val="447710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299A9A48-74E3-4BE0-8ED9-5C424D9B698C}" type="datetime1">
              <a:rPr lang="en-US"/>
              <a:pPr>
                <a:defRPr/>
              </a:pPr>
              <a:t>10/30/18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899BBFA-75B9-461C-BE4A-A420253CA48F}" type="slidenum">
              <a:rPr lang="en-US"/>
              <a:pPr/>
              <a:t>‹#›</a:t>
            </a:fld>
            <a:endParaRPr lang="en-US"/>
          </a:p>
        </p:txBody>
      </p:sp>
    </p:spTree>
    <p:extLst>
      <p:ext uri="{BB962C8B-B14F-4D97-AF65-F5344CB8AC3E}">
        <p14:creationId xmlns:p14="http://schemas.microsoft.com/office/powerpoint/2010/main" val="1862122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8AABA49B-DD71-4DF4-A2AD-47082630DE4B}" type="datetime1">
              <a:rPr lang="en-US"/>
              <a:pPr>
                <a:defRPr/>
              </a:pPr>
              <a:t>10/30/18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3EEC656-1041-4F41-BEF8-0D8819EAD164}" type="slidenum">
              <a:rPr lang="en-US"/>
              <a:pPr/>
              <a:t>‹#›</a:t>
            </a:fld>
            <a:endParaRPr lang="en-US"/>
          </a:p>
        </p:txBody>
      </p:sp>
    </p:spTree>
    <p:extLst>
      <p:ext uri="{BB962C8B-B14F-4D97-AF65-F5344CB8AC3E}">
        <p14:creationId xmlns:p14="http://schemas.microsoft.com/office/powerpoint/2010/main" val="1586055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F23781F4-A760-4BAC-AF10-2E6C3895202C}" type="datetime1">
              <a:rPr lang="en-US"/>
              <a:pPr>
                <a:defRPr/>
              </a:pPr>
              <a:t>10/30/18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CE01D54-B933-4F44-97BF-A642734DC787}" type="slidenum">
              <a:rPr lang="en-US"/>
              <a:pPr/>
              <a:t>‹#›</a:t>
            </a:fld>
            <a:endParaRPr lang="en-US"/>
          </a:p>
        </p:txBody>
      </p:sp>
    </p:spTree>
    <p:extLst>
      <p:ext uri="{BB962C8B-B14F-4D97-AF65-F5344CB8AC3E}">
        <p14:creationId xmlns:p14="http://schemas.microsoft.com/office/powerpoint/2010/main" val="1011872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3295C327-2C09-48A1-9CED-8144D95AB62E}" type="datetime1">
              <a:rPr lang="en-US"/>
              <a:pPr>
                <a:defRPr/>
              </a:pPr>
              <a:t>10/30/18</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4F818DB-0726-4C53-988C-B04A6D48070B}" type="slidenum">
              <a:rPr lang="en-US"/>
              <a:pPr/>
              <a:t>‹#›</a:t>
            </a:fld>
            <a:endParaRPr lang="en-US"/>
          </a:p>
        </p:txBody>
      </p:sp>
    </p:spTree>
    <p:extLst>
      <p:ext uri="{BB962C8B-B14F-4D97-AF65-F5344CB8AC3E}">
        <p14:creationId xmlns:p14="http://schemas.microsoft.com/office/powerpoint/2010/main" val="987251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8B1FAB70-200F-4661-9924-3FBA80F52DE2}" type="datetime1">
              <a:rPr lang="en-US"/>
              <a:pPr>
                <a:defRPr/>
              </a:pPr>
              <a:t>10/30/18</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F452EE3-62B2-4E9C-B5E1-67EBB4DE2C94}" type="slidenum">
              <a:rPr lang="en-US"/>
              <a:pPr/>
              <a:t>‹#›</a:t>
            </a:fld>
            <a:endParaRPr lang="en-US"/>
          </a:p>
        </p:txBody>
      </p:sp>
    </p:spTree>
    <p:extLst>
      <p:ext uri="{BB962C8B-B14F-4D97-AF65-F5344CB8AC3E}">
        <p14:creationId xmlns:p14="http://schemas.microsoft.com/office/powerpoint/2010/main" val="432603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23E54279-C85F-4282-9E1A-B0C797541E27}" type="datetime1">
              <a:rPr lang="en-US"/>
              <a:pPr>
                <a:defRPr/>
              </a:pPr>
              <a:t>10/30/18</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FD844FA-E1D4-42EB-A414-5E261148AED3}" type="slidenum">
              <a:rPr lang="en-US"/>
              <a:pPr/>
              <a:t>‹#›</a:t>
            </a:fld>
            <a:endParaRPr lang="en-US"/>
          </a:p>
        </p:txBody>
      </p:sp>
    </p:spTree>
    <p:extLst>
      <p:ext uri="{BB962C8B-B14F-4D97-AF65-F5344CB8AC3E}">
        <p14:creationId xmlns:p14="http://schemas.microsoft.com/office/powerpoint/2010/main" val="1172304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5D623C3E-DC6D-4991-B59D-7AA2254E1D88}" type="datetime1">
              <a:rPr lang="en-US"/>
              <a:pPr>
                <a:defRPr/>
              </a:pPr>
              <a:t>10/30/18</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50CC2C4-0572-4D9C-885E-E417B35893D2}" type="slidenum">
              <a:rPr lang="en-US"/>
              <a:pPr/>
              <a:t>‹#›</a:t>
            </a:fld>
            <a:endParaRPr lang="en-US"/>
          </a:p>
        </p:txBody>
      </p:sp>
    </p:spTree>
    <p:extLst>
      <p:ext uri="{BB962C8B-B14F-4D97-AF65-F5344CB8AC3E}">
        <p14:creationId xmlns:p14="http://schemas.microsoft.com/office/powerpoint/2010/main" val="2120899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ACB34D4B-130F-47A3-B933-2B4809098D36}" type="datetime1">
              <a:rPr lang="en-US"/>
              <a:pPr>
                <a:defRPr/>
              </a:pPr>
              <a:t>10/30/18</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8E933E9-D1D5-4C24-8A26-3DB6E9141CB2}" type="slidenum">
              <a:rPr lang="en-US"/>
              <a:pPr/>
              <a:t>‹#›</a:t>
            </a:fld>
            <a:endParaRPr lang="en-US"/>
          </a:p>
        </p:txBody>
      </p:sp>
    </p:spTree>
    <p:extLst>
      <p:ext uri="{BB962C8B-B14F-4D97-AF65-F5344CB8AC3E}">
        <p14:creationId xmlns:p14="http://schemas.microsoft.com/office/powerpoint/2010/main" val="4217603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atin typeface="Arial" charset="0"/>
              </a:defRPr>
            </a:lvl1pPr>
          </a:lstStyle>
          <a:p>
            <a:pPr>
              <a:defRPr/>
            </a:pPr>
            <a:fld id="{EE06F710-025F-4F23-BA0C-83E1C15326DD}" type="datetime1">
              <a:rPr lang="en-US"/>
              <a:pPr>
                <a:defRPr/>
              </a:pPr>
              <a:t>10/30/18</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879A258-E492-4FD9-BFBA-98FA3CB03838}" type="slidenum">
              <a:rPr lang="en-US"/>
              <a:pPr/>
              <a:t>‹#›</a:t>
            </a:fld>
            <a:endParaRPr lang="en-US"/>
          </a:p>
        </p:txBody>
      </p:sp>
    </p:spTree>
    <p:extLst>
      <p:ext uri="{BB962C8B-B14F-4D97-AF65-F5344CB8AC3E}">
        <p14:creationId xmlns:p14="http://schemas.microsoft.com/office/powerpoint/2010/main" val="3387649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sldNum="0"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academicwriting.wikidot.com/exercises"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academicwriting.wikidot.com/opinion-essay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mg.edu.rs/attachments/109_Opinion%20essay,%204RMG.doc"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en.wikipedia.org/wiki/Introduction_(writ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1"/>
          <p:cNvSpPr txBox="1">
            <a:spLocks noChangeArrowheads="1"/>
          </p:cNvSpPr>
          <p:nvPr/>
        </p:nvSpPr>
        <p:spPr bwMode="auto">
          <a:xfrm>
            <a:off x="3222625" y="3657600"/>
            <a:ext cx="56388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2000" b="1" dirty="0" smtClean="0">
                <a:solidFill>
                  <a:schemeClr val="bg1"/>
                </a:solidFill>
              </a:rPr>
              <a:t>INTERMEDIATE WRITING</a:t>
            </a:r>
            <a:endParaRPr lang="en-US" sz="2000" b="1" dirty="0">
              <a:solidFill>
                <a:schemeClr val="bg1"/>
              </a:solidFill>
            </a:endParaRPr>
          </a:p>
          <a:p>
            <a:pPr algn="ctr" eaLnBrk="1" hangingPunct="1"/>
            <a:r>
              <a:rPr lang="en-US" sz="2000" b="1" dirty="0" smtClean="0">
                <a:solidFill>
                  <a:schemeClr val="bg1"/>
                </a:solidFill>
              </a:rPr>
              <a:t>SESSION 10 AN OPINION ESSAY</a:t>
            </a:r>
            <a:endParaRPr lang="en-US" sz="2000" b="1" dirty="0">
              <a:solidFill>
                <a:schemeClr val="bg1"/>
              </a:solidFill>
            </a:endParaRPr>
          </a:p>
          <a:p>
            <a:pPr algn="ctr" eaLnBrk="1" hangingPunct="1"/>
            <a:r>
              <a:rPr lang="en-US" sz="2000" b="1" dirty="0" smtClean="0">
                <a:solidFill>
                  <a:schemeClr val="bg1"/>
                </a:solidFill>
              </a:rPr>
              <a:t>MEIYANTI NURCHAERANI S,S.,M.HUM</a:t>
            </a:r>
            <a:endParaRPr lang="en-US" sz="2000" b="1" dirty="0">
              <a:solidFill>
                <a:schemeClr val="bg1"/>
              </a:solidFill>
            </a:endParaRPr>
          </a:p>
          <a:p>
            <a:pPr algn="ctr" eaLnBrk="1" hangingPunct="1"/>
            <a:r>
              <a:rPr lang="en-US" sz="2000" b="1" dirty="0" smtClean="0">
                <a:solidFill>
                  <a:schemeClr val="bg1"/>
                </a:solidFill>
              </a:rPr>
              <a:t>PENDIDIKAN BAHASA INGGRIS</a:t>
            </a:r>
            <a:endParaRPr lang="en-US" sz="2000" b="1" dirty="0">
              <a:solidFill>
                <a:schemeClr val="bg1"/>
              </a:solidFill>
            </a:endParaRPr>
          </a:p>
          <a:p>
            <a:pPr algn="ctr" eaLnBrk="1" hangingPunct="1"/>
            <a:endParaRPr lang="en-US" sz="20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endParaRPr lang="en-US" sz="3200" smtClean="0">
              <a:latin typeface="Arial" panose="020B0604020202020204" pitchFamily="34" charset="0"/>
              <a:cs typeface="Arial" panose="020B0604020202020204" pitchFamily="34" charset="0"/>
            </a:endParaRPr>
          </a:p>
        </p:txBody>
      </p:sp>
      <p:sp>
        <p:nvSpPr>
          <p:cNvPr id="22532"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000" b="1" dirty="0"/>
              <a:t>Conclusion</a:t>
            </a:r>
            <a:r>
              <a:rPr lang="en-US" sz="2000" dirty="0"/>
              <a:t/>
            </a:r>
            <a:br>
              <a:rPr lang="en-US" sz="2000" dirty="0"/>
            </a:br>
            <a:r>
              <a:rPr lang="en-US" sz="2000" dirty="0"/>
              <a:t>Final paragraph</a:t>
            </a:r>
            <a:br>
              <a:rPr lang="en-US" sz="2000" dirty="0"/>
            </a:br>
            <a:r>
              <a:rPr lang="en-US" sz="2000" dirty="0" err="1"/>
              <a:t>summarise</a:t>
            </a:r>
            <a:r>
              <a:rPr lang="en-US" sz="2000" dirty="0"/>
              <a:t>/restate opinion</a:t>
            </a:r>
          </a:p>
          <a:p>
            <a:pPr lvl="0"/>
            <a:r>
              <a:rPr lang="en-US" sz="2000" dirty="0"/>
              <a:t>You may include more viewpoints, and thus more paragraphs in the main body.</a:t>
            </a:r>
          </a:p>
          <a:p>
            <a:r>
              <a:rPr lang="en-US" sz="2000" b="1" dirty="0"/>
              <a:t>Points to consider</a:t>
            </a:r>
            <a:r>
              <a:rPr lang="en-US" sz="2000" dirty="0"/>
              <a:t/>
            </a:r>
            <a:br>
              <a:rPr lang="en-US" sz="2000" dirty="0"/>
            </a:br>
            <a:r>
              <a:rPr lang="en-US" sz="2000" dirty="0"/>
              <a:t>• Decide whether you agree or disagree with the subject of the topic, then make a list of your viewpoints and reasons.</a:t>
            </a:r>
            <a:br>
              <a:rPr lang="en-US" sz="2000" dirty="0"/>
            </a:br>
            <a:r>
              <a:rPr lang="en-US" sz="2000" dirty="0"/>
              <a:t>• Write well-developed paragraphs, joining the sentences with appropriate linking words and phrases. Do not forget to start each paragraph with a topic sentence which </a:t>
            </a:r>
            <a:r>
              <a:rPr lang="en-US" sz="2000" dirty="0" err="1"/>
              <a:t>summarises</a:t>
            </a:r>
            <a:r>
              <a:rPr lang="en-US" sz="2000" dirty="0"/>
              <a:t> what the paragraph is about.</a:t>
            </a:r>
            <a:br>
              <a:rPr lang="en-US" sz="2000" dirty="0"/>
            </a:br>
            <a:r>
              <a:rPr lang="en-US" sz="2000" dirty="0"/>
              <a:t>• Linking words and phrases should also be used to join one paragraph with the other.</a:t>
            </a:r>
          </a:p>
          <a:p>
            <a:endParaRPr lang="id-ID" sz="22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en-US" sz="2000" dirty="0"/>
              <a:t>Go to </a:t>
            </a:r>
            <a:r>
              <a:rPr lang="en-US" sz="2000" dirty="0">
                <a:hlinkClick r:id="rId4"/>
              </a:rPr>
              <a:t>Exercises</a:t>
            </a:r>
            <a:r>
              <a:rPr lang="en-US" sz="2000" dirty="0"/>
              <a:t/>
            </a:r>
            <a:br>
              <a:rPr lang="en-US" sz="2000" dirty="0"/>
            </a:br>
            <a:r>
              <a:rPr lang="en-US" sz="2000" dirty="0"/>
              <a:t> </a:t>
            </a:r>
            <a:br>
              <a:rPr lang="en-US" sz="2000" dirty="0"/>
            </a:br>
            <a:endParaRPr lang="en-US" sz="2000" dirty="0" smtClean="0">
              <a:latin typeface="Arial" panose="020B0604020202020204" pitchFamily="34" charset="0"/>
              <a:cs typeface="Arial" panose="020B0604020202020204" pitchFamily="34" charset="0"/>
            </a:endParaRPr>
          </a:p>
        </p:txBody>
      </p:sp>
      <p:sp>
        <p:nvSpPr>
          <p:cNvPr id="23556"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a:lnSpc>
                <a:spcPts val="1355"/>
              </a:lnSpc>
              <a:spcBef>
                <a:spcPts val="0"/>
              </a:spcBef>
              <a:spcAft>
                <a:spcPts val="1000"/>
              </a:spcAft>
            </a:pPr>
            <a:endParaRPr lang="en-US" sz="2400"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pPr marL="0" marR="0">
              <a:lnSpc>
                <a:spcPts val="1355"/>
              </a:lnSpc>
              <a:spcBef>
                <a:spcPts val="0"/>
              </a:spcBef>
              <a:spcAft>
                <a:spcPts val="1000"/>
              </a:spcAft>
            </a:pPr>
            <a:r>
              <a:rPr lang="en-US" sz="2000"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Exercises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lnSpc>
                <a:spcPts val="1355"/>
              </a:lnSpc>
              <a:spcBef>
                <a:spcPts val="0"/>
              </a:spcBef>
              <a:spcAft>
                <a:spcPts val="1000"/>
              </a:spcAft>
            </a:pPr>
            <a:endParaRPr lang="en-US" sz="2000"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pPr marL="0" marR="0">
              <a:lnSpc>
                <a:spcPts val="1355"/>
              </a:lnSpc>
              <a:spcBef>
                <a:spcPts val="0"/>
              </a:spcBef>
              <a:spcAft>
                <a:spcPts val="1000"/>
              </a:spcAft>
            </a:pPr>
            <a:r>
              <a:rPr lang="en-US" sz="2000"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1</a:t>
            </a:r>
            <a:r>
              <a:rPr lang="en-US" sz="20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 </a:t>
            </a:r>
            <a:r>
              <a:rPr lang="en-US" sz="2000" b="1"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Read the model below and complete the paragraph plan below, identifying the topic of each paragraph. Has the opposing viewpoint been included, and if so, in which paragraph? Then, replace the linking words or phrases in bold type with other synonymous ones.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lnSpc>
                <a:spcPts val="1355"/>
              </a:lnSpc>
              <a:spcBef>
                <a:spcPts val="0"/>
              </a:spcBef>
              <a:spcAft>
                <a:spcPts val="1000"/>
              </a:spcAft>
            </a:pPr>
            <a:r>
              <a:rPr lang="en-US" sz="2000" i="1"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"Although the position of women in society today has improved, there is still a great deal of sexual discrimination." Do you agree?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endParaRPr lang="id-ID" sz="20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endParaRPr lang="en-US" sz="3200" smtClean="0">
              <a:latin typeface="Arial" panose="020B0604020202020204" pitchFamily="34" charset="0"/>
              <a:cs typeface="Arial" panose="020B0604020202020204" pitchFamily="34" charset="0"/>
            </a:endParaRPr>
          </a:p>
        </p:txBody>
      </p:sp>
      <p:sp>
        <p:nvSpPr>
          <p:cNvPr id="24580"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000" dirty="0"/>
              <a:t>Throughout this century, the role of women within society has changed, and the majority of people feel that the change is for the better. More women work than ever before, and it is accepted in Western culture that many women now have careers. Nonetheless, </a:t>
            </a:r>
            <a:r>
              <a:rPr lang="en-US" sz="2000" b="1" dirty="0"/>
              <a:t>in my opinion</a:t>
            </a:r>
            <a:r>
              <a:rPr lang="en-US" sz="2000" dirty="0"/>
              <a:t> there is still a great deal of sexual discrimination against women within society, and the belief that sexual equality has been achieved is not altogether accurate.</a:t>
            </a:r>
            <a:br>
              <a:rPr lang="en-US" sz="2000" dirty="0"/>
            </a:br>
            <a:r>
              <a:rPr lang="en-US" sz="2000" b="1" dirty="0"/>
              <a:t>To begin with</a:t>
            </a:r>
            <a:r>
              <a:rPr lang="en-US" sz="2000" dirty="0"/>
              <a:t>, many women find it very difficult to return to work after having children. The main reason for this is that there are rarely any provisions made for childcare in the workplace and, in these cases, women are forced to find someone to look after the children while they are at work. Obviously, this can prove to be a time-consuming and expensive process, yet it must be done if mothers are to be able to resume their careers.</a:t>
            </a:r>
          </a:p>
          <a:p>
            <a:endParaRPr lang="id-ID" sz="20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endParaRPr lang="en-US" sz="3200" smtClean="0">
              <a:latin typeface="Arial" panose="020B0604020202020204" pitchFamily="34" charset="0"/>
              <a:cs typeface="Arial" panose="020B0604020202020204" pitchFamily="34" charset="0"/>
            </a:endParaRPr>
          </a:p>
        </p:txBody>
      </p:sp>
      <p:sp>
        <p:nvSpPr>
          <p:cNvPr id="25604"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000" b="1" dirty="0"/>
              <a:t>Secondly</a:t>
            </a:r>
            <a:r>
              <a:rPr lang="en-US" sz="2000" dirty="0"/>
              <a:t>, the traditional views of the position of women within society are so deeply ingrained that they have not really changed. </a:t>
            </a:r>
            <a:r>
              <a:rPr lang="en-US" sz="2000" b="1" dirty="0"/>
              <a:t>For instance</a:t>
            </a:r>
            <a:r>
              <a:rPr lang="en-US" sz="2000" dirty="0"/>
              <a:t>, not only is the view that women should stay at home and look after their family still widely held, but it is reinforced through images seen on television </a:t>
            </a:r>
            <a:r>
              <a:rPr lang="en-US" sz="2000" dirty="0" err="1"/>
              <a:t>programmes</a:t>
            </a:r>
            <a:r>
              <a:rPr lang="en-US" sz="2000" dirty="0"/>
              <a:t> and advertisements. </a:t>
            </a:r>
            <a:r>
              <a:rPr lang="en-US" sz="2000" b="1" dirty="0"/>
              <a:t>An example of this</a:t>
            </a:r>
            <a:r>
              <a:rPr lang="en-US" sz="2000" dirty="0"/>
              <a:t> is that few men are ever seen doing housework on television, since this is traditionally thought of as "a woman's job".</a:t>
            </a:r>
            <a:br>
              <a:rPr lang="en-US" sz="2000" dirty="0"/>
            </a:br>
            <a:r>
              <a:rPr lang="en-US" sz="2000" b="1" dirty="0"/>
              <a:t>Thirdly</a:t>
            </a:r>
            <a:r>
              <a:rPr lang="en-US" sz="2000" dirty="0"/>
              <a:t>, since families often need two incomes in order to enjoy a good standard of living, a woman finds herself doing two jobs: one at home and one at the office. So, it could be said that a woman's position has, in fact, deteriorated rather than improved, with the result that women carry the burdens of equality but get none of the benefits.</a:t>
            </a:r>
            <a:br>
              <a:rPr lang="en-US" sz="2000" dirty="0"/>
            </a:br>
            <a:endParaRPr lang="id-ID" sz="20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endParaRPr lang="en-US" sz="3200" smtClean="0">
              <a:latin typeface="Arial" panose="020B0604020202020204" pitchFamily="34" charset="0"/>
              <a:cs typeface="Arial" panose="020B0604020202020204" pitchFamily="34" charset="0"/>
            </a:endParaRPr>
          </a:p>
        </p:txBody>
      </p:sp>
      <p:sp>
        <p:nvSpPr>
          <p:cNvPr id="26628"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000" b="1" dirty="0"/>
              <a:t>In contrast,</a:t>
            </a:r>
            <a:r>
              <a:rPr lang="en-US" sz="2000" dirty="0"/>
              <a:t> there are some people who claim that the problem of sexual discrimination no longer exists. They point out that women do, after all, have legal rights intended to protect them from discrimination. </a:t>
            </a:r>
            <a:r>
              <a:rPr lang="en-US" sz="2000" b="1" dirty="0"/>
              <a:t>In addition</a:t>
            </a:r>
            <a:r>
              <a:rPr lang="en-US" sz="2000" dirty="0"/>
              <a:t>, a few women are now beginning to reach top positions as judges, business leaders and politicians, while a number of other previously all-male professions are opening their ranks to women. Nonetheless, these examples are not the norm and discrimination is still very much with us.</a:t>
            </a:r>
            <a:br>
              <a:rPr lang="en-US" sz="2000" dirty="0"/>
            </a:br>
            <a:r>
              <a:rPr lang="en-US" sz="2000" b="1" dirty="0"/>
              <a:t>Taking these points into consideration</a:t>
            </a:r>
            <a:r>
              <a:rPr lang="en-US" sz="2000" dirty="0"/>
              <a:t>, I would say that the position of women has improved only slightly. </a:t>
            </a:r>
            <a:r>
              <a:rPr lang="en-US" sz="2000" b="1" dirty="0"/>
              <a:t>While</a:t>
            </a:r>
            <a:r>
              <a:rPr lang="en-US" sz="2000" dirty="0"/>
              <a:t> rules and laws have changed, it is the deep-rooted opinions of people within society which are taking a longer time to evolve. </a:t>
            </a:r>
            <a:r>
              <a:rPr lang="en-US" sz="2000" b="1" dirty="0"/>
              <a:t>Needless to say,</a:t>
            </a:r>
            <a:r>
              <a:rPr lang="en-US" sz="2000" dirty="0"/>
              <a:t> attitudes have changed, sexual discrimination will remain a problem which we all need to face and fight against.</a:t>
            </a:r>
          </a:p>
          <a:p>
            <a:endParaRPr lang="id-ID" sz="20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Title 5"/>
          <p:cNvSpPr>
            <a:spLocks noGrp="1"/>
          </p:cNvSpPr>
          <p:nvPr>
            <p:ph type="title"/>
          </p:nvPr>
        </p:nvSpPr>
        <p:spPr bwMode="auto">
          <a:xfrm>
            <a:off x="533400" y="685800"/>
            <a:ext cx="8229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spcBef>
                <a:spcPct val="50000"/>
              </a:spcBef>
            </a:pPr>
            <a:r>
              <a:rPr lang="en-US" sz="3200" dirty="0"/>
              <a:t>• </a:t>
            </a:r>
            <a:r>
              <a:rPr lang="en-US" sz="2400" b="1" dirty="0"/>
              <a:t>Introduction</a:t>
            </a:r>
            <a:r>
              <a:rPr lang="en-US" sz="3200" dirty="0"/>
              <a:t> –</a:t>
            </a:r>
            <a:endParaRPr lang="en-US" sz="3200" dirty="0" smtClean="0">
              <a:latin typeface="Arial" panose="020B0604020202020204" pitchFamily="34" charset="0"/>
              <a:cs typeface="Arial" panose="020B0604020202020204" pitchFamily="34" charset="0"/>
            </a:endParaRPr>
          </a:p>
        </p:txBody>
      </p:sp>
      <p:sp>
        <p:nvSpPr>
          <p:cNvPr id="27652" name="Content Placeholder 5"/>
          <p:cNvSpPr>
            <a:spLocks noGrp="1"/>
          </p:cNvSpPr>
          <p:nvPr>
            <p:ph idx="1"/>
          </p:nvPr>
        </p:nvSpPr>
        <p:spPr bwMode="auto">
          <a:xfrm>
            <a:off x="457200" y="1143000"/>
            <a:ext cx="8229600" cy="4983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000" dirty="0"/>
              <a:t>summary of the topic-</a:t>
            </a:r>
            <a:br>
              <a:rPr lang="en-US" sz="2000" dirty="0"/>
            </a:br>
            <a:r>
              <a:rPr lang="en-US" sz="2000" dirty="0"/>
              <a:t>clear statement of opinion</a:t>
            </a:r>
            <a:br>
              <a:rPr lang="en-US" sz="2000" dirty="0"/>
            </a:br>
            <a:r>
              <a:rPr lang="en-US" sz="2000" dirty="0"/>
              <a:t>• Main body</a:t>
            </a:r>
            <a:br>
              <a:rPr lang="en-US" sz="2000" dirty="0"/>
            </a:br>
            <a:r>
              <a:rPr lang="en-US" sz="2000" dirty="0"/>
              <a:t>• …………………………………………….</a:t>
            </a:r>
            <a:br>
              <a:rPr lang="en-US" sz="2000" dirty="0"/>
            </a:br>
            <a:r>
              <a:rPr lang="en-US" sz="2000" dirty="0"/>
              <a:t>…………………………………………..</a:t>
            </a:r>
            <a:br>
              <a:rPr lang="en-US" sz="2000" dirty="0"/>
            </a:br>
            <a:r>
              <a:rPr lang="en-US" sz="2000" dirty="0"/>
              <a:t>• ………………………………………….</a:t>
            </a:r>
            <a:br>
              <a:rPr lang="en-US" sz="2000" dirty="0"/>
            </a:br>
            <a:r>
              <a:rPr lang="en-US" sz="2000" dirty="0" smtClean="0"/>
              <a:t>…………………………………………..</a:t>
            </a:r>
            <a:r>
              <a:rPr lang="en-US" sz="2000" dirty="0"/>
              <a:t/>
            </a:r>
            <a:br>
              <a:rPr lang="en-US" sz="2000" dirty="0"/>
            </a:br>
            <a:r>
              <a:rPr lang="en-US" sz="2000" dirty="0"/>
              <a:t>• ………………………………………</a:t>
            </a:r>
            <a:br>
              <a:rPr lang="en-US" sz="2000" dirty="0"/>
            </a:br>
            <a:r>
              <a:rPr lang="en-US" sz="2000" dirty="0"/>
              <a:t>………………………………………</a:t>
            </a:r>
          </a:p>
          <a:p>
            <a:r>
              <a:rPr lang="en-US" sz="2000" dirty="0"/>
              <a:t>• Conclusion-</a:t>
            </a:r>
            <a:br>
              <a:rPr lang="en-US" sz="2000" dirty="0"/>
            </a:br>
            <a:r>
              <a:rPr lang="en-US" sz="2000" dirty="0"/>
              <a:t>…………………………………………….</a:t>
            </a:r>
            <a:br>
              <a:rPr lang="en-US" sz="2000" dirty="0"/>
            </a:br>
            <a:r>
              <a:rPr lang="en-US" sz="2000" dirty="0"/>
              <a:t>………………………………………….…</a:t>
            </a:r>
          </a:p>
          <a:p>
            <a:r>
              <a:rPr lang="en-US" sz="2000" dirty="0"/>
              <a:t> </a:t>
            </a:r>
            <a:r>
              <a:rPr lang="en-US" sz="2000" dirty="0" smtClean="0"/>
              <a:t>Works </a:t>
            </a:r>
            <a:r>
              <a:rPr lang="en-US" sz="2000" dirty="0"/>
              <a:t>consulted</a:t>
            </a:r>
          </a:p>
          <a:p>
            <a:r>
              <a:rPr lang="en-US" sz="2000" dirty="0"/>
              <a:t>Taken from "Successful Writing Proficiency" by Virginia Evans</a:t>
            </a:r>
          </a:p>
          <a:p>
            <a:r>
              <a:rPr lang="en-US" sz="2000" dirty="0"/>
              <a:t> </a:t>
            </a:r>
            <a:r>
              <a:rPr lang="en-US" sz="2000" dirty="0" smtClean="0"/>
              <a:t>SOURCE</a:t>
            </a:r>
            <a:r>
              <a:rPr lang="en-US" sz="2000" dirty="0"/>
              <a:t>: </a:t>
            </a:r>
            <a:r>
              <a:rPr lang="en-US" sz="2000" u="sng" dirty="0">
                <a:hlinkClick r:id="rId4"/>
              </a:rPr>
              <a:t>http://academicwriting.wikidot.com/opinion-essays</a:t>
            </a:r>
            <a:endParaRPr lang="en-US" sz="2000" dirty="0"/>
          </a:p>
          <a:p>
            <a:endParaRPr lang="id-ID" sz="20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r>
              <a:rPr lang="en-US" sz="3200" smtClean="0">
                <a:latin typeface="Arial" panose="020B0604020202020204" pitchFamily="34" charset="0"/>
                <a:cs typeface="Arial" panose="020B0604020202020204" pitchFamily="34" charset="0"/>
              </a:rPr>
              <a:t>KEMAMPUAN AKHIR YANG DIHARAPKAN</a:t>
            </a:r>
          </a:p>
        </p:txBody>
      </p:sp>
      <p:sp>
        <p:nvSpPr>
          <p:cNvPr id="14340"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200" b="1" dirty="0" smtClean="0">
                <a:latin typeface="Arial" panose="020B0604020202020204" pitchFamily="34" charset="0"/>
                <a:cs typeface="Arial" panose="020B0604020202020204" pitchFamily="34" charset="0"/>
              </a:rPr>
              <a:t>Students’ competency to compose an opinion essay</a:t>
            </a:r>
            <a:endParaRPr lang="id-ID" sz="2200" b="1"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endParaRPr lang="en-US" sz="3200" smtClean="0">
              <a:latin typeface="Arial" panose="020B0604020202020204" pitchFamily="34" charset="0"/>
              <a:cs typeface="Arial" panose="020B0604020202020204" pitchFamily="34" charset="0"/>
            </a:endParaRPr>
          </a:p>
        </p:txBody>
      </p:sp>
      <p:sp>
        <p:nvSpPr>
          <p:cNvPr id="15364"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000" dirty="0"/>
              <a:t>Opinion essays are discursive essays in which you present your personal opinion on a particular topic. Your opinion must be stated clearly and supported by justifications. You should also present the opposing viewpoint(s) in a separate paragraph.</a:t>
            </a:r>
            <a:endParaRPr lang="en-US" sz="2000" dirty="0"/>
          </a:p>
          <a:p>
            <a:r>
              <a:rPr lang="en-GB" sz="2000" dirty="0"/>
              <a:t>An opinion essay should consist of:</a:t>
            </a:r>
            <a:endParaRPr lang="en-US" sz="2000" dirty="0"/>
          </a:p>
          <a:p>
            <a:r>
              <a:rPr lang="en-GB" sz="2000" dirty="0"/>
              <a:t>a) an introduction in which you introduce the subject and state your opinion clearly;</a:t>
            </a:r>
            <a:endParaRPr lang="en-US" sz="2000" dirty="0"/>
          </a:p>
          <a:p>
            <a:r>
              <a:rPr lang="en-GB" sz="2000" dirty="0"/>
              <a:t>b) a main body, consisting of two or more paragraphs (each presenting a separate viewpoint supported by reasons/examples), including a paragraph giving the opposing viewpoint supported by reasons/examples; and</a:t>
            </a:r>
            <a:endParaRPr lang="en-US" sz="2000" dirty="0"/>
          </a:p>
          <a:p>
            <a:r>
              <a:rPr lang="en-GB" sz="2000" dirty="0"/>
              <a:t>c) a conclusion, in which you restate your opinion using different words.</a:t>
            </a:r>
            <a:endParaRPr lang="en-US" sz="2000" dirty="0"/>
          </a:p>
          <a:p>
            <a:endParaRPr lang="id-ID" sz="22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endParaRPr lang="en-US" sz="3200" smtClean="0">
              <a:latin typeface="Arial" panose="020B0604020202020204" pitchFamily="34" charset="0"/>
              <a:cs typeface="Arial" panose="020B0604020202020204" pitchFamily="34" charset="0"/>
            </a:endParaRPr>
          </a:p>
        </p:txBody>
      </p:sp>
      <p:sp>
        <p:nvSpPr>
          <p:cNvPr id="16388"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000" dirty="0"/>
              <a:t>You normally use present tenses in this type of writing, and phrases such as I believe, In my opinion , I think, It seems to me that, I strongly disagree with , </a:t>
            </a:r>
            <a:r>
              <a:rPr lang="en-GB" sz="2000" dirty="0" err="1"/>
              <a:t>etc</a:t>
            </a:r>
            <a:r>
              <a:rPr lang="en-GB" sz="2000" dirty="0"/>
              <a:t> to express your opinion. You should list your viewpoints with Firstly, Furthermore, Moreover, Also, </a:t>
            </a:r>
            <a:r>
              <a:rPr lang="en-GB" sz="2000" dirty="0" err="1"/>
              <a:t>etc</a:t>
            </a:r>
            <a:r>
              <a:rPr lang="en-GB" sz="2000" dirty="0"/>
              <a:t>, and introduce the opposing viewpoint using However, On the other hand, etc.</a:t>
            </a:r>
            <a:endParaRPr lang="en-US" sz="2000" dirty="0"/>
          </a:p>
          <a:p>
            <a:r>
              <a:rPr lang="en-GB" sz="2000" dirty="0"/>
              <a:t>Opinion essays are normally written in a formal style, therefore you should avoid using colloquial expressions, short forms or personal examples. You can find this type of writing in the form of an article in newspapers, magazines, etc.</a:t>
            </a:r>
            <a:endParaRPr lang="en-US" sz="2000" dirty="0"/>
          </a:p>
          <a:p>
            <a:r>
              <a:rPr lang="en-GB" sz="2000" dirty="0"/>
              <a:t>English and Maths are more important subjects than Art and Music</a:t>
            </a:r>
            <a:endParaRPr lang="en-US" sz="2000" dirty="0"/>
          </a:p>
          <a:p>
            <a:r>
              <a:rPr lang="en-GB" sz="2000" dirty="0"/>
              <a:t>Isn't it unfortunate that in today's society there are so many people who cannot read, write or even do arithmetic? I strongly believe that, although subjects such as Art and Music are important, English and Maths are the most fundamental part of our education.</a:t>
            </a:r>
            <a:endParaRPr lang="en-US" sz="2000" dirty="0"/>
          </a:p>
          <a:p>
            <a:endParaRPr lang="id-ID" sz="20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itle 5"/>
          <p:cNvSpPr>
            <a:spLocks noGrp="1"/>
          </p:cNvSpPr>
          <p:nvPr>
            <p:ph type="title"/>
          </p:nvPr>
        </p:nvSpPr>
        <p:spPr bwMode="auto">
          <a:xfrm>
            <a:off x="533400" y="685800"/>
            <a:ext cx="8229600" cy="106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endParaRPr lang="en-US" sz="3200" dirty="0" smtClean="0">
              <a:latin typeface="Arial" panose="020B0604020202020204" pitchFamily="34" charset="0"/>
              <a:cs typeface="Arial" panose="020B0604020202020204" pitchFamily="34" charset="0"/>
            </a:endParaRPr>
          </a:p>
        </p:txBody>
      </p:sp>
      <p:sp>
        <p:nvSpPr>
          <p:cNvPr id="17412" name="Content Placeholder 5"/>
          <p:cNvSpPr>
            <a:spLocks noGrp="1"/>
          </p:cNvSpPr>
          <p:nvPr>
            <p:ph idx="1"/>
          </p:nvPr>
        </p:nvSpPr>
        <p:spPr bwMode="auto">
          <a:xfrm>
            <a:off x="457200" y="1295400"/>
            <a:ext cx="8229600" cy="4830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000" dirty="0"/>
              <a:t>In the first place, when you know how to read, write and do simple calculations, you have the tools required in order to deal with everyday matters. For example, being able to read and write can help you communicate and express yourself dearly. Moreover, you need basic maths for such daily chores as doing your shopping, paying your bills and managing your money.</a:t>
            </a:r>
            <a:endParaRPr lang="en-US" sz="2000" dirty="0"/>
          </a:p>
          <a:p>
            <a:r>
              <a:rPr lang="en-GB" sz="2000" dirty="0"/>
              <a:t>Furthermore, it is essential to have a good knowledge of English and Maths in order to find even the simplest job. Reading, writing and mathematical skills are the minimum requirements that most employers demand.</a:t>
            </a:r>
            <a:endParaRPr lang="en-US" sz="2000" dirty="0"/>
          </a:p>
          <a:p>
            <a:endParaRPr lang="id-ID" sz="20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itle 5"/>
          <p:cNvSpPr>
            <a:spLocks noGrp="1"/>
          </p:cNvSpPr>
          <p:nvPr>
            <p:ph type="title"/>
          </p:nvPr>
        </p:nvSpPr>
        <p:spPr bwMode="auto">
          <a:xfrm>
            <a:off x="533400" y="685800"/>
            <a:ext cx="8229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endParaRPr lang="en-US" sz="3200" dirty="0" smtClean="0">
              <a:latin typeface="Arial" panose="020B0604020202020204" pitchFamily="34" charset="0"/>
              <a:cs typeface="Arial" panose="020B0604020202020204" pitchFamily="34" charset="0"/>
            </a:endParaRPr>
          </a:p>
        </p:txBody>
      </p:sp>
      <p:sp>
        <p:nvSpPr>
          <p:cNvPr id="18436" name="Content Placeholder 5"/>
          <p:cNvSpPr>
            <a:spLocks noGrp="1"/>
          </p:cNvSpPr>
          <p:nvPr>
            <p:ph idx="1"/>
          </p:nvPr>
        </p:nvSpPr>
        <p:spPr bwMode="auto">
          <a:xfrm>
            <a:off x="457200" y="1143000"/>
            <a:ext cx="8229600" cy="4983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000" dirty="0"/>
              <a:t>On the other hand, it can be argued that Art and Music are just as significant as English and Maths. For instance, learning how to draw or play an instrument can introduce a child to a whole new world. In addition to this, subjects such as Art and Music can provide children with a </a:t>
            </a:r>
            <a:r>
              <a:rPr lang="en-GB" sz="2000" dirty="0" err="1"/>
              <a:t>well­rounded</a:t>
            </a:r>
            <a:r>
              <a:rPr lang="en-GB" sz="2000" dirty="0"/>
              <a:t> education rather than just basic skills.</a:t>
            </a:r>
            <a:endParaRPr lang="en-US" sz="2000" dirty="0"/>
          </a:p>
          <a:p>
            <a:r>
              <a:rPr lang="en-GB" sz="2000" dirty="0"/>
              <a:t>All things considered, though, it seems to me that English and Maths are vital subjects. Without learning to read, write or do arithmetic, people may have difficulties coping with even the simplest tasks in daily life.</a:t>
            </a:r>
            <a:endParaRPr lang="en-US" sz="2000" dirty="0"/>
          </a:p>
          <a:p>
            <a:r>
              <a:rPr lang="en-GB" sz="2000" dirty="0"/>
              <a:t> </a:t>
            </a:r>
            <a:endParaRPr lang="en-US" sz="2000" dirty="0"/>
          </a:p>
          <a:p>
            <a:r>
              <a:rPr lang="en-GB" sz="2000" dirty="0"/>
              <a:t> </a:t>
            </a:r>
            <a:endParaRPr lang="en-US" sz="2000" dirty="0"/>
          </a:p>
          <a:p>
            <a:r>
              <a:rPr lang="en-US" sz="2000" b="1" dirty="0"/>
              <a:t>SOURCE: </a:t>
            </a:r>
            <a:r>
              <a:rPr lang="en-US" sz="2000" dirty="0"/>
              <a:t>109_Opinion essay, 4RMG.doc</a:t>
            </a:r>
            <a:endParaRPr lang="en-US" sz="2000" b="1" dirty="0"/>
          </a:p>
          <a:p>
            <a:r>
              <a:rPr lang="en-GB" sz="2000" dirty="0"/>
              <a:t> </a:t>
            </a:r>
            <a:endParaRPr lang="en-US" sz="2000" dirty="0"/>
          </a:p>
          <a:p>
            <a:r>
              <a:rPr lang="en-US" sz="2000" dirty="0"/>
              <a:t>SOURCE: </a:t>
            </a:r>
            <a:r>
              <a:rPr lang="en-US" sz="2000" u="sng" dirty="0">
                <a:hlinkClick r:id="rId4"/>
              </a:rPr>
              <a:t>https://www.mg.edu.rs/attachments/109_Opinion%20essay,%204RMG.doc</a:t>
            </a:r>
            <a:endParaRPr lang="en-US" sz="2000" dirty="0"/>
          </a:p>
          <a:p>
            <a:endParaRPr lang="id-ID" sz="20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itle 5"/>
          <p:cNvSpPr>
            <a:spLocks noGrp="1"/>
          </p:cNvSpPr>
          <p:nvPr>
            <p:ph type="title"/>
          </p:nvPr>
        </p:nvSpPr>
        <p:spPr bwMode="auto">
          <a:xfrm>
            <a:off x="533400" y="685800"/>
            <a:ext cx="82296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r>
              <a:rPr lang="en-US" sz="2000" b="1" dirty="0"/>
              <a:t>Opinion Essays (Writing Example)</a:t>
            </a:r>
            <a:br>
              <a:rPr lang="en-US" sz="2000" b="1" dirty="0"/>
            </a:br>
            <a:endParaRPr lang="en-US" sz="2000" b="1" dirty="0" smtClean="0">
              <a:latin typeface="Arial" panose="020B0604020202020204" pitchFamily="34" charset="0"/>
              <a:cs typeface="Arial" panose="020B0604020202020204" pitchFamily="34" charset="0"/>
            </a:endParaRPr>
          </a:p>
        </p:txBody>
      </p:sp>
      <p:sp>
        <p:nvSpPr>
          <p:cNvPr id="19460" name="Content Placeholder 5"/>
          <p:cNvSpPr>
            <a:spLocks noGrp="1"/>
          </p:cNvSpPr>
          <p:nvPr>
            <p:ph idx="1"/>
          </p:nvPr>
        </p:nvSpPr>
        <p:spPr bwMode="auto">
          <a:xfrm>
            <a:off x="457200" y="160020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b="1" dirty="0"/>
              <a:t>Opinion Essays</a:t>
            </a:r>
            <a:endParaRPr lang="en-US" sz="2400" dirty="0"/>
          </a:p>
          <a:p>
            <a:endParaRPr lang="en-US" sz="2000" b="1" dirty="0" smtClean="0"/>
          </a:p>
          <a:p>
            <a:r>
              <a:rPr lang="en-US" sz="2000" dirty="0" smtClean="0"/>
              <a:t>An </a:t>
            </a:r>
            <a:r>
              <a:rPr lang="en-US" sz="2000" dirty="0"/>
              <a:t>opinion essay is a formal piece of writing. It requires your opinion on a topic, which must be stated clearly, giving various viewpoints on the topic supported by reasons and/or examples. You should also include the opposing viewpoint in another paragraph.</a:t>
            </a:r>
          </a:p>
          <a:p>
            <a:endParaRPr lang="id-ID" sz="22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endParaRPr lang="en-US" sz="3200" smtClean="0">
              <a:latin typeface="Arial" panose="020B0604020202020204" pitchFamily="34" charset="0"/>
              <a:cs typeface="Arial" panose="020B0604020202020204" pitchFamily="34" charset="0"/>
            </a:endParaRPr>
          </a:p>
        </p:txBody>
      </p:sp>
      <p:sp>
        <p:nvSpPr>
          <p:cNvPr id="20484"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A </a:t>
            </a:r>
            <a:r>
              <a:rPr lang="en-US" sz="2400" b="1" dirty="0"/>
              <a:t>successful opinion essay should have</a:t>
            </a:r>
            <a:r>
              <a:rPr lang="en-US" sz="2400" dirty="0"/>
              <a:t>:</a:t>
            </a:r>
          </a:p>
          <a:p>
            <a:endParaRPr lang="en-US" sz="2400" dirty="0" smtClean="0"/>
          </a:p>
          <a:p>
            <a:r>
              <a:rPr lang="en-US" sz="2000" dirty="0" smtClean="0"/>
              <a:t>a</a:t>
            </a:r>
            <a:r>
              <a:rPr lang="en-US" sz="2000" dirty="0"/>
              <a:t>) </a:t>
            </a:r>
            <a:r>
              <a:rPr lang="en-US" sz="2000" b="1" dirty="0"/>
              <a:t>an introductory paragraph</a:t>
            </a:r>
            <a:r>
              <a:rPr lang="en-US" sz="2000" dirty="0"/>
              <a:t> in which you </a:t>
            </a:r>
            <a:r>
              <a:rPr lang="en-US" sz="2000" b="1" dirty="0"/>
              <a:t>state the topic and your opinion.</a:t>
            </a:r>
            <a:endParaRPr lang="en-US" sz="2000" dirty="0"/>
          </a:p>
          <a:p>
            <a:r>
              <a:rPr lang="en-US" sz="2000" dirty="0"/>
              <a:t>b) </a:t>
            </a:r>
            <a:r>
              <a:rPr lang="en-US" sz="2000" b="1" dirty="0"/>
              <a:t>a main body</a:t>
            </a:r>
            <a:r>
              <a:rPr lang="en-US" sz="2000" dirty="0"/>
              <a:t> which consists of several paragraphs, each presenting </a:t>
            </a:r>
            <a:r>
              <a:rPr lang="en-US" sz="2000" b="1" dirty="0"/>
              <a:t>a separate viewpoint supported by reasons</a:t>
            </a:r>
            <a:r>
              <a:rPr lang="en-US" sz="2000" dirty="0"/>
              <a:t>. You also include a paragraph presenting the opposing viewpoint and reason why you think it is an unconvincing viewpoint; and a</a:t>
            </a:r>
          </a:p>
          <a:p>
            <a:r>
              <a:rPr lang="en-US" sz="2000" dirty="0"/>
              <a:t>c) </a:t>
            </a:r>
            <a:r>
              <a:rPr lang="en-US" sz="2000" b="1" dirty="0"/>
              <a:t>conclusion</a:t>
            </a:r>
            <a:r>
              <a:rPr lang="en-US" sz="2000" dirty="0"/>
              <a:t> in which you restate your opinion using different words.</a:t>
            </a:r>
          </a:p>
          <a:p>
            <a:endParaRPr lang="id-ID" sz="22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itle 5"/>
          <p:cNvSpPr>
            <a:spLocks noGrp="1"/>
          </p:cNvSpPr>
          <p:nvPr>
            <p:ph type="title"/>
          </p:nvPr>
        </p:nvSpPr>
        <p:spPr bwMode="auto">
          <a:xfrm>
            <a:off x="533400" y="685800"/>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ct val="50000"/>
              </a:spcBef>
            </a:pPr>
            <a:endParaRPr lang="en-US" sz="3200" smtClean="0">
              <a:latin typeface="Arial" panose="020B0604020202020204" pitchFamily="34" charset="0"/>
              <a:cs typeface="Arial" panose="020B0604020202020204" pitchFamily="34" charset="0"/>
            </a:endParaRPr>
          </a:p>
        </p:txBody>
      </p:sp>
      <p:sp>
        <p:nvSpPr>
          <p:cNvPr id="21508" name="Content Placeholder 5"/>
          <p:cNvSpPr>
            <a:spLocks noGrp="1"/>
          </p:cNvSpPr>
          <p:nvPr>
            <p:ph idx="1"/>
          </p:nvPr>
        </p:nvSpPr>
        <p:spPr bwMode="auto">
          <a:xfrm>
            <a:off x="457200" y="1524000"/>
            <a:ext cx="8229600" cy="460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000" b="1" dirty="0"/>
              <a:t>Introduction</a:t>
            </a:r>
            <a:r>
              <a:rPr lang="en-US" sz="2000" dirty="0"/>
              <a:t> </a:t>
            </a:r>
            <a:r>
              <a:rPr lang="en-US" sz="2000" dirty="0">
                <a:hlinkClick r:id="rId4"/>
              </a:rPr>
              <a:t>Wikipedia</a:t>
            </a:r>
            <a:endParaRPr lang="en-US" sz="2000" dirty="0"/>
          </a:p>
          <a:p>
            <a:r>
              <a:rPr lang="en-US" sz="2000" dirty="0"/>
              <a:t>Paragraph 1</a:t>
            </a:r>
            <a:br>
              <a:rPr lang="en-US" sz="2000" dirty="0"/>
            </a:br>
            <a:r>
              <a:rPr lang="en-US" sz="2000" dirty="0"/>
              <a:t>state the topic and your opinion clearly</a:t>
            </a:r>
          </a:p>
          <a:p>
            <a:endParaRPr lang="en-US" sz="2000" b="1" dirty="0" smtClean="0"/>
          </a:p>
          <a:p>
            <a:r>
              <a:rPr lang="en-US" sz="2000" b="1" dirty="0" smtClean="0"/>
              <a:t>Main </a:t>
            </a:r>
            <a:r>
              <a:rPr lang="en-US" sz="2000" b="1" dirty="0"/>
              <a:t>Body</a:t>
            </a:r>
            <a:r>
              <a:rPr lang="en-US" sz="2000" dirty="0"/>
              <a:t/>
            </a:r>
            <a:br>
              <a:rPr lang="en-US" sz="2000" dirty="0"/>
            </a:br>
            <a:r>
              <a:rPr lang="en-US" sz="2000" dirty="0"/>
              <a:t>Paragraph 2</a:t>
            </a:r>
            <a:br>
              <a:rPr lang="en-US" sz="2000" dirty="0"/>
            </a:br>
            <a:r>
              <a:rPr lang="en-US" sz="2000" dirty="0"/>
              <a:t>viewpoint 1 &amp; reason, example</a:t>
            </a:r>
          </a:p>
          <a:p>
            <a:r>
              <a:rPr lang="en-US" sz="2000" dirty="0"/>
              <a:t>Paragraph 3</a:t>
            </a:r>
            <a:br>
              <a:rPr lang="en-US" sz="2000" dirty="0"/>
            </a:br>
            <a:r>
              <a:rPr lang="en-US" sz="2000" dirty="0"/>
              <a:t>viewpoint 2 &amp; reason, example</a:t>
            </a:r>
          </a:p>
          <a:p>
            <a:r>
              <a:rPr lang="en-US" sz="2000" dirty="0"/>
              <a:t>Paragraph 4</a:t>
            </a:r>
            <a:br>
              <a:rPr lang="en-US" sz="2000" dirty="0"/>
            </a:br>
            <a:r>
              <a:rPr lang="en-US" sz="2000" dirty="0"/>
              <a:t>viewpoint 3 &amp; reason/ example*</a:t>
            </a:r>
          </a:p>
          <a:p>
            <a:r>
              <a:rPr lang="en-US" sz="2000" dirty="0"/>
              <a:t>Paragraph 5</a:t>
            </a:r>
            <a:br>
              <a:rPr lang="en-US" sz="2000" dirty="0"/>
            </a:br>
            <a:r>
              <a:rPr lang="en-US" sz="2000" dirty="0"/>
              <a:t>opposing viewpoint &amp; reason/example*</a:t>
            </a:r>
          </a:p>
          <a:p>
            <a:endParaRPr lang="id-ID" sz="20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Template PPT UEU Pertemuan 1 - Cop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UEU Pertemuan 1 - Copy 1</Template>
  <TotalTime>1202</TotalTime>
  <Words>693</Words>
  <Application>Microsoft Office PowerPoint</Application>
  <PresentationFormat>On-screen Show (4:3)</PresentationFormat>
  <Paragraphs>72</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Template PPT UEU Pertemuan 1 - Copy 1</vt:lpstr>
      <vt:lpstr>PowerPoint Presentation</vt:lpstr>
      <vt:lpstr>KEMAMPUAN AKHIR YANG DIHARAPKAN</vt:lpstr>
      <vt:lpstr>PowerPoint Presentation</vt:lpstr>
      <vt:lpstr>PowerPoint Presentation</vt:lpstr>
      <vt:lpstr>PowerPoint Presentation</vt:lpstr>
      <vt:lpstr>PowerPoint Presentation</vt:lpstr>
      <vt:lpstr>Opinion Essays (Writing Example) </vt:lpstr>
      <vt:lpstr>PowerPoint Presentation</vt:lpstr>
      <vt:lpstr>PowerPoint Presentation</vt:lpstr>
      <vt:lpstr>PowerPoint Presentation</vt:lpstr>
      <vt:lpstr>Go to Exercises   </vt:lpstr>
      <vt:lpstr>PowerPoint Presentation</vt:lpstr>
      <vt:lpstr>PowerPoint Presentation</vt:lpstr>
      <vt:lpstr>PowerPoint Presentation</vt:lpstr>
      <vt:lpstr>• Introduction –</vt:lpstr>
    </vt:vector>
  </TitlesOfParts>
  <Company>signDesign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meiyanti nurchaerani</cp:lastModifiedBy>
  <cp:revision>208</cp:revision>
  <dcterms:created xsi:type="dcterms:W3CDTF">2010-08-24T06:47:44Z</dcterms:created>
  <dcterms:modified xsi:type="dcterms:W3CDTF">2018-10-30T08:54:33Z</dcterms:modified>
</cp:coreProperties>
</file>