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316" r:id="rId2"/>
    <p:sldId id="335" r:id="rId3"/>
    <p:sldId id="365" r:id="rId4"/>
    <p:sldId id="366"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92" r:id="rId31"/>
    <p:sldId id="393" r:id="rId32"/>
    <p:sldId id="394" r:id="rId33"/>
    <p:sldId id="395" r:id="rId34"/>
    <p:sldId id="396" r:id="rId35"/>
    <p:sldId id="397" r:id="rId36"/>
    <p:sldId id="398" r:id="rId37"/>
    <p:sldId id="399"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p:scale>
          <a:sx n="74" d="100"/>
          <a:sy n="74" d="100"/>
        </p:scale>
        <p:origin x="129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3409EC7-EDB0-46FF-83E6-4AB3A86E7F06}" type="datetimeFigureOut">
              <a:rPr lang="id-ID"/>
              <a:pPr>
                <a:defRPr/>
              </a:pPr>
              <a:t>23/12/2018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064D59F-DC22-4A4C-8C5B-C4690CCDE4AA}" type="slidenum">
              <a:rPr lang="id-ID"/>
              <a:pPr/>
              <a:t>‹#›</a:t>
            </a:fld>
            <a:endParaRPr lang="id-ID"/>
          </a:p>
        </p:txBody>
      </p:sp>
    </p:spTree>
    <p:extLst>
      <p:ext uri="{BB962C8B-B14F-4D97-AF65-F5344CB8AC3E}">
        <p14:creationId xmlns:p14="http://schemas.microsoft.com/office/powerpoint/2010/main" val="2770337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87EAD8-DA7E-4CBF-868F-C8195E63CD31}" type="slidenum">
              <a:rPr lang="id-ID">
                <a:latin typeface="Calibri" panose="020F0502020204030204" pitchFamily="34" charset="0"/>
              </a:rPr>
              <a:pPr eaLnBrk="1" hangingPunct="1"/>
              <a:t>2</a:t>
            </a:fld>
            <a:endParaRPr lang="id-ID">
              <a:latin typeface="Calibri" panose="020F0502020204030204" pitchFamily="34" charset="0"/>
            </a:endParaRPr>
          </a:p>
        </p:txBody>
      </p:sp>
    </p:spTree>
    <p:extLst>
      <p:ext uri="{BB962C8B-B14F-4D97-AF65-F5344CB8AC3E}">
        <p14:creationId xmlns:p14="http://schemas.microsoft.com/office/powerpoint/2010/main" val="1654067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3600EB-5C4E-4526-8CB9-58C155FFAFE5}" type="slidenum">
              <a:rPr lang="id-ID">
                <a:latin typeface="Calibri" panose="020F0502020204030204" pitchFamily="34" charset="0"/>
              </a:rPr>
              <a:pPr eaLnBrk="1" hangingPunct="1"/>
              <a:t>11</a:t>
            </a:fld>
            <a:endParaRPr lang="id-ID">
              <a:latin typeface="Calibri" panose="020F0502020204030204" pitchFamily="34" charset="0"/>
            </a:endParaRPr>
          </a:p>
        </p:txBody>
      </p:sp>
    </p:spTree>
    <p:extLst>
      <p:ext uri="{BB962C8B-B14F-4D97-AF65-F5344CB8AC3E}">
        <p14:creationId xmlns:p14="http://schemas.microsoft.com/office/powerpoint/2010/main" val="3757091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748954-6CB2-4070-A25F-4290A55C432F}" type="slidenum">
              <a:rPr lang="id-ID">
                <a:latin typeface="Calibri" panose="020F0502020204030204" pitchFamily="34" charset="0"/>
              </a:rPr>
              <a:pPr eaLnBrk="1" hangingPunct="1"/>
              <a:t>12</a:t>
            </a:fld>
            <a:endParaRPr lang="id-ID">
              <a:latin typeface="Calibri" panose="020F0502020204030204" pitchFamily="34" charset="0"/>
            </a:endParaRPr>
          </a:p>
        </p:txBody>
      </p:sp>
    </p:spTree>
    <p:extLst>
      <p:ext uri="{BB962C8B-B14F-4D97-AF65-F5344CB8AC3E}">
        <p14:creationId xmlns:p14="http://schemas.microsoft.com/office/powerpoint/2010/main" val="3772239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11CD3C-DD64-40DE-B7CB-69A75FBE9BE1}" type="slidenum">
              <a:rPr lang="id-ID">
                <a:latin typeface="Calibri" panose="020F0502020204030204" pitchFamily="34" charset="0"/>
              </a:rPr>
              <a:pPr eaLnBrk="1" hangingPunct="1"/>
              <a:t>13</a:t>
            </a:fld>
            <a:endParaRPr lang="id-ID">
              <a:latin typeface="Calibri" panose="020F0502020204030204" pitchFamily="34" charset="0"/>
            </a:endParaRPr>
          </a:p>
        </p:txBody>
      </p:sp>
    </p:spTree>
    <p:extLst>
      <p:ext uri="{BB962C8B-B14F-4D97-AF65-F5344CB8AC3E}">
        <p14:creationId xmlns:p14="http://schemas.microsoft.com/office/powerpoint/2010/main" val="1777302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F696C8-D773-48E9-BFA1-F24CAA7FC096}" type="slidenum">
              <a:rPr lang="id-ID">
                <a:latin typeface="Calibri" panose="020F0502020204030204" pitchFamily="34" charset="0"/>
              </a:rPr>
              <a:pPr eaLnBrk="1" hangingPunct="1"/>
              <a:t>14</a:t>
            </a:fld>
            <a:endParaRPr lang="id-ID">
              <a:latin typeface="Calibri" panose="020F0502020204030204" pitchFamily="34" charset="0"/>
            </a:endParaRPr>
          </a:p>
        </p:txBody>
      </p:sp>
    </p:spTree>
    <p:extLst>
      <p:ext uri="{BB962C8B-B14F-4D97-AF65-F5344CB8AC3E}">
        <p14:creationId xmlns:p14="http://schemas.microsoft.com/office/powerpoint/2010/main" val="1569961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1DF55A-4663-4429-9E8D-9FF14AACE7C2}" type="slidenum">
              <a:rPr lang="id-ID">
                <a:latin typeface="Calibri" panose="020F0502020204030204" pitchFamily="34" charset="0"/>
              </a:rPr>
              <a:pPr eaLnBrk="1" hangingPunct="1"/>
              <a:t>15</a:t>
            </a:fld>
            <a:endParaRPr lang="id-ID">
              <a:latin typeface="Calibri" panose="020F0502020204030204" pitchFamily="34" charset="0"/>
            </a:endParaRPr>
          </a:p>
        </p:txBody>
      </p:sp>
    </p:spTree>
    <p:extLst>
      <p:ext uri="{BB962C8B-B14F-4D97-AF65-F5344CB8AC3E}">
        <p14:creationId xmlns:p14="http://schemas.microsoft.com/office/powerpoint/2010/main" val="1204799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4C6341-00B3-4146-AD72-F244CC7521B9}" type="slidenum">
              <a:rPr lang="id-ID">
                <a:latin typeface="Calibri" panose="020F0502020204030204" pitchFamily="34" charset="0"/>
              </a:rPr>
              <a:pPr eaLnBrk="1" hangingPunct="1"/>
              <a:t>16</a:t>
            </a:fld>
            <a:endParaRPr lang="id-ID">
              <a:latin typeface="Calibri" panose="020F0502020204030204" pitchFamily="34" charset="0"/>
            </a:endParaRPr>
          </a:p>
        </p:txBody>
      </p:sp>
    </p:spTree>
    <p:extLst>
      <p:ext uri="{BB962C8B-B14F-4D97-AF65-F5344CB8AC3E}">
        <p14:creationId xmlns:p14="http://schemas.microsoft.com/office/powerpoint/2010/main" val="366201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EE5AE9-3E80-4E7D-A05E-D45AAA512BE9}" type="slidenum">
              <a:rPr lang="id-ID">
                <a:latin typeface="Calibri" panose="020F0502020204030204" pitchFamily="34" charset="0"/>
              </a:rPr>
              <a:pPr eaLnBrk="1" hangingPunct="1"/>
              <a:t>3</a:t>
            </a:fld>
            <a:endParaRPr lang="id-ID">
              <a:latin typeface="Calibri" panose="020F0502020204030204" pitchFamily="34" charset="0"/>
            </a:endParaRPr>
          </a:p>
        </p:txBody>
      </p:sp>
    </p:spTree>
    <p:extLst>
      <p:ext uri="{BB962C8B-B14F-4D97-AF65-F5344CB8AC3E}">
        <p14:creationId xmlns:p14="http://schemas.microsoft.com/office/powerpoint/2010/main" val="1380977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7313D4-9E9F-4777-8DF6-67198ECC9D27}" type="slidenum">
              <a:rPr lang="id-ID">
                <a:latin typeface="Calibri" panose="020F0502020204030204" pitchFamily="34" charset="0"/>
              </a:rPr>
              <a:pPr eaLnBrk="1" hangingPunct="1"/>
              <a:t>4</a:t>
            </a:fld>
            <a:endParaRPr lang="id-ID">
              <a:latin typeface="Calibri" panose="020F0502020204030204" pitchFamily="34" charset="0"/>
            </a:endParaRPr>
          </a:p>
        </p:txBody>
      </p:sp>
    </p:spTree>
    <p:extLst>
      <p:ext uri="{BB962C8B-B14F-4D97-AF65-F5344CB8AC3E}">
        <p14:creationId xmlns:p14="http://schemas.microsoft.com/office/powerpoint/2010/main" val="3277529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3693AB-59DF-447B-A21E-A00656DF4B30}" type="slidenum">
              <a:rPr lang="id-ID">
                <a:latin typeface="Calibri" panose="020F0502020204030204" pitchFamily="34" charset="0"/>
              </a:rPr>
              <a:pPr eaLnBrk="1" hangingPunct="1"/>
              <a:t>5</a:t>
            </a:fld>
            <a:endParaRPr lang="id-ID">
              <a:latin typeface="Calibri" panose="020F0502020204030204" pitchFamily="34" charset="0"/>
            </a:endParaRPr>
          </a:p>
        </p:txBody>
      </p:sp>
    </p:spTree>
    <p:extLst>
      <p:ext uri="{BB962C8B-B14F-4D97-AF65-F5344CB8AC3E}">
        <p14:creationId xmlns:p14="http://schemas.microsoft.com/office/powerpoint/2010/main" val="3148975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3ACBFD-535B-4880-80C9-CBE1FB21FF58}" type="slidenum">
              <a:rPr lang="id-ID">
                <a:latin typeface="Calibri" panose="020F0502020204030204" pitchFamily="34" charset="0"/>
              </a:rPr>
              <a:pPr eaLnBrk="1" hangingPunct="1"/>
              <a:t>6</a:t>
            </a:fld>
            <a:endParaRPr lang="id-ID">
              <a:latin typeface="Calibri" panose="020F0502020204030204" pitchFamily="34" charset="0"/>
            </a:endParaRPr>
          </a:p>
        </p:txBody>
      </p:sp>
    </p:spTree>
    <p:extLst>
      <p:ext uri="{BB962C8B-B14F-4D97-AF65-F5344CB8AC3E}">
        <p14:creationId xmlns:p14="http://schemas.microsoft.com/office/powerpoint/2010/main" val="398217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1ACF16-824A-437B-8BC4-F83C68DC4A0D}" type="slidenum">
              <a:rPr lang="id-ID">
                <a:latin typeface="Calibri" panose="020F0502020204030204" pitchFamily="34" charset="0"/>
              </a:rPr>
              <a:pPr eaLnBrk="1" hangingPunct="1"/>
              <a:t>7</a:t>
            </a:fld>
            <a:endParaRPr lang="id-ID">
              <a:latin typeface="Calibri" panose="020F0502020204030204" pitchFamily="34" charset="0"/>
            </a:endParaRPr>
          </a:p>
        </p:txBody>
      </p:sp>
    </p:spTree>
    <p:extLst>
      <p:ext uri="{BB962C8B-B14F-4D97-AF65-F5344CB8AC3E}">
        <p14:creationId xmlns:p14="http://schemas.microsoft.com/office/powerpoint/2010/main" val="4278496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61882B-D5D7-438E-960A-8EDBDC8A0864}" type="slidenum">
              <a:rPr lang="id-ID">
                <a:latin typeface="Calibri" panose="020F0502020204030204" pitchFamily="34" charset="0"/>
              </a:rPr>
              <a:pPr eaLnBrk="1" hangingPunct="1"/>
              <a:t>8</a:t>
            </a:fld>
            <a:endParaRPr lang="id-ID">
              <a:latin typeface="Calibri" panose="020F0502020204030204" pitchFamily="34" charset="0"/>
            </a:endParaRPr>
          </a:p>
        </p:txBody>
      </p:sp>
    </p:spTree>
    <p:extLst>
      <p:ext uri="{BB962C8B-B14F-4D97-AF65-F5344CB8AC3E}">
        <p14:creationId xmlns:p14="http://schemas.microsoft.com/office/powerpoint/2010/main" val="87559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68D7E7-A5DE-49AF-8996-833D044BFE74}" type="slidenum">
              <a:rPr lang="id-ID">
                <a:latin typeface="Calibri" panose="020F0502020204030204" pitchFamily="34" charset="0"/>
              </a:rPr>
              <a:pPr eaLnBrk="1" hangingPunct="1"/>
              <a:t>9</a:t>
            </a:fld>
            <a:endParaRPr lang="id-ID">
              <a:latin typeface="Calibri" panose="020F0502020204030204" pitchFamily="34" charset="0"/>
            </a:endParaRPr>
          </a:p>
        </p:txBody>
      </p:sp>
    </p:spTree>
    <p:extLst>
      <p:ext uri="{BB962C8B-B14F-4D97-AF65-F5344CB8AC3E}">
        <p14:creationId xmlns:p14="http://schemas.microsoft.com/office/powerpoint/2010/main" val="607801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BEE216-E915-4A94-B8CA-4E3F53F440A6}" type="slidenum">
              <a:rPr lang="id-ID">
                <a:latin typeface="Calibri" panose="020F0502020204030204" pitchFamily="34" charset="0"/>
              </a:rPr>
              <a:pPr eaLnBrk="1" hangingPunct="1"/>
              <a:t>10</a:t>
            </a:fld>
            <a:endParaRPr lang="id-ID">
              <a:latin typeface="Calibri" panose="020F0502020204030204" pitchFamily="34" charset="0"/>
            </a:endParaRPr>
          </a:p>
        </p:txBody>
      </p:sp>
    </p:spTree>
    <p:extLst>
      <p:ext uri="{BB962C8B-B14F-4D97-AF65-F5344CB8AC3E}">
        <p14:creationId xmlns:p14="http://schemas.microsoft.com/office/powerpoint/2010/main" val="3614300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93AB33C5-5B5A-4AD1-BAB0-3C331F87712C}" type="datetime1">
              <a:rPr lang="en-US"/>
              <a:pPr>
                <a:defRPr/>
              </a:pPr>
              <a:t>12/23/18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5F43520-C1B9-4126-8B40-FAC6E43CA708}" type="slidenum">
              <a:rPr lang="en-US"/>
              <a:pPr/>
              <a:t>‹#›</a:t>
            </a:fld>
            <a:endParaRPr lang="en-US"/>
          </a:p>
        </p:txBody>
      </p:sp>
    </p:spTree>
    <p:extLst>
      <p:ext uri="{BB962C8B-B14F-4D97-AF65-F5344CB8AC3E}">
        <p14:creationId xmlns:p14="http://schemas.microsoft.com/office/powerpoint/2010/main" val="44804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BEF729EE-DBB9-498F-A4D6-9AD9BB3DF9D0}" type="datetime1">
              <a:rPr lang="en-US"/>
              <a:pPr>
                <a:defRPr/>
              </a:pPr>
              <a:t>12/23/18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26B07BE-09ED-49B0-ABE2-6F1408E9471B}" type="slidenum">
              <a:rPr lang="en-US"/>
              <a:pPr/>
              <a:t>‹#›</a:t>
            </a:fld>
            <a:endParaRPr lang="en-US"/>
          </a:p>
        </p:txBody>
      </p:sp>
    </p:spTree>
    <p:extLst>
      <p:ext uri="{BB962C8B-B14F-4D97-AF65-F5344CB8AC3E}">
        <p14:creationId xmlns:p14="http://schemas.microsoft.com/office/powerpoint/2010/main" val="447710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299A9A48-74E3-4BE0-8ED9-5C424D9B698C}" type="datetime1">
              <a:rPr lang="en-US"/>
              <a:pPr>
                <a:defRPr/>
              </a:pPr>
              <a:t>12/23/18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899BBFA-75B9-461C-BE4A-A420253CA48F}" type="slidenum">
              <a:rPr lang="en-US"/>
              <a:pPr/>
              <a:t>‹#›</a:t>
            </a:fld>
            <a:endParaRPr lang="en-US"/>
          </a:p>
        </p:txBody>
      </p:sp>
    </p:spTree>
    <p:extLst>
      <p:ext uri="{BB962C8B-B14F-4D97-AF65-F5344CB8AC3E}">
        <p14:creationId xmlns:p14="http://schemas.microsoft.com/office/powerpoint/2010/main" val="186212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8AABA49B-DD71-4DF4-A2AD-47082630DE4B}" type="datetime1">
              <a:rPr lang="en-US"/>
              <a:pPr>
                <a:defRPr/>
              </a:pPr>
              <a:t>12/23/18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3EEC656-1041-4F41-BEF8-0D8819EAD164}" type="slidenum">
              <a:rPr lang="en-US"/>
              <a:pPr/>
              <a:t>‹#›</a:t>
            </a:fld>
            <a:endParaRPr lang="en-US"/>
          </a:p>
        </p:txBody>
      </p:sp>
    </p:spTree>
    <p:extLst>
      <p:ext uri="{BB962C8B-B14F-4D97-AF65-F5344CB8AC3E}">
        <p14:creationId xmlns:p14="http://schemas.microsoft.com/office/powerpoint/2010/main" val="158605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F23781F4-A760-4BAC-AF10-2E6C3895202C}" type="datetime1">
              <a:rPr lang="en-US"/>
              <a:pPr>
                <a:defRPr/>
              </a:pPr>
              <a:t>12/23/18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CE01D54-B933-4F44-97BF-A642734DC787}" type="slidenum">
              <a:rPr lang="en-US"/>
              <a:pPr/>
              <a:t>‹#›</a:t>
            </a:fld>
            <a:endParaRPr lang="en-US"/>
          </a:p>
        </p:txBody>
      </p:sp>
    </p:spTree>
    <p:extLst>
      <p:ext uri="{BB962C8B-B14F-4D97-AF65-F5344CB8AC3E}">
        <p14:creationId xmlns:p14="http://schemas.microsoft.com/office/powerpoint/2010/main" val="101187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3295C327-2C09-48A1-9CED-8144D95AB62E}" type="datetime1">
              <a:rPr lang="en-US"/>
              <a:pPr>
                <a:defRPr/>
              </a:pPr>
              <a:t>12/23/18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4F818DB-0726-4C53-988C-B04A6D48070B}" type="slidenum">
              <a:rPr lang="en-US"/>
              <a:pPr/>
              <a:t>‹#›</a:t>
            </a:fld>
            <a:endParaRPr lang="en-US"/>
          </a:p>
        </p:txBody>
      </p:sp>
    </p:spTree>
    <p:extLst>
      <p:ext uri="{BB962C8B-B14F-4D97-AF65-F5344CB8AC3E}">
        <p14:creationId xmlns:p14="http://schemas.microsoft.com/office/powerpoint/2010/main" val="98725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8B1FAB70-200F-4661-9924-3FBA80F52DE2}" type="datetime1">
              <a:rPr lang="en-US"/>
              <a:pPr>
                <a:defRPr/>
              </a:pPr>
              <a:t>12/23/18</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F452EE3-62B2-4E9C-B5E1-67EBB4DE2C94}" type="slidenum">
              <a:rPr lang="en-US"/>
              <a:pPr/>
              <a:t>‹#›</a:t>
            </a:fld>
            <a:endParaRPr lang="en-US"/>
          </a:p>
        </p:txBody>
      </p:sp>
    </p:spTree>
    <p:extLst>
      <p:ext uri="{BB962C8B-B14F-4D97-AF65-F5344CB8AC3E}">
        <p14:creationId xmlns:p14="http://schemas.microsoft.com/office/powerpoint/2010/main" val="43260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23E54279-C85F-4282-9E1A-B0C797541E27}" type="datetime1">
              <a:rPr lang="en-US"/>
              <a:pPr>
                <a:defRPr/>
              </a:pPr>
              <a:t>12/23/18</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FD844FA-E1D4-42EB-A414-5E261148AED3}" type="slidenum">
              <a:rPr lang="en-US"/>
              <a:pPr/>
              <a:t>‹#›</a:t>
            </a:fld>
            <a:endParaRPr lang="en-US"/>
          </a:p>
        </p:txBody>
      </p:sp>
    </p:spTree>
    <p:extLst>
      <p:ext uri="{BB962C8B-B14F-4D97-AF65-F5344CB8AC3E}">
        <p14:creationId xmlns:p14="http://schemas.microsoft.com/office/powerpoint/2010/main" val="117230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5D623C3E-DC6D-4991-B59D-7AA2254E1D88}" type="datetime1">
              <a:rPr lang="en-US"/>
              <a:pPr>
                <a:defRPr/>
              </a:pPr>
              <a:t>12/23/18</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50CC2C4-0572-4D9C-885E-E417B35893D2}" type="slidenum">
              <a:rPr lang="en-US"/>
              <a:pPr/>
              <a:t>‹#›</a:t>
            </a:fld>
            <a:endParaRPr lang="en-US"/>
          </a:p>
        </p:txBody>
      </p:sp>
    </p:spTree>
    <p:extLst>
      <p:ext uri="{BB962C8B-B14F-4D97-AF65-F5344CB8AC3E}">
        <p14:creationId xmlns:p14="http://schemas.microsoft.com/office/powerpoint/2010/main" val="2120899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ACB34D4B-130F-47A3-B933-2B4809098D36}" type="datetime1">
              <a:rPr lang="en-US"/>
              <a:pPr>
                <a:defRPr/>
              </a:pPr>
              <a:t>12/23/18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8E933E9-D1D5-4C24-8A26-3DB6E9141CB2}" type="slidenum">
              <a:rPr lang="en-US"/>
              <a:pPr/>
              <a:t>‹#›</a:t>
            </a:fld>
            <a:endParaRPr lang="en-US"/>
          </a:p>
        </p:txBody>
      </p:sp>
    </p:spTree>
    <p:extLst>
      <p:ext uri="{BB962C8B-B14F-4D97-AF65-F5344CB8AC3E}">
        <p14:creationId xmlns:p14="http://schemas.microsoft.com/office/powerpoint/2010/main" val="421760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atin typeface="Arial" charset="0"/>
              </a:defRPr>
            </a:lvl1pPr>
          </a:lstStyle>
          <a:p>
            <a:pPr>
              <a:defRPr/>
            </a:pPr>
            <a:fld id="{EE06F710-025F-4F23-BA0C-83E1C15326DD}" type="datetime1">
              <a:rPr lang="en-US"/>
              <a:pPr>
                <a:defRPr/>
              </a:pPr>
              <a:t>12/23/18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879A258-E492-4FD9-BFBA-98FA3CB03838}" type="slidenum">
              <a:rPr lang="en-US"/>
              <a:pPr/>
              <a:t>‹#›</a:t>
            </a:fld>
            <a:endParaRPr lang="en-US"/>
          </a:p>
        </p:txBody>
      </p:sp>
    </p:spTree>
    <p:extLst>
      <p:ext uri="{BB962C8B-B14F-4D97-AF65-F5344CB8AC3E}">
        <p14:creationId xmlns:p14="http://schemas.microsoft.com/office/powerpoint/2010/main" val="338764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1"/>
          <p:cNvSpPr txBox="1">
            <a:spLocks noChangeArrowheads="1"/>
          </p:cNvSpPr>
          <p:nvPr/>
        </p:nvSpPr>
        <p:spPr bwMode="auto">
          <a:xfrm>
            <a:off x="3222625" y="3657600"/>
            <a:ext cx="5638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dirty="0" smtClean="0">
                <a:solidFill>
                  <a:schemeClr val="bg1"/>
                </a:solidFill>
              </a:rPr>
              <a:t>INTERMEDIATE WRITING</a:t>
            </a:r>
            <a:endParaRPr lang="en-US" sz="2000" b="1" dirty="0">
              <a:solidFill>
                <a:schemeClr val="bg1"/>
              </a:solidFill>
            </a:endParaRPr>
          </a:p>
          <a:p>
            <a:pPr algn="ctr" eaLnBrk="1" hangingPunct="1"/>
            <a:r>
              <a:rPr lang="en-US" sz="2000" b="1" dirty="0" smtClean="0">
                <a:solidFill>
                  <a:schemeClr val="bg1"/>
                </a:solidFill>
              </a:rPr>
              <a:t>SESSION 13 PIE CHART</a:t>
            </a:r>
            <a:endParaRPr lang="en-US" sz="2000" b="1" dirty="0">
              <a:solidFill>
                <a:schemeClr val="bg1"/>
              </a:solidFill>
            </a:endParaRPr>
          </a:p>
          <a:p>
            <a:pPr algn="ctr" eaLnBrk="1" hangingPunct="1"/>
            <a:r>
              <a:rPr lang="en-US" sz="2000" b="1" dirty="0" smtClean="0">
                <a:solidFill>
                  <a:schemeClr val="bg1"/>
                </a:solidFill>
              </a:rPr>
              <a:t>MEIYANTI NURCHAERANI S.S.,M.HUM</a:t>
            </a:r>
            <a:endParaRPr lang="en-US" sz="2000" b="1" dirty="0">
              <a:solidFill>
                <a:schemeClr val="bg1"/>
              </a:solidFill>
            </a:endParaRPr>
          </a:p>
          <a:p>
            <a:pPr algn="ctr" eaLnBrk="1" hangingPunct="1"/>
            <a:r>
              <a:rPr lang="en-US" sz="2000" b="1" dirty="0" smtClean="0">
                <a:solidFill>
                  <a:schemeClr val="bg1"/>
                </a:solidFill>
              </a:rPr>
              <a:t>PENDIDIKAN BAHASA INGGRIS FKIP</a:t>
            </a:r>
            <a:endParaRPr lang="en-US" sz="2000" b="1" dirty="0">
              <a:solidFill>
                <a:schemeClr val="bg1"/>
              </a:solidFill>
            </a:endParaRPr>
          </a:p>
          <a:p>
            <a:pPr algn="ctr" eaLnBrk="1" hangingPunct="1"/>
            <a:endParaRPr lang="en-US" sz="20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endParaRPr lang="en-US" sz="3200" smtClean="0">
              <a:latin typeface="Arial" panose="020B0604020202020204" pitchFamily="34" charset="0"/>
              <a:cs typeface="Arial" panose="020B0604020202020204" pitchFamily="34" charset="0"/>
            </a:endParaRPr>
          </a:p>
        </p:txBody>
      </p:sp>
      <p:sp>
        <p:nvSpPr>
          <p:cNvPr id="22532"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dirty="0">
                <a:latin typeface="Arial" panose="020B0604020202020204" pitchFamily="34" charset="0"/>
                <a:cs typeface="Arial" panose="020B0604020202020204" pitchFamily="34" charset="0"/>
              </a:rPr>
              <a:t>7.	Draw a pie chart to show roughly what percentage of time you spend on the following activities in an average week: watching TV, working, studying, sleeping, using the internet, doing ‘other’ activities.</a:t>
            </a:r>
          </a:p>
          <a:p>
            <a:r>
              <a:rPr lang="en-US" sz="2200" dirty="0">
                <a:latin typeface="Arial" panose="020B0604020202020204" pitchFamily="34" charset="0"/>
                <a:cs typeface="Arial" panose="020B0604020202020204" pitchFamily="34" charset="0"/>
              </a:rPr>
              <a:t>8.	Swap charts with a partner and look at what he or she does in an average week, write some sentences that describe your partner’s chart.  </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Tables</a:t>
            </a:r>
          </a:p>
          <a:p>
            <a:r>
              <a:rPr lang="en-US" sz="2200" dirty="0">
                <a:latin typeface="Arial" panose="020B0604020202020204" pitchFamily="34" charset="0"/>
                <a:cs typeface="Arial" panose="020B0604020202020204" pitchFamily="34" charset="0"/>
              </a:rPr>
              <a:t>Tables present information about different categories. Some times tables can be turned into charts but sometimes the categories are too different to do this</a:t>
            </a:r>
          </a:p>
          <a:p>
            <a:endParaRPr lang="id-ID" sz="22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endParaRPr lang="en-US" sz="3200" smtClean="0">
              <a:latin typeface="Arial" panose="020B0604020202020204" pitchFamily="34" charset="0"/>
              <a:cs typeface="Arial" panose="020B0604020202020204" pitchFamily="34" charset="0"/>
            </a:endParaRPr>
          </a:p>
        </p:txBody>
      </p:sp>
      <p:sp>
        <p:nvSpPr>
          <p:cNvPr id="23556"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z="2400" dirty="0"/>
              <a:t>A number of secondary school in three countries conducted a survey about how their students travel to school. Here are the result.</a:t>
            </a:r>
          </a:p>
          <a:p>
            <a:r>
              <a:rPr lang="en-US" sz="2400" dirty="0"/>
              <a:t> </a:t>
            </a:r>
            <a:r>
              <a:rPr lang="en-US" sz="2400" dirty="0" smtClean="0"/>
              <a:t>Work </a:t>
            </a:r>
            <a:r>
              <a:rPr lang="en-US" sz="2400" dirty="0"/>
              <a:t>with a partner. Together, discuss the similarities and differences in the table and then say whether you could turn this table into chart.</a:t>
            </a:r>
          </a:p>
          <a:p>
            <a:endParaRPr lang="id-ID" sz="22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1883201" y="3944520"/>
            <a:ext cx="5040826" cy="2547562"/>
          </a:xfrm>
          <a:prstGeom prst="rect">
            <a:avLst/>
          </a:prstGeom>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endParaRPr lang="en-US" sz="3200" smtClean="0">
              <a:latin typeface="Arial" panose="020B0604020202020204" pitchFamily="34" charset="0"/>
              <a:cs typeface="Arial" panose="020B0604020202020204" pitchFamily="34" charset="0"/>
            </a:endParaRPr>
          </a:p>
        </p:txBody>
      </p:sp>
      <p:sp>
        <p:nvSpPr>
          <p:cNvPr id="24580"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dirty="0">
                <a:latin typeface="Arial" panose="020B0604020202020204" pitchFamily="34" charset="0"/>
                <a:cs typeface="Arial" panose="020B0604020202020204" pitchFamily="34" charset="0"/>
              </a:rPr>
              <a:t>10.	The sentences below describe the facts in the table in exercise 9. Complete the sentences using the information in the table and the words in the box.</a:t>
            </a:r>
          </a:p>
          <a:p>
            <a:r>
              <a:rPr lang="en-US" sz="2200" dirty="0">
                <a:latin typeface="Arial" panose="020B0604020202020204" pitchFamily="34" charset="0"/>
                <a:cs typeface="Arial" panose="020B0604020202020204" pitchFamily="34" charset="0"/>
              </a:rPr>
              <a:t>11.	Guess what the figures might be for your own country and add them to the table in exercise 9. Write some sentences comparing the figures with another country.</a:t>
            </a:r>
          </a:p>
          <a:p>
            <a:r>
              <a:rPr lang="en-US" sz="2200" dirty="0">
                <a:latin typeface="Arial" panose="020B0604020202020204" pitchFamily="34" charset="0"/>
                <a:cs typeface="Arial" panose="020B0604020202020204" pitchFamily="34" charset="0"/>
              </a:rPr>
              <a:t>12.	Work with a partner Together, discuss the questions.</a:t>
            </a:r>
          </a:p>
          <a:p>
            <a:r>
              <a:rPr lang="en-US" sz="2200" dirty="0">
                <a:latin typeface="Arial" panose="020B0604020202020204" pitchFamily="34" charset="0"/>
                <a:cs typeface="Arial" panose="020B0604020202020204" pitchFamily="34" charset="0"/>
              </a:rPr>
              <a:t>a.	Is the graph about people or vehicles?</a:t>
            </a:r>
          </a:p>
          <a:p>
            <a:r>
              <a:rPr lang="en-US" sz="2200" dirty="0">
                <a:latin typeface="Arial" panose="020B0604020202020204" pitchFamily="34" charset="0"/>
                <a:cs typeface="Arial" panose="020B0604020202020204" pitchFamily="34" charset="0"/>
              </a:rPr>
              <a:t>b.	What do the numbers along the horizontal axis represent?</a:t>
            </a:r>
          </a:p>
          <a:p>
            <a:r>
              <a:rPr lang="en-US" sz="2200" dirty="0">
                <a:latin typeface="Arial" panose="020B0604020202020204" pitchFamily="34" charset="0"/>
                <a:cs typeface="Arial" panose="020B0604020202020204" pitchFamily="34" charset="0"/>
              </a:rPr>
              <a:t>c.	What do the numbers on the vertical axis represent?</a:t>
            </a:r>
          </a:p>
          <a:p>
            <a:endParaRPr lang="id-ID" sz="22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endParaRPr lang="en-US" sz="3200" smtClean="0">
              <a:latin typeface="Arial" panose="020B0604020202020204" pitchFamily="34" charset="0"/>
              <a:cs typeface="Arial" panose="020B0604020202020204" pitchFamily="34" charset="0"/>
            </a:endParaRPr>
          </a:p>
        </p:txBody>
      </p:sp>
      <p:sp>
        <p:nvSpPr>
          <p:cNvPr id="25604"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dirty="0">
                <a:latin typeface="Arial" panose="020B0604020202020204" pitchFamily="34" charset="0"/>
                <a:cs typeface="Arial" panose="020B0604020202020204" pitchFamily="34" charset="0"/>
              </a:rPr>
              <a:t>Improve your writing</a:t>
            </a:r>
          </a:p>
          <a:p>
            <a:r>
              <a:rPr lang="en-US" sz="2200" dirty="0">
                <a:latin typeface="Arial" panose="020B0604020202020204" pitchFamily="34" charset="0"/>
                <a:cs typeface="Arial" panose="020B0604020202020204" pitchFamily="34" charset="0"/>
              </a:rPr>
              <a:t>Use the present perfect tense when you are describing a trend that began in the past and is still continuing</a:t>
            </a:r>
          </a:p>
          <a:p>
            <a:r>
              <a:rPr lang="en-US" sz="2200" dirty="0">
                <a:latin typeface="Arial" panose="020B0604020202020204" pitchFamily="34" charset="0"/>
                <a:cs typeface="Arial" panose="020B0604020202020204" pitchFamily="34" charset="0"/>
              </a:rPr>
              <a:t>13.	Write a short, overall statement about car ownership  Britain.</a:t>
            </a:r>
          </a:p>
          <a:p>
            <a:r>
              <a:rPr lang="en-US" sz="2200" dirty="0">
                <a:latin typeface="Arial" panose="020B0604020202020204" pitchFamily="34" charset="0"/>
                <a:cs typeface="Arial" panose="020B0604020202020204" pitchFamily="34" charset="0"/>
              </a:rPr>
              <a:t>14.	Re-write your statement in two new sentences which include these words and phrases:</a:t>
            </a:r>
          </a:p>
          <a:p>
            <a:r>
              <a:rPr lang="en-US" sz="2200" dirty="0">
                <a:latin typeface="Arial" panose="020B0604020202020204" pitchFamily="34" charset="0"/>
                <a:cs typeface="Arial" panose="020B0604020202020204" pitchFamily="34" charset="0"/>
              </a:rPr>
              <a:t>a.	Since</a:t>
            </a:r>
          </a:p>
          <a:p>
            <a:r>
              <a:rPr lang="en-US" sz="2200" dirty="0">
                <a:latin typeface="Arial" panose="020B0604020202020204" pitchFamily="34" charset="0"/>
                <a:cs typeface="Arial" panose="020B0604020202020204" pitchFamily="34" charset="0"/>
              </a:rPr>
              <a:t>b.	Over a … period between 1960 and 2005</a:t>
            </a:r>
          </a:p>
          <a:p>
            <a:r>
              <a:rPr lang="en-US" sz="2200" dirty="0">
                <a:latin typeface="Arial" panose="020B0604020202020204" pitchFamily="34" charset="0"/>
                <a:cs typeface="Arial" panose="020B0604020202020204" pitchFamily="34" charset="0"/>
              </a:rPr>
              <a:t>15.	Now re-write your two sentences, a and b, to include the number of owners. You will have to re-</a:t>
            </a:r>
            <a:r>
              <a:rPr lang="en-US" sz="2200" dirty="0" err="1">
                <a:latin typeface="Arial" panose="020B0604020202020204" pitchFamily="34" charset="0"/>
                <a:cs typeface="Arial" panose="020B0604020202020204" pitchFamily="34" charset="0"/>
              </a:rPr>
              <a:t>organise</a:t>
            </a:r>
            <a:r>
              <a:rPr lang="en-US" sz="2200" dirty="0">
                <a:latin typeface="Arial" panose="020B0604020202020204" pitchFamily="34" charset="0"/>
                <a:cs typeface="Arial" panose="020B0604020202020204" pitchFamily="34" charset="0"/>
              </a:rPr>
              <a:t> your sentences to do this.</a:t>
            </a:r>
          </a:p>
          <a:p>
            <a:endParaRPr lang="id-ID" sz="22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5"/>
          <p:cNvSpPr>
            <a:spLocks noGrp="1"/>
          </p:cNvSpPr>
          <p:nvPr>
            <p:ph type="title"/>
          </p:nvPr>
        </p:nvSpPr>
        <p:spPr bwMode="auto">
          <a:xfrm>
            <a:off x="533400" y="685800"/>
            <a:ext cx="8229600" cy="106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endParaRPr lang="en-US" sz="3200" dirty="0" smtClean="0">
              <a:latin typeface="Arial" panose="020B0604020202020204" pitchFamily="34" charset="0"/>
              <a:cs typeface="Arial" panose="020B0604020202020204" pitchFamily="34" charset="0"/>
            </a:endParaRPr>
          </a:p>
        </p:txBody>
      </p:sp>
      <p:sp>
        <p:nvSpPr>
          <p:cNvPr id="26628" name="Content Placeholder 5"/>
          <p:cNvSpPr>
            <a:spLocks noGrp="1"/>
          </p:cNvSpPr>
          <p:nvPr>
            <p:ph idx="1"/>
          </p:nvPr>
        </p:nvSpPr>
        <p:spPr bwMode="auto">
          <a:xfrm>
            <a:off x="457200" y="1219200"/>
            <a:ext cx="8229600" cy="4906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dirty="0">
                <a:latin typeface="Arial" panose="020B0604020202020204" pitchFamily="34" charset="0"/>
                <a:cs typeface="Arial" panose="020B0604020202020204" pitchFamily="34" charset="0"/>
              </a:rPr>
              <a:t>16.	Work with a partner. Together, discuss the questions.</a:t>
            </a:r>
          </a:p>
          <a:p>
            <a:r>
              <a:rPr lang="en-US" sz="2200" dirty="0">
                <a:latin typeface="Arial" panose="020B0604020202020204" pitchFamily="34" charset="0"/>
                <a:cs typeface="Arial" panose="020B0604020202020204" pitchFamily="34" charset="0"/>
              </a:rPr>
              <a:t>a.	What does the process diagram below show?</a:t>
            </a:r>
          </a:p>
          <a:p>
            <a:r>
              <a:rPr lang="en-US" sz="2200" dirty="0">
                <a:latin typeface="Arial" panose="020B0604020202020204" pitchFamily="34" charset="0"/>
                <a:cs typeface="Arial" panose="020B0604020202020204" pitchFamily="34" charset="0"/>
              </a:rPr>
              <a:t>b.	What do the arrows represent?</a:t>
            </a:r>
          </a:p>
          <a:p>
            <a:r>
              <a:rPr lang="en-US" sz="2200" dirty="0">
                <a:latin typeface="Arial" panose="020B0604020202020204" pitchFamily="34" charset="0"/>
                <a:cs typeface="Arial" panose="020B0604020202020204" pitchFamily="34" charset="0"/>
              </a:rPr>
              <a:t>c.	What does the scale at the side of the diagram describe?</a:t>
            </a:r>
          </a:p>
          <a:p>
            <a:r>
              <a:rPr lang="en-US" sz="2200" dirty="0">
                <a:latin typeface="Arial" panose="020B0604020202020204" pitchFamily="34" charset="0"/>
                <a:cs typeface="Arial" panose="020B0604020202020204" pitchFamily="34" charset="0"/>
              </a:rPr>
              <a:t>17.	Complete this short description of the diagram by first choosing the most suitable verb from the box for each gap and then putting it in the correct form.</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1.	Describing trends</a:t>
            </a:r>
          </a:p>
          <a:p>
            <a:r>
              <a:rPr lang="en-US" sz="2200" dirty="0">
                <a:latin typeface="Arial" panose="020B0604020202020204" pitchFamily="34" charset="0"/>
                <a:cs typeface="Arial" panose="020B0604020202020204" pitchFamily="34" charset="0"/>
              </a:rPr>
              <a:t>Overview is an overall summary of the information and is different from an introduction, which simply states what the diagram or chart shows. The examiner will expect to find an overview as part of your answer to Task 1.</a:t>
            </a:r>
          </a:p>
          <a:p>
            <a:endParaRPr lang="id-ID" sz="22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endParaRPr lang="en-US" sz="3200" smtClean="0">
              <a:latin typeface="Arial" panose="020B0604020202020204" pitchFamily="34" charset="0"/>
              <a:cs typeface="Arial" panose="020B0604020202020204" pitchFamily="34" charset="0"/>
            </a:endParaRPr>
          </a:p>
        </p:txBody>
      </p:sp>
      <p:sp>
        <p:nvSpPr>
          <p:cNvPr id="27652"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dirty="0">
                <a:latin typeface="Arial" panose="020B0604020202020204" pitchFamily="34" charset="0"/>
                <a:cs typeface="Arial" panose="020B0604020202020204" pitchFamily="34" charset="0"/>
              </a:rPr>
              <a:t>1.	Look at the bar chart and say what information is being shown. Here are two descriptions of the overall trend shown in the bar chart.</a:t>
            </a:r>
            <a:endParaRPr lang="id-ID" sz="22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1447800" y="2819400"/>
            <a:ext cx="6324600" cy="3237713"/>
          </a:xfrm>
          <a:prstGeom prst="rect">
            <a:avLst/>
          </a:prstGeom>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endParaRPr lang="en-US" sz="3200" smtClean="0">
              <a:latin typeface="Arial" panose="020B0604020202020204" pitchFamily="34" charset="0"/>
              <a:cs typeface="Arial" panose="020B0604020202020204" pitchFamily="34" charset="0"/>
            </a:endParaRPr>
          </a:p>
        </p:txBody>
      </p:sp>
      <p:sp>
        <p:nvSpPr>
          <p:cNvPr id="28676"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dirty="0">
                <a:latin typeface="Arial" panose="020B0604020202020204" pitchFamily="34" charset="0"/>
                <a:cs typeface="Arial" panose="020B0604020202020204" pitchFamily="34" charset="0"/>
              </a:rPr>
              <a:t>2.	Add considerably to the first sentence and considerable to the second sentence. What effect do these words have?</a:t>
            </a:r>
          </a:p>
          <a:p>
            <a:r>
              <a:rPr lang="en-US" sz="2200" dirty="0">
                <a:latin typeface="Arial" panose="020B0604020202020204" pitchFamily="34" charset="0"/>
                <a:cs typeface="Arial" panose="020B0604020202020204" pitchFamily="34" charset="0"/>
              </a:rPr>
              <a:t>3.	Re-write the two sentences about tourism in Brazil to include a reference to time and to the number of tourists in figures.</a:t>
            </a:r>
          </a:p>
          <a:p>
            <a:r>
              <a:rPr lang="en-US" sz="2200" dirty="0">
                <a:latin typeface="Arial" panose="020B0604020202020204" pitchFamily="34" charset="0"/>
                <a:cs typeface="Arial" panose="020B0604020202020204" pitchFamily="34" charset="0"/>
              </a:rPr>
              <a:t>4.	Look at the table below and say what information is being shown. Write two sentences which describe the information and provide an overview.</a:t>
            </a:r>
          </a:p>
          <a:p>
            <a:endParaRPr lang="id-ID" sz="22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5.</a:t>
            </a:r>
            <a:r>
              <a:rPr lang="en-US" sz="2000" dirty="0">
                <a:latin typeface="Arial" panose="020B0604020202020204" pitchFamily="34" charset="0"/>
                <a:cs typeface="Arial" panose="020B0604020202020204" pitchFamily="34" charset="0"/>
              </a:rPr>
              <a:t>	Look at these words and phrases which will help you describe trends</a:t>
            </a:r>
          </a:p>
        </p:txBody>
      </p:sp>
      <p:pic>
        <p:nvPicPr>
          <p:cNvPr id="6" name="Picture 5"/>
          <p:cNvPicPr>
            <a:picLocks noChangeAspect="1"/>
          </p:cNvPicPr>
          <p:nvPr/>
        </p:nvPicPr>
        <p:blipFill>
          <a:blip r:embed="rId2"/>
          <a:stretch>
            <a:fillRect/>
          </a:stretch>
        </p:blipFill>
        <p:spPr>
          <a:xfrm>
            <a:off x="609600" y="1600200"/>
            <a:ext cx="8077200" cy="2819400"/>
          </a:xfrm>
          <a:prstGeom prst="rect">
            <a:avLst/>
          </a:prstGeom>
        </p:spPr>
      </p:pic>
    </p:spTree>
    <p:extLst>
      <p:ext uri="{BB962C8B-B14F-4D97-AF65-F5344CB8AC3E}">
        <p14:creationId xmlns:p14="http://schemas.microsoft.com/office/powerpoint/2010/main" val="1326934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6. Using </a:t>
            </a:r>
            <a:r>
              <a:rPr lang="en-US" sz="2000" dirty="0">
                <a:latin typeface="Arial" panose="020B0604020202020204" pitchFamily="34" charset="0"/>
                <a:cs typeface="Arial" panose="020B0604020202020204" pitchFamily="34" charset="0"/>
              </a:rPr>
              <a:t>the nouns and adjectives from the table help you </a:t>
            </a:r>
          </a:p>
        </p:txBody>
      </p:sp>
      <p:pic>
        <p:nvPicPr>
          <p:cNvPr id="4" name="Picture 3"/>
          <p:cNvPicPr>
            <a:picLocks noChangeAspect="1"/>
          </p:cNvPicPr>
          <p:nvPr/>
        </p:nvPicPr>
        <p:blipFill>
          <a:blip r:embed="rId2"/>
          <a:stretch>
            <a:fillRect/>
          </a:stretch>
        </p:blipFill>
        <p:spPr>
          <a:xfrm>
            <a:off x="457200" y="1600200"/>
            <a:ext cx="8229600" cy="3505200"/>
          </a:xfrm>
          <a:prstGeom prst="rect">
            <a:avLst/>
          </a:prstGeom>
        </p:spPr>
      </p:pic>
    </p:spTree>
    <p:extLst>
      <p:ext uri="{BB962C8B-B14F-4D97-AF65-F5344CB8AC3E}">
        <p14:creationId xmlns:p14="http://schemas.microsoft.com/office/powerpoint/2010/main" val="3231765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09600" y="1676400"/>
            <a:ext cx="7391400" cy="4343400"/>
          </a:xfrm>
          <a:prstGeom prst="rect">
            <a:avLst/>
          </a:prstGeom>
        </p:spPr>
      </p:pic>
    </p:spTree>
    <p:extLst>
      <p:ext uri="{BB962C8B-B14F-4D97-AF65-F5344CB8AC3E}">
        <p14:creationId xmlns:p14="http://schemas.microsoft.com/office/powerpoint/2010/main" val="357195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r>
              <a:rPr lang="en-US" sz="3200" smtClean="0">
                <a:latin typeface="Arial" panose="020B0604020202020204" pitchFamily="34" charset="0"/>
                <a:cs typeface="Arial" panose="020B0604020202020204" pitchFamily="34" charset="0"/>
              </a:rPr>
              <a:t>KEMAMPUAN AKHIR YANG DIHARAPKAN</a:t>
            </a:r>
          </a:p>
        </p:txBody>
      </p:sp>
      <p:sp>
        <p:nvSpPr>
          <p:cNvPr id="14340"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220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latin typeface="Arial" panose="020B0604020202020204" pitchFamily="34" charset="0"/>
                <a:cs typeface="Arial" panose="020B0604020202020204" pitchFamily="34" charset="0"/>
              </a:rPr>
              <a:t>7. Describe </a:t>
            </a:r>
            <a:r>
              <a:rPr lang="en-US" sz="2400" dirty="0">
                <a:latin typeface="Arial" panose="020B0604020202020204" pitchFamily="34" charset="0"/>
                <a:cs typeface="Arial" panose="020B0604020202020204" pitchFamily="34" charset="0"/>
              </a:rPr>
              <a:t>each trend again, this time using the verbs and adverbs from </a:t>
            </a:r>
            <a:r>
              <a:rPr lang="en-US" sz="2400" dirty="0" err="1">
                <a:latin typeface="Arial" panose="020B0604020202020204" pitchFamily="34" charset="0"/>
                <a:cs typeface="Arial" panose="020B0604020202020204" pitchFamily="34" charset="0"/>
              </a:rPr>
              <a:t>excercise</a:t>
            </a:r>
            <a:r>
              <a:rPr lang="en-US" sz="2400" dirty="0">
                <a:latin typeface="Arial" panose="020B0604020202020204" pitchFamily="34" charset="0"/>
                <a:cs typeface="Arial" panose="020B0604020202020204" pitchFamily="34" charset="0"/>
              </a:rPr>
              <a:t> 5. e.g. 1 It falls sharply.</a:t>
            </a:r>
          </a:p>
          <a:p>
            <a:r>
              <a:rPr lang="en-US" sz="2400" dirty="0">
                <a:latin typeface="Arial" panose="020B0604020202020204" pitchFamily="34" charset="0"/>
                <a:cs typeface="Arial" panose="020B0604020202020204" pitchFamily="34" charset="0"/>
              </a:rPr>
              <a:t>8. Look at A-C which present different kinds of information about a large multinational company. Write three short paragraphs about the information. For each graph or chart, first write a sentence which describes what it shows. Then write another sentence which describes the trend you can see. Finally, write a sentence which includes some specific data.</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8881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14400" y="1524000"/>
            <a:ext cx="7010400" cy="4800600"/>
          </a:xfrm>
          <a:prstGeom prst="rect">
            <a:avLst/>
          </a:prstGeom>
        </p:spPr>
      </p:pic>
    </p:spTree>
    <p:extLst>
      <p:ext uri="{BB962C8B-B14F-4D97-AF65-F5344CB8AC3E}">
        <p14:creationId xmlns:p14="http://schemas.microsoft.com/office/powerpoint/2010/main" val="1089295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85800" y="1676400"/>
            <a:ext cx="7543800" cy="4495800"/>
          </a:xfrm>
          <a:prstGeom prst="rect">
            <a:avLst/>
          </a:prstGeom>
        </p:spPr>
      </p:pic>
    </p:spTree>
    <p:extLst>
      <p:ext uri="{BB962C8B-B14F-4D97-AF65-F5344CB8AC3E}">
        <p14:creationId xmlns:p14="http://schemas.microsoft.com/office/powerpoint/2010/main" val="906107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1752600"/>
            <a:ext cx="7467600" cy="4495800"/>
          </a:xfrm>
          <a:prstGeom prst="rect">
            <a:avLst/>
          </a:prstGeom>
        </p:spPr>
      </p:pic>
    </p:spTree>
    <p:extLst>
      <p:ext uri="{BB962C8B-B14F-4D97-AF65-F5344CB8AC3E}">
        <p14:creationId xmlns:p14="http://schemas.microsoft.com/office/powerpoint/2010/main" val="2097309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dirty="0" smtClean="0">
                <a:latin typeface="Arial" panose="020B0604020202020204" pitchFamily="34" charset="0"/>
                <a:cs typeface="Arial" panose="020B0604020202020204" pitchFamily="34" charset="0"/>
              </a:rPr>
              <a:t>9.  </a:t>
            </a:r>
            <a:r>
              <a:rPr lang="en-US" sz="2000" dirty="0">
                <a:latin typeface="Arial" panose="020B0604020202020204" pitchFamily="34" charset="0"/>
                <a:cs typeface="Arial" panose="020B0604020202020204" pitchFamily="34" charset="0"/>
              </a:rPr>
              <a:t>Look at the graph below and answer the questions. </a:t>
            </a:r>
          </a:p>
          <a:p>
            <a:r>
              <a:rPr lang="en-US" sz="2000" dirty="0">
                <a:latin typeface="Arial" panose="020B0604020202020204" pitchFamily="34" charset="0"/>
                <a:cs typeface="Arial" panose="020B0604020202020204" pitchFamily="34" charset="0"/>
              </a:rPr>
              <a:t>a. What does the graph show?</a:t>
            </a:r>
          </a:p>
          <a:p>
            <a:r>
              <a:rPr lang="en-US" sz="2000" dirty="0">
                <a:latin typeface="Arial" panose="020B0604020202020204" pitchFamily="34" charset="0"/>
                <a:cs typeface="Arial" panose="020B0604020202020204" pitchFamily="34" charset="0"/>
              </a:rPr>
              <a:t>b. How is the overall trend in this graph different form others you have looked at in this unit?</a:t>
            </a:r>
          </a:p>
          <a:p>
            <a:r>
              <a:rPr lang="en-US" sz="2000" dirty="0">
                <a:latin typeface="Arial" panose="020B0604020202020204" pitchFamily="34" charset="0"/>
                <a:cs typeface="Arial" panose="020B0604020202020204" pitchFamily="34" charset="0"/>
              </a:rPr>
              <a:t>c. What tense will you use to describe it?</a:t>
            </a:r>
          </a:p>
          <a:p>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676400" y="3429000"/>
            <a:ext cx="5562600" cy="2697163"/>
          </a:xfrm>
          <a:prstGeom prst="rect">
            <a:avLst/>
          </a:prstGeom>
        </p:spPr>
      </p:pic>
    </p:spTree>
    <p:extLst>
      <p:ext uri="{BB962C8B-B14F-4D97-AF65-F5344CB8AC3E}">
        <p14:creationId xmlns:p14="http://schemas.microsoft.com/office/powerpoint/2010/main" val="215753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10. </a:t>
            </a:r>
            <a:r>
              <a:rPr lang="en-US" sz="2400" dirty="0"/>
              <a:t>Write four or five sentences about the trends you can see in the graph of HARRY’S annual sales of hamburgers. Try to include the words stable, fewer, rise, sales, peak and drop.</a:t>
            </a:r>
          </a:p>
          <a:p>
            <a:r>
              <a:rPr lang="en-US" sz="2400" dirty="0"/>
              <a:t>11. Write general observation about the popularity of hamburgers over the year.</a:t>
            </a:r>
          </a:p>
          <a:p>
            <a:r>
              <a:rPr lang="en-US" sz="2400" dirty="0"/>
              <a:t>12. State, what is being shown in the graph below in your own words. Circle the most important trends.</a:t>
            </a:r>
          </a:p>
          <a:p>
            <a:endParaRPr lang="en-US" sz="2400" dirty="0"/>
          </a:p>
        </p:txBody>
      </p:sp>
    </p:spTree>
    <p:extLst>
      <p:ext uri="{BB962C8B-B14F-4D97-AF65-F5344CB8AC3E}">
        <p14:creationId xmlns:p14="http://schemas.microsoft.com/office/powerpoint/2010/main" val="3461327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62000" y="1676400"/>
            <a:ext cx="7772400" cy="4114799"/>
          </a:xfrm>
          <a:prstGeom prst="rect">
            <a:avLst/>
          </a:prstGeom>
        </p:spPr>
      </p:pic>
    </p:spTree>
    <p:extLst>
      <p:ext uri="{BB962C8B-B14F-4D97-AF65-F5344CB8AC3E}">
        <p14:creationId xmlns:p14="http://schemas.microsoft.com/office/powerpoint/2010/main" val="4192608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p>
            <a:endParaRPr lang="en-US" dirty="0"/>
          </a:p>
        </p:txBody>
      </p:sp>
      <p:sp>
        <p:nvSpPr>
          <p:cNvPr id="3" name="Content Placeholder 2"/>
          <p:cNvSpPr>
            <a:spLocks noGrp="1"/>
          </p:cNvSpPr>
          <p:nvPr>
            <p:ph idx="1"/>
          </p:nvPr>
        </p:nvSpPr>
        <p:spPr>
          <a:xfrm>
            <a:off x="457200" y="1219200"/>
            <a:ext cx="8229600" cy="4906963"/>
          </a:xfrm>
        </p:spPr>
        <p:txBody>
          <a:bodyPr/>
          <a:lstStyle/>
          <a:p>
            <a:r>
              <a:rPr lang="en-US" sz="2400" dirty="0">
                <a:latin typeface="Arial" panose="020B0604020202020204" pitchFamily="34" charset="0"/>
                <a:cs typeface="Arial" panose="020B0604020202020204" pitchFamily="34" charset="0"/>
              </a:rPr>
              <a:t>13.	Read a student’s description of the graph and the advice on how to approach Task 1</a:t>
            </a:r>
          </a:p>
          <a:p>
            <a:r>
              <a:rPr lang="en-US" sz="2400" dirty="0">
                <a:latin typeface="Arial" panose="020B0604020202020204" pitchFamily="34" charset="0"/>
                <a:cs typeface="Arial" panose="020B0604020202020204" pitchFamily="34" charset="0"/>
              </a:rPr>
              <a:t>How to approach the task</a:t>
            </a:r>
          </a:p>
          <a:p>
            <a:r>
              <a:rPr lang="en-US" sz="2400" dirty="0">
                <a:latin typeface="Arial" panose="020B0604020202020204" pitchFamily="34" charset="0"/>
                <a:cs typeface="Arial" panose="020B0604020202020204" pitchFamily="34" charset="0"/>
              </a:rPr>
              <a:t>•	State the purpose of the graph or chart</a:t>
            </a:r>
          </a:p>
          <a:p>
            <a:r>
              <a:rPr lang="en-US" sz="2400" dirty="0">
                <a:latin typeface="Arial" panose="020B0604020202020204" pitchFamily="34" charset="0"/>
                <a:cs typeface="Arial" panose="020B0604020202020204" pitchFamily="34" charset="0"/>
              </a:rPr>
              <a:t>•	Provide an overview</a:t>
            </a:r>
          </a:p>
          <a:p>
            <a:r>
              <a:rPr lang="en-US" sz="2400" dirty="0">
                <a:latin typeface="Arial" panose="020B0604020202020204" pitchFamily="34" charset="0"/>
                <a:cs typeface="Arial" panose="020B0604020202020204" pitchFamily="34" charset="0"/>
              </a:rPr>
              <a:t>•	Select the key trends of features.</a:t>
            </a:r>
          </a:p>
          <a:p>
            <a:r>
              <a:rPr lang="en-US" sz="2400" dirty="0">
                <a:latin typeface="Arial" panose="020B0604020202020204" pitchFamily="34" charset="0"/>
                <a:cs typeface="Arial" panose="020B0604020202020204" pitchFamily="34" charset="0"/>
              </a:rPr>
              <a:t>•	Illustrate these with figures.</a:t>
            </a:r>
          </a:p>
          <a:p>
            <a:r>
              <a:rPr lang="en-US" sz="2400" dirty="0">
                <a:latin typeface="Arial" panose="020B0604020202020204" pitchFamily="34" charset="0"/>
                <a:cs typeface="Arial" panose="020B0604020202020204" pitchFamily="34" charset="0"/>
              </a:rPr>
              <a:t>•	Make a simple, relevant round-off point-if appropriate </a:t>
            </a:r>
          </a:p>
          <a:p>
            <a:r>
              <a:rPr lang="en-US" sz="2400" dirty="0">
                <a:latin typeface="Arial" panose="020B0604020202020204" pitchFamily="34" charset="0"/>
                <a:cs typeface="Arial" panose="020B0604020202020204" pitchFamily="34" charset="0"/>
              </a:rPr>
              <a:t>14.	Work with partner together discuss the description of the graph above. How successfully has the writer used the advice on how to approach Task 1</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158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endParaRPr lang="en-US" dirty="0"/>
          </a:p>
        </p:txBody>
      </p:sp>
      <p:sp>
        <p:nvSpPr>
          <p:cNvPr id="3" name="Content Placeholder 2"/>
          <p:cNvSpPr>
            <a:spLocks noGrp="1"/>
          </p:cNvSpPr>
          <p:nvPr>
            <p:ph idx="1"/>
          </p:nvPr>
        </p:nvSpPr>
        <p:spPr>
          <a:xfrm>
            <a:off x="457200" y="1143000"/>
            <a:ext cx="8229600" cy="4983163"/>
          </a:xfrm>
        </p:spPr>
        <p:txBody>
          <a:bodyPr/>
          <a:lstStyle/>
          <a:p>
            <a:r>
              <a:rPr lang="en-US" sz="2400" dirty="0">
                <a:latin typeface="Arial" panose="020B0604020202020204" pitchFamily="34" charset="0"/>
                <a:cs typeface="Arial" panose="020B0604020202020204" pitchFamily="34" charset="0"/>
              </a:rPr>
              <a:t>15.	Take 20 minutes to write a better description of the graph in exercise 12 using the advice to help you. Then compare you answer with the model answer in the key.</a:t>
            </a:r>
          </a:p>
          <a:p>
            <a:r>
              <a:rPr lang="en-US" sz="2400" dirty="0">
                <a:latin typeface="Arial" panose="020B0604020202020204" pitchFamily="34" charset="0"/>
                <a:cs typeface="Arial" panose="020B0604020202020204" pitchFamily="34" charset="0"/>
              </a:rPr>
              <a:t>16.	Work with a partner and discuss which of the numbered and underlined parts of the model answer provide:</a:t>
            </a:r>
          </a:p>
          <a:p>
            <a:r>
              <a:rPr lang="en-US" sz="2400" dirty="0">
                <a:latin typeface="Arial" panose="020B0604020202020204" pitchFamily="34" charset="0"/>
                <a:cs typeface="Arial" panose="020B0604020202020204" pitchFamily="34" charset="0"/>
              </a:rPr>
              <a:t>a. an introduction to the chart</a:t>
            </a:r>
          </a:p>
          <a:p>
            <a:r>
              <a:rPr lang="en-US" sz="2400" dirty="0">
                <a:latin typeface="Arial" panose="020B0604020202020204" pitchFamily="34" charset="0"/>
                <a:cs typeface="Arial" panose="020B0604020202020204" pitchFamily="34" charset="0"/>
              </a:rPr>
              <a:t>b. the key trends</a:t>
            </a:r>
          </a:p>
          <a:p>
            <a:r>
              <a:rPr lang="en-US" sz="2400" dirty="0">
                <a:latin typeface="Arial" panose="020B0604020202020204" pitchFamily="34" charset="0"/>
                <a:cs typeface="Arial" panose="020B0604020202020204" pitchFamily="34" charset="0"/>
              </a:rPr>
              <a:t>c. an overview of the trends.</a:t>
            </a:r>
          </a:p>
          <a:p>
            <a:r>
              <a:rPr lang="en-US" sz="2400" dirty="0">
                <a:latin typeface="Arial" panose="020B0604020202020204" pitchFamily="34" charset="0"/>
                <a:cs typeface="Arial" panose="020B0604020202020204" pitchFamily="34" charset="0"/>
              </a:rPr>
              <a:t>17.	Look the model answer in the key again and circle the words and phrases the writer uses to link the different points.</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7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2800" dirty="0" smtClean="0">
                <a:latin typeface="Arial" panose="020B0604020202020204" pitchFamily="34" charset="0"/>
                <a:cs typeface="Arial" panose="020B0604020202020204" pitchFamily="34" charset="0"/>
              </a:rPr>
              <a:t>SUMMARIZING INFORMATION</a:t>
            </a:r>
            <a:br>
              <a:rPr lang="en-US" sz="28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000" dirty="0">
                <a:latin typeface="Arial" panose="020B0604020202020204" pitchFamily="34" charset="0"/>
                <a:cs typeface="Arial" panose="020B0604020202020204" pitchFamily="34" charset="0"/>
              </a:rPr>
              <a:t>1. Work with partner</a:t>
            </a:r>
          </a:p>
          <a:p>
            <a:r>
              <a:rPr lang="en-US" sz="2000" dirty="0">
                <a:latin typeface="Arial" panose="020B0604020202020204" pitchFamily="34" charset="0"/>
                <a:cs typeface="Arial" panose="020B0604020202020204" pitchFamily="34" charset="0"/>
              </a:rPr>
              <a:t>2. Discuss what the chart shows and identify some important points.</a:t>
            </a:r>
          </a:p>
          <a:p>
            <a:r>
              <a:rPr lang="en-US" sz="2000" dirty="0">
                <a:latin typeface="Arial" panose="020B0604020202020204" pitchFamily="34" charset="0"/>
                <a:cs typeface="Arial" panose="020B0604020202020204" pitchFamily="34" charset="0"/>
              </a:rPr>
              <a:t>3. Consider which tense you will use most for your answer.</a:t>
            </a:r>
          </a:p>
          <a:p>
            <a:endParaRPr lang="en-US" dirty="0"/>
          </a:p>
        </p:txBody>
      </p:sp>
      <p:pic>
        <p:nvPicPr>
          <p:cNvPr id="4" name="Picture 3"/>
          <p:cNvPicPr>
            <a:picLocks noChangeAspect="1"/>
          </p:cNvPicPr>
          <p:nvPr/>
        </p:nvPicPr>
        <p:blipFill>
          <a:blip r:embed="rId2"/>
          <a:stretch>
            <a:fillRect/>
          </a:stretch>
        </p:blipFill>
        <p:spPr>
          <a:xfrm>
            <a:off x="914400" y="2895600"/>
            <a:ext cx="7239000" cy="3404539"/>
          </a:xfrm>
          <a:prstGeom prst="rect">
            <a:avLst/>
          </a:prstGeom>
        </p:spPr>
      </p:pic>
    </p:spTree>
    <p:extLst>
      <p:ext uri="{BB962C8B-B14F-4D97-AF65-F5344CB8AC3E}">
        <p14:creationId xmlns:p14="http://schemas.microsoft.com/office/powerpoint/2010/main" val="256749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endParaRPr lang="en-US" sz="3200" smtClean="0">
              <a:latin typeface="Arial" panose="020B0604020202020204" pitchFamily="34" charset="0"/>
              <a:cs typeface="Arial" panose="020B0604020202020204" pitchFamily="34" charset="0"/>
            </a:endParaRPr>
          </a:p>
        </p:txBody>
      </p:sp>
      <p:sp>
        <p:nvSpPr>
          <p:cNvPr id="15364"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z="2400" dirty="0"/>
              <a:t>Charts, tables and graphs present facts, which are objective and often involve measurement. For example, the bar chart on the right shows what a group of student think about a film they have just seen. We can interpret the information by saying that half the student did not like the film or by saying that fifty per cent of the student did not like the film. We can be even more specific and state that fifteen out off thirty student did not like the film.</a:t>
            </a:r>
          </a:p>
          <a:p>
            <a:endParaRPr lang="id-ID" sz="22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dirty="0" smtClean="0"/>
              <a:t>4. </a:t>
            </a:r>
            <a:r>
              <a:rPr lang="en-US" sz="2000" dirty="0"/>
              <a:t>Follow the instruction 1-6 to write a description of the chart</a:t>
            </a:r>
          </a:p>
          <a:p>
            <a:pPr lvl="0"/>
            <a:r>
              <a:rPr lang="en-US" sz="2000" dirty="0"/>
              <a:t>Write one sentence which states what the chart shows.</a:t>
            </a:r>
          </a:p>
          <a:p>
            <a:pPr lvl="0"/>
            <a:r>
              <a:rPr lang="en-US" sz="2000" dirty="0"/>
              <a:t>Write two sentence which give an overview of the chart</a:t>
            </a:r>
          </a:p>
          <a:p>
            <a:pPr lvl="0"/>
            <a:r>
              <a:rPr lang="en-US" sz="2000" dirty="0"/>
              <a:t>Write two sentences about Singapore.</a:t>
            </a:r>
          </a:p>
          <a:p>
            <a:pPr lvl="0"/>
            <a:r>
              <a:rPr lang="en-US" sz="2000" dirty="0"/>
              <a:t>Write one sentence about Brunei Darussalam.</a:t>
            </a:r>
          </a:p>
          <a:p>
            <a:pPr lvl="0"/>
            <a:r>
              <a:rPr lang="en-US" sz="2000" dirty="0"/>
              <a:t>Write one sentence about Cambodia and Vietnam.</a:t>
            </a:r>
          </a:p>
          <a:p>
            <a:pPr lvl="0"/>
            <a:r>
              <a:rPr lang="en-US" sz="2000" dirty="0"/>
              <a:t>Conclude with a final sentence about the remaining countries</a:t>
            </a:r>
          </a:p>
          <a:p>
            <a:r>
              <a:rPr lang="en-US" sz="2000" dirty="0"/>
              <a:t>5. Swap answer with a partner. Read you partner’s description of the chart and compare it with the model answer in the key.</a:t>
            </a:r>
          </a:p>
          <a:p>
            <a:endParaRPr lang="en-US" sz="2000" dirty="0"/>
          </a:p>
        </p:txBody>
      </p:sp>
    </p:spTree>
    <p:extLst>
      <p:ext uri="{BB962C8B-B14F-4D97-AF65-F5344CB8AC3E}">
        <p14:creationId xmlns:p14="http://schemas.microsoft.com/office/powerpoint/2010/main" val="1423575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lstStyle/>
          <a:p>
            <a:endParaRPr lang="en-US" dirty="0"/>
          </a:p>
        </p:txBody>
      </p:sp>
      <p:sp>
        <p:nvSpPr>
          <p:cNvPr id="3" name="Content Placeholder 2"/>
          <p:cNvSpPr>
            <a:spLocks noGrp="1"/>
          </p:cNvSpPr>
          <p:nvPr>
            <p:ph idx="1"/>
          </p:nvPr>
        </p:nvSpPr>
        <p:spPr>
          <a:xfrm>
            <a:off x="457200" y="1066800"/>
            <a:ext cx="8229600" cy="5059363"/>
          </a:xfrm>
        </p:spPr>
        <p:txBody>
          <a:bodyPr/>
          <a:lstStyle/>
          <a:p>
            <a:r>
              <a:rPr lang="en-US" sz="2400" dirty="0" smtClean="0">
                <a:latin typeface="Arial" panose="020B0604020202020204" pitchFamily="34" charset="0"/>
                <a:cs typeface="Arial" panose="020B0604020202020204" pitchFamily="34" charset="0"/>
              </a:rPr>
              <a:t>6. Now </a:t>
            </a:r>
            <a:r>
              <a:rPr lang="en-US" sz="2400" dirty="0">
                <a:latin typeface="Arial" panose="020B0604020202020204" pitchFamily="34" charset="0"/>
                <a:cs typeface="Arial" panose="020B0604020202020204" pitchFamily="34" charset="0"/>
              </a:rPr>
              <a:t>look at your partner’s description and the model answer again and answer question 1-6 for both. Did your partner.</a:t>
            </a:r>
          </a:p>
          <a:p>
            <a:r>
              <a:rPr lang="en-US" sz="2400" dirty="0">
                <a:latin typeface="Arial" panose="020B0604020202020204" pitchFamily="34" charset="0"/>
                <a:cs typeface="Arial" panose="020B0604020202020204" pitchFamily="34" charset="0"/>
              </a:rPr>
              <a:t>	1. give you the overall time period in the first </a:t>
            </a:r>
            <a:r>
              <a:rPr lang="en-US" sz="2400" dirty="0" smtClean="0">
                <a:latin typeface="Arial" panose="020B0604020202020204" pitchFamily="34" charset="0"/>
                <a:cs typeface="Arial" panose="020B0604020202020204" pitchFamily="34" charset="0"/>
              </a:rPr>
              <a:t>    sentence</a:t>
            </a:r>
            <a:r>
              <a:rPr lang="en-US" sz="2400" dirty="0">
                <a:latin typeface="Arial" panose="020B0604020202020204" pitchFamily="34" charset="0"/>
                <a:cs typeface="Arial" panose="020B0604020202020204" pitchFamily="34" charset="0"/>
              </a:rPr>
              <a:t>?</a:t>
            </a:r>
          </a:p>
          <a:p>
            <a:r>
              <a:rPr lang="en-US" sz="2400" dirty="0" smtClean="0">
                <a:latin typeface="Arial" panose="020B0604020202020204" pitchFamily="34" charset="0"/>
                <a:cs typeface="Arial" panose="020B0604020202020204" pitchFamily="34" charset="0"/>
              </a:rPr>
              <a:t>       2</a:t>
            </a:r>
            <a:r>
              <a:rPr lang="en-US" sz="2400" dirty="0">
                <a:latin typeface="Arial" panose="020B0604020202020204" pitchFamily="34" charset="0"/>
                <a:cs typeface="Arial" panose="020B0604020202020204" pitchFamily="34" charset="0"/>
              </a:rPr>
              <a:t>. use a suitable verb and adverb to describe the trend in the second and third sentences?</a:t>
            </a:r>
          </a:p>
          <a:p>
            <a:r>
              <a:rPr lang="en-US" sz="2400" dirty="0" smtClean="0">
                <a:latin typeface="Arial" panose="020B0604020202020204" pitchFamily="34" charset="0"/>
                <a:cs typeface="Arial" panose="020B0604020202020204" pitchFamily="34" charset="0"/>
              </a:rPr>
              <a:t>       3</a:t>
            </a:r>
            <a:r>
              <a:rPr lang="en-US" sz="2400" dirty="0">
                <a:latin typeface="Arial" panose="020B0604020202020204" pitchFamily="34" charset="0"/>
                <a:cs typeface="Arial" panose="020B0604020202020204" pitchFamily="34" charset="0"/>
              </a:rPr>
              <a:t>. provide some figures for Singapore?</a:t>
            </a:r>
          </a:p>
          <a:p>
            <a:r>
              <a:rPr lang="en-US" sz="2400" dirty="0" smtClean="0">
                <a:latin typeface="Arial" panose="020B0604020202020204" pitchFamily="34" charset="0"/>
                <a:cs typeface="Arial" panose="020B0604020202020204" pitchFamily="34" charset="0"/>
              </a:rPr>
              <a:t>       4</a:t>
            </a:r>
            <a:r>
              <a:rPr lang="en-US" sz="2400" dirty="0">
                <a:latin typeface="Arial" panose="020B0604020202020204" pitchFamily="34" charset="0"/>
                <a:cs typeface="Arial" panose="020B0604020202020204" pitchFamily="34" charset="0"/>
              </a:rPr>
              <a:t>. use fluctuate with an appropriate figure for Brunei Darussalam?</a:t>
            </a:r>
          </a:p>
          <a:p>
            <a:r>
              <a:rPr lang="en-US" sz="2400" dirty="0" smtClean="0">
                <a:latin typeface="Arial" panose="020B0604020202020204" pitchFamily="34" charset="0"/>
                <a:cs typeface="Arial" panose="020B0604020202020204" pitchFamily="34" charset="0"/>
              </a:rPr>
              <a:t>       5</a:t>
            </a:r>
            <a:r>
              <a:rPr lang="en-US" sz="2400" dirty="0">
                <a:latin typeface="Arial" panose="020B0604020202020204" pitchFamily="34" charset="0"/>
                <a:cs typeface="Arial" panose="020B0604020202020204" pitchFamily="34" charset="0"/>
              </a:rPr>
              <a:t>. note a contrast in the trends?</a:t>
            </a:r>
          </a:p>
          <a:p>
            <a:r>
              <a:rPr lang="en-US" sz="2400" dirty="0" smtClean="0">
                <a:latin typeface="Arial" panose="020B0604020202020204" pitchFamily="34" charset="0"/>
                <a:cs typeface="Arial" panose="020B0604020202020204" pitchFamily="34" charset="0"/>
              </a:rPr>
              <a:t>       6</a:t>
            </a:r>
            <a:r>
              <a:rPr lang="en-US" sz="2400" dirty="0">
                <a:latin typeface="Arial" panose="020B0604020202020204" pitchFamily="34" charset="0"/>
                <a:cs typeface="Arial" panose="020B0604020202020204" pitchFamily="34" charset="0"/>
              </a:rPr>
              <a:t>. get the figures correct overall?</a:t>
            </a:r>
          </a:p>
          <a:p>
            <a:endParaRPr lang="en-US" dirty="0"/>
          </a:p>
        </p:txBody>
      </p:sp>
    </p:spTree>
    <p:extLst>
      <p:ext uri="{BB962C8B-B14F-4D97-AF65-F5344CB8AC3E}">
        <p14:creationId xmlns:p14="http://schemas.microsoft.com/office/powerpoint/2010/main" val="22069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dirty="0" smtClean="0">
                <a:latin typeface="Arial" panose="020B0604020202020204" pitchFamily="34" charset="0"/>
                <a:cs typeface="Arial" panose="020B0604020202020204" pitchFamily="34" charset="0"/>
              </a:rPr>
              <a:t>7. Underline </a:t>
            </a:r>
            <a:r>
              <a:rPr lang="en-US" sz="2000" dirty="0">
                <a:latin typeface="Arial" panose="020B0604020202020204" pitchFamily="34" charset="0"/>
                <a:cs typeface="Arial" panose="020B0604020202020204" pitchFamily="34" charset="0"/>
              </a:rPr>
              <a:t>the data in the first paragraph of this summary, which introduces the graph and provides an overview.</a:t>
            </a:r>
          </a:p>
        </p:txBody>
      </p:sp>
      <p:pic>
        <p:nvPicPr>
          <p:cNvPr id="4" name="Picture 3"/>
          <p:cNvPicPr>
            <a:picLocks noChangeAspect="1"/>
          </p:cNvPicPr>
          <p:nvPr/>
        </p:nvPicPr>
        <p:blipFill>
          <a:blip r:embed="rId2"/>
          <a:stretch>
            <a:fillRect/>
          </a:stretch>
        </p:blipFill>
        <p:spPr>
          <a:xfrm>
            <a:off x="533400" y="2438400"/>
            <a:ext cx="7848600" cy="3687763"/>
          </a:xfrm>
          <a:prstGeom prst="rect">
            <a:avLst/>
          </a:prstGeom>
        </p:spPr>
      </p:pic>
    </p:spTree>
    <p:extLst>
      <p:ext uri="{BB962C8B-B14F-4D97-AF65-F5344CB8AC3E}">
        <p14:creationId xmlns:p14="http://schemas.microsoft.com/office/powerpoint/2010/main" val="2409671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dirty="0">
                <a:latin typeface="Arial" panose="020B0604020202020204" pitchFamily="34" charset="0"/>
                <a:cs typeface="Arial" panose="020B0604020202020204" pitchFamily="34" charset="0"/>
              </a:rPr>
              <a:t>The graph shows how obesity levels have increased in England since 1994 clearly, figures have doubled over this period reaching a current high of around 30 percent for both male and female adults (34 words)</a:t>
            </a:r>
          </a:p>
          <a:p>
            <a:r>
              <a:rPr lang="en-US" sz="2000" dirty="0">
                <a:latin typeface="Arial" panose="020B0604020202020204" pitchFamily="34" charset="0"/>
                <a:cs typeface="Arial" panose="020B0604020202020204" pitchFamily="34" charset="0"/>
              </a:rPr>
              <a:t>8. Use the information in the graph to complete this description of the trend for women.</a:t>
            </a:r>
          </a:p>
          <a:p>
            <a:r>
              <a:rPr lang="en-US" sz="2000" dirty="0">
                <a:latin typeface="Arial" panose="020B0604020202020204" pitchFamily="34" charset="0"/>
                <a:cs typeface="Arial" panose="020B0604020202020204" pitchFamily="34" charset="0"/>
              </a:rPr>
              <a:t>Looking more closely at the trend for women it can be seen that a steady increase took place between 1994 and 1998, with obesity levels rising by 1 ……………………………….. to 21 per cent. This was followed by a 2 …………………………….. period of stability. Then after the year 2000, levels rose again, reaching a peak of 3 …………………………………. In 2001. Since then, apart from a slight fluctuation, the percentage of obese women in England has increased significantly. (77 words)</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784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latin typeface="Arial" panose="020B0604020202020204" pitchFamily="34" charset="0"/>
                <a:cs typeface="Arial" panose="020B0604020202020204" pitchFamily="34" charset="0"/>
              </a:rPr>
              <a:t>9. Draw two vertical line on the graph to show how the writer divided up the overall trend for women.</a:t>
            </a:r>
          </a:p>
          <a:p>
            <a:r>
              <a:rPr lang="en-US" sz="2400" dirty="0">
                <a:latin typeface="Arial" panose="020B0604020202020204" pitchFamily="34" charset="0"/>
                <a:cs typeface="Arial" panose="020B0604020202020204" pitchFamily="34" charset="0"/>
              </a:rPr>
              <a:t>10. Divide the male trend into three parts by drawing two more vertical lines on the graph. Then write a paragraph about the male pattern and provide an overview </a:t>
            </a:r>
            <a:r>
              <a:rPr lang="en-US" sz="2400" dirty="0" err="1">
                <a:latin typeface="Arial" panose="020B0604020202020204" pitchFamily="34" charset="0"/>
                <a:cs typeface="Arial" panose="020B0604020202020204" pitchFamily="34" charset="0"/>
              </a:rPr>
              <a:t>summarising</a:t>
            </a:r>
            <a:r>
              <a:rPr lang="en-US" sz="2400" dirty="0">
                <a:latin typeface="Arial" panose="020B0604020202020204" pitchFamily="34" charset="0"/>
                <a:cs typeface="Arial" panose="020B0604020202020204" pitchFamily="34" charset="0"/>
              </a:rPr>
              <a:t> the trends. Count the number of words in your paragraph.</a:t>
            </a:r>
          </a:p>
          <a:p>
            <a:r>
              <a:rPr lang="en-US" sz="2400" dirty="0">
                <a:latin typeface="Arial" panose="020B0604020202020204" pitchFamily="34" charset="0"/>
                <a:cs typeface="Arial" panose="020B0604020202020204" pitchFamily="34" charset="0"/>
              </a:rPr>
              <a:t>11. Look at the graph below and then write a summary of the main trends, using some of the structures from the answer to exercise 10. Remember to say that it shows  and include an overview. Count your words at the end.</a:t>
            </a:r>
          </a:p>
          <a:p>
            <a:endParaRPr lang="en-US" dirty="0"/>
          </a:p>
        </p:txBody>
      </p:sp>
    </p:spTree>
    <p:extLst>
      <p:ext uri="{BB962C8B-B14F-4D97-AF65-F5344CB8AC3E}">
        <p14:creationId xmlns:p14="http://schemas.microsoft.com/office/powerpoint/2010/main" val="1575649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1752600"/>
            <a:ext cx="8229600" cy="4419600"/>
          </a:xfrm>
          <a:prstGeom prst="rect">
            <a:avLst/>
          </a:prstGeom>
        </p:spPr>
      </p:pic>
    </p:spTree>
    <p:extLst>
      <p:ext uri="{BB962C8B-B14F-4D97-AF65-F5344CB8AC3E}">
        <p14:creationId xmlns:p14="http://schemas.microsoft.com/office/powerpoint/2010/main" val="2327231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latin typeface="Arial" panose="020B0604020202020204" pitchFamily="34" charset="0"/>
                <a:cs typeface="Arial" panose="020B0604020202020204" pitchFamily="34" charset="0"/>
              </a:rPr>
              <a:t>12. Work with a partner. Together, look at the task on the next page and then discuss these question</a:t>
            </a:r>
          </a:p>
          <a:p>
            <a:r>
              <a:rPr lang="en-US" sz="2400" dirty="0">
                <a:latin typeface="Arial" panose="020B0604020202020204" pitchFamily="34" charset="0"/>
                <a:cs typeface="Arial" panose="020B0604020202020204" pitchFamily="34" charset="0"/>
              </a:rPr>
              <a:t>a. Can you rephrase the task introduction in your own words?</a:t>
            </a:r>
          </a:p>
          <a:p>
            <a:r>
              <a:rPr lang="en-US" sz="2400" dirty="0">
                <a:latin typeface="Arial" panose="020B0604020202020204" pitchFamily="34" charset="0"/>
                <a:cs typeface="Arial" panose="020B0604020202020204" pitchFamily="34" charset="0"/>
              </a:rPr>
              <a:t>b. Which key words in the labels do you need to rephrase?</a:t>
            </a:r>
          </a:p>
          <a:p>
            <a:r>
              <a:rPr lang="en-US" sz="2400" dirty="0">
                <a:latin typeface="Arial" panose="020B0604020202020204" pitchFamily="34" charset="0"/>
                <a:cs typeface="Arial" panose="020B0604020202020204" pitchFamily="34" charset="0"/>
              </a:rPr>
              <a:t>c. Which words could you try to rephrase?</a:t>
            </a:r>
          </a:p>
          <a:p>
            <a:r>
              <a:rPr lang="en-US" sz="2400" dirty="0">
                <a:latin typeface="Arial" panose="020B0604020202020204" pitchFamily="34" charset="0"/>
                <a:cs typeface="Arial" panose="020B0604020202020204" pitchFamily="34" charset="0"/>
              </a:rPr>
              <a:t>d. What other vocabulary do you know that would be useful to describe the equipment or process?</a:t>
            </a:r>
          </a:p>
          <a:p>
            <a:r>
              <a:rPr lang="en-US" sz="2400" dirty="0">
                <a:latin typeface="Arial" panose="020B0604020202020204" pitchFamily="34" charset="0"/>
                <a:cs typeface="Arial" panose="020B0604020202020204" pitchFamily="34" charset="0"/>
              </a:rPr>
              <a:t>e. What linking words might you use?</a:t>
            </a:r>
          </a:p>
          <a:p>
            <a:endParaRPr lang="en-US" dirty="0"/>
          </a:p>
        </p:txBody>
      </p:sp>
    </p:spTree>
    <p:extLst>
      <p:ext uri="{BB962C8B-B14F-4D97-AF65-F5344CB8AC3E}">
        <p14:creationId xmlns:p14="http://schemas.microsoft.com/office/powerpoint/2010/main" val="3593995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1676400"/>
            <a:ext cx="8305800" cy="4648200"/>
          </a:xfrm>
          <a:prstGeom prst="rect">
            <a:avLst/>
          </a:prstGeom>
        </p:spPr>
      </p:pic>
    </p:spTree>
    <p:extLst>
      <p:ext uri="{BB962C8B-B14F-4D97-AF65-F5344CB8AC3E}">
        <p14:creationId xmlns:p14="http://schemas.microsoft.com/office/powerpoint/2010/main" val="205008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endParaRPr lang="en-US" sz="3200" smtClean="0">
              <a:latin typeface="Arial" panose="020B0604020202020204" pitchFamily="34" charset="0"/>
              <a:cs typeface="Arial" panose="020B0604020202020204" pitchFamily="34" charset="0"/>
            </a:endParaRPr>
          </a:p>
        </p:txBody>
      </p:sp>
      <p:sp>
        <p:nvSpPr>
          <p:cNvPr id="16388"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dirty="0">
                <a:latin typeface="Arial" panose="020B0604020202020204" pitchFamily="34" charset="0"/>
                <a:cs typeface="Arial" panose="020B0604020202020204" pitchFamily="34" charset="0"/>
              </a:rPr>
              <a:t>1.	Find out some factual information about your class members or your friends and family. How many of them enjoy taking part in the activities shown in the table below? Put a tick(√) against each activity the people like doing and then write the total in the total column</a:t>
            </a:r>
          </a:p>
          <a:p>
            <a:r>
              <a:rPr lang="en-US" sz="2200" dirty="0">
                <a:latin typeface="Arial" panose="020B0604020202020204" pitchFamily="34" charset="0"/>
                <a:cs typeface="Arial" panose="020B0604020202020204" pitchFamily="34" charset="0"/>
              </a:rPr>
              <a:t>2.	Use the information in the table to make a bar chart</a:t>
            </a:r>
          </a:p>
          <a:p>
            <a:r>
              <a:rPr lang="en-US" sz="2200" dirty="0">
                <a:latin typeface="Arial" panose="020B0604020202020204" pitchFamily="34" charset="0"/>
                <a:cs typeface="Arial" panose="020B0604020202020204" pitchFamily="34" charset="0"/>
              </a:rPr>
              <a:t>3.	Make some factual statements about the data. Try to use following structures</a:t>
            </a:r>
          </a:p>
          <a:p>
            <a:r>
              <a:rPr lang="en-US" sz="2200" dirty="0">
                <a:latin typeface="Arial" panose="020B0604020202020204" pitchFamily="34" charset="0"/>
                <a:cs typeface="Arial" panose="020B0604020202020204" pitchFamily="34" charset="0"/>
              </a:rPr>
              <a:t>NUMBER	Five out of ten</a:t>
            </a:r>
          </a:p>
          <a:p>
            <a:r>
              <a:rPr lang="en-US" sz="2200" dirty="0">
                <a:latin typeface="Arial" panose="020B0604020202020204" pitchFamily="34" charset="0"/>
                <a:cs typeface="Arial" panose="020B0604020202020204" pitchFamily="34" charset="0"/>
              </a:rPr>
              <a:t>PER CENT	Fifty per cent of			people enjoy...</a:t>
            </a:r>
          </a:p>
          <a:p>
            <a:r>
              <a:rPr lang="en-US" sz="2200" dirty="0">
                <a:latin typeface="Arial" panose="020B0604020202020204" pitchFamily="34" charset="0"/>
                <a:cs typeface="Arial" panose="020B0604020202020204" pitchFamily="34" charset="0"/>
              </a:rPr>
              <a:t>FRACTION	A third of the</a:t>
            </a:r>
          </a:p>
          <a:p>
            <a:endParaRPr lang="id-ID" sz="22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endParaRPr lang="en-US" sz="3200" smtClean="0">
              <a:latin typeface="Arial" panose="020B0604020202020204" pitchFamily="34" charset="0"/>
              <a:cs typeface="Arial" panose="020B0604020202020204" pitchFamily="34" charset="0"/>
            </a:endParaRPr>
          </a:p>
        </p:txBody>
      </p:sp>
      <p:sp>
        <p:nvSpPr>
          <p:cNvPr id="17412"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dirty="0">
                <a:latin typeface="Arial" panose="020B0604020202020204" pitchFamily="34" charset="0"/>
                <a:cs typeface="Arial" panose="020B0604020202020204" pitchFamily="34" charset="0"/>
              </a:rPr>
              <a:t>4.	Now make some general observation using the same data. For example:</a:t>
            </a:r>
          </a:p>
          <a:p>
            <a:r>
              <a:rPr lang="en-US" sz="2200" dirty="0">
                <a:latin typeface="Arial" panose="020B0604020202020204" pitchFamily="34" charset="0"/>
                <a:cs typeface="Arial" panose="020B0604020202020204" pitchFamily="34" charset="0"/>
              </a:rPr>
              <a:t>The most</a:t>
            </a:r>
          </a:p>
          <a:p>
            <a:r>
              <a:rPr lang="en-US" sz="2200" dirty="0">
                <a:latin typeface="Arial" panose="020B0604020202020204" pitchFamily="34" charset="0"/>
                <a:cs typeface="Arial" panose="020B0604020202020204" pitchFamily="34" charset="0"/>
              </a:rPr>
              <a:t>The second most		popular activity is....</a:t>
            </a:r>
          </a:p>
          <a:p>
            <a:r>
              <a:rPr lang="en-US" sz="2200" dirty="0">
                <a:latin typeface="Arial" panose="020B0604020202020204" pitchFamily="34" charset="0"/>
                <a:cs typeface="Arial" panose="020B0604020202020204" pitchFamily="34" charset="0"/>
              </a:rPr>
              <a:t>The third most</a:t>
            </a:r>
          </a:p>
          <a:p>
            <a:r>
              <a:rPr lang="en-US" sz="2200" dirty="0">
                <a:latin typeface="Arial" panose="020B0604020202020204" pitchFamily="34" charset="0"/>
                <a:cs typeface="Arial" panose="020B0604020202020204" pitchFamily="34" charset="0"/>
              </a:rPr>
              <a:t>The least</a:t>
            </a:r>
          </a:p>
          <a:p>
            <a:r>
              <a:rPr lang="en-US" sz="2200" dirty="0">
                <a:latin typeface="Arial" panose="020B0604020202020204" pitchFamily="34" charset="0"/>
                <a:cs typeface="Arial" panose="020B0604020202020204" pitchFamily="34" charset="0"/>
              </a:rPr>
              <a:t>The majority of     </a:t>
            </a:r>
          </a:p>
          <a:p>
            <a:r>
              <a:rPr lang="en-US" sz="2200" dirty="0">
                <a:latin typeface="Arial" panose="020B0604020202020204" pitchFamily="34" charset="0"/>
                <a:cs typeface="Arial" panose="020B0604020202020204" pitchFamily="34" charset="0"/>
              </a:rPr>
              <a:t>A large number of </a:t>
            </a:r>
          </a:p>
          <a:p>
            <a:r>
              <a:rPr lang="en-US" sz="2200" dirty="0">
                <a:latin typeface="Arial" panose="020B0604020202020204" pitchFamily="34" charset="0"/>
                <a:cs typeface="Arial" panose="020B0604020202020204" pitchFamily="34" charset="0"/>
              </a:rPr>
              <a:t>Most					people enjoy....</a:t>
            </a:r>
          </a:p>
          <a:p>
            <a:r>
              <a:rPr lang="en-US" sz="2200" dirty="0">
                <a:latin typeface="Arial" panose="020B0604020202020204" pitchFamily="34" charset="0"/>
                <a:cs typeface="Arial" panose="020B0604020202020204" pitchFamily="34" charset="0"/>
              </a:rPr>
              <a:t>Very few</a:t>
            </a:r>
          </a:p>
          <a:p>
            <a:r>
              <a:rPr lang="en-US" sz="2200" dirty="0">
                <a:latin typeface="Arial" panose="020B0604020202020204" pitchFamily="34" charset="0"/>
                <a:cs typeface="Arial" panose="020B0604020202020204" pitchFamily="34" charset="0"/>
              </a:rPr>
              <a:t>Hardly any</a:t>
            </a:r>
          </a:p>
          <a:p>
            <a:endParaRPr lang="id-ID" sz="22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r>
              <a:rPr lang="en-US" sz="3200" b="1" dirty="0" smtClean="0"/>
              <a:t>PIE CHARTS</a:t>
            </a:r>
            <a:br>
              <a:rPr lang="en-US" sz="3200" b="1" dirty="0" smtClean="0"/>
            </a:br>
            <a:endParaRPr lang="en-US" sz="3200" b="1" dirty="0" smtClean="0">
              <a:latin typeface="Arial" panose="020B0604020202020204" pitchFamily="34" charset="0"/>
              <a:cs typeface="Arial" panose="020B0604020202020204" pitchFamily="34" charset="0"/>
            </a:endParaRPr>
          </a:p>
        </p:txBody>
      </p:sp>
      <p:sp>
        <p:nvSpPr>
          <p:cNvPr id="18436"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t>A pie chart is another way of presenting information but the segments are always percentages of whole. Together they represent 100%.</a:t>
            </a:r>
          </a:p>
          <a:p>
            <a:endParaRPr lang="id-ID" sz="22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1752601" y="2819400"/>
            <a:ext cx="6024796" cy="3459163"/>
          </a:xfrm>
          <a:prstGeom prst="rect">
            <a:avLst/>
          </a:prstGeom>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endParaRPr lang="en-US" sz="3200" smtClean="0">
              <a:latin typeface="Arial" panose="020B0604020202020204" pitchFamily="34" charset="0"/>
              <a:cs typeface="Arial" panose="020B0604020202020204" pitchFamily="34" charset="0"/>
            </a:endParaRPr>
          </a:p>
        </p:txBody>
      </p:sp>
      <p:sp>
        <p:nvSpPr>
          <p:cNvPr id="19460"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dirty="0">
                <a:latin typeface="Arial" panose="020B0604020202020204" pitchFamily="34" charset="0"/>
                <a:cs typeface="Arial" panose="020B0604020202020204" pitchFamily="34" charset="0"/>
              </a:rPr>
              <a:t>5.	Draw the bar chart on the previous page as a pie chart.</a:t>
            </a:r>
          </a:p>
          <a:p>
            <a:r>
              <a:rPr lang="en-US" sz="2200" dirty="0">
                <a:latin typeface="Arial" panose="020B0604020202020204" pitchFamily="34" charset="0"/>
                <a:cs typeface="Arial" panose="020B0604020202020204" pitchFamily="34" charset="0"/>
              </a:rPr>
              <a:t>6.	Read the test tip and the improve your writing box. Use the information in the pie chart of sales opposite to complete sentences 1-4 below.</a:t>
            </a:r>
          </a:p>
          <a:p>
            <a:r>
              <a:rPr lang="en-US" sz="2200" dirty="0">
                <a:latin typeface="Arial" panose="020B0604020202020204" pitchFamily="34" charset="0"/>
                <a:cs typeface="Arial" panose="020B0604020202020204" pitchFamily="34" charset="0"/>
              </a:rPr>
              <a:t>Improve your writing </a:t>
            </a:r>
          </a:p>
          <a:p>
            <a:r>
              <a:rPr lang="en-US" sz="2200" dirty="0">
                <a:latin typeface="Arial" panose="020B0604020202020204" pitchFamily="34" charset="0"/>
                <a:cs typeface="Arial" panose="020B0604020202020204" pitchFamily="34" charset="0"/>
              </a:rPr>
              <a:t>Make sure you know how to use per cent and percentage.</a:t>
            </a:r>
          </a:p>
          <a:p>
            <a:r>
              <a:rPr lang="en-US" sz="2200" dirty="0">
                <a:latin typeface="Arial" panose="020B0604020202020204" pitchFamily="34" charset="0"/>
                <a:cs typeface="Arial" panose="020B0604020202020204" pitchFamily="34" charset="0"/>
              </a:rPr>
              <a:t>•	Per cent comes after a number</a:t>
            </a:r>
          </a:p>
          <a:p>
            <a:r>
              <a:rPr lang="en-US" sz="2200" dirty="0">
                <a:latin typeface="Arial" panose="020B0604020202020204" pitchFamily="34" charset="0"/>
                <a:cs typeface="Arial" panose="020B0604020202020204" pitchFamily="34" charset="0"/>
              </a:rPr>
              <a:t>•	Percentage comes after words like the, a, this, that, etc. And is often preceded by an adjective, e.g. A high percentage of customers ...</a:t>
            </a:r>
          </a:p>
          <a:p>
            <a:r>
              <a:rPr lang="en-US" sz="2200" dirty="0">
                <a:latin typeface="Arial" panose="020B0604020202020204" pitchFamily="34" charset="0"/>
                <a:cs typeface="Arial" panose="020B0604020202020204" pitchFamily="34" charset="0"/>
              </a:rPr>
              <a:t>•	Both go with the preposition of.</a:t>
            </a:r>
          </a:p>
          <a:p>
            <a:endParaRPr lang="id-ID" sz="22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endParaRPr lang="en-US" sz="3200" smtClean="0">
              <a:latin typeface="Arial" panose="020B0604020202020204" pitchFamily="34" charset="0"/>
              <a:cs typeface="Arial" panose="020B0604020202020204" pitchFamily="34" charset="0"/>
            </a:endParaRPr>
          </a:p>
        </p:txBody>
      </p:sp>
      <p:sp>
        <p:nvSpPr>
          <p:cNvPr id="20484"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t>Common error!</a:t>
            </a:r>
          </a:p>
          <a:p>
            <a:r>
              <a:rPr lang="en-US" sz="2400" i="1" dirty="0"/>
              <a:t>Nearly 30 percentage</a:t>
            </a:r>
            <a:r>
              <a:rPr lang="en-US" sz="2400" dirty="0"/>
              <a:t> </a:t>
            </a:r>
            <a:r>
              <a:rPr lang="en-US" sz="2400" i="1" dirty="0"/>
              <a:t>of the books</a:t>
            </a:r>
            <a:r>
              <a:rPr lang="en-US" sz="2400" dirty="0"/>
              <a:t> were a new.</a:t>
            </a:r>
          </a:p>
          <a:p>
            <a:r>
              <a:rPr lang="en-US" sz="2400" dirty="0"/>
              <a:t>When writing number of percentage, use words up to the number ten, e.g. </a:t>
            </a:r>
            <a:r>
              <a:rPr lang="en-US" sz="2400" i="1" dirty="0"/>
              <a:t>eight per cent</a:t>
            </a:r>
            <a:r>
              <a:rPr lang="en-US" sz="2400" dirty="0"/>
              <a:t>, and then figures, e.g. 12 per cent. However, always write a number at the beginning of a sentence in words, e.g. Twelve per cent ...</a:t>
            </a:r>
          </a:p>
          <a:p>
            <a:endParaRPr lang="id-ID" sz="22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5"/>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endParaRPr lang="en-US" sz="3200" smtClean="0">
              <a:latin typeface="Arial" panose="020B0604020202020204" pitchFamily="34" charset="0"/>
              <a:cs typeface="Arial" panose="020B0604020202020204" pitchFamily="34" charset="0"/>
            </a:endParaRPr>
          </a:p>
        </p:txBody>
      </p:sp>
      <p:sp>
        <p:nvSpPr>
          <p:cNvPr id="21508" name="Content Placeholder 5"/>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dirty="0">
                <a:latin typeface="Arial" panose="020B0604020202020204" pitchFamily="34" charset="0"/>
                <a:cs typeface="Arial" panose="020B0604020202020204" pitchFamily="34" charset="0"/>
              </a:rPr>
              <a:t>1.	According in the chart, ............................ of the shops sales are DVDs</a:t>
            </a:r>
          </a:p>
          <a:p>
            <a:r>
              <a:rPr lang="en-US" sz="2200" dirty="0">
                <a:latin typeface="Arial" panose="020B0604020202020204" pitchFamily="34" charset="0"/>
                <a:cs typeface="Arial" panose="020B0604020202020204" pitchFamily="34" charset="0"/>
              </a:rPr>
              <a:t>2.	Cd’s account for a much smaller .......................of sales</a:t>
            </a:r>
          </a:p>
          <a:p>
            <a:r>
              <a:rPr lang="en-US" sz="2200" dirty="0">
                <a:latin typeface="Arial" panose="020B0604020202020204" pitchFamily="34" charset="0"/>
                <a:cs typeface="Arial" panose="020B0604020202020204" pitchFamily="34" charset="0"/>
              </a:rPr>
              <a:t>3.	While PC games account for ........................... of the store’s sales,</a:t>
            </a:r>
          </a:p>
          <a:p>
            <a:r>
              <a:rPr lang="en-US" sz="2200" dirty="0">
                <a:latin typeface="Arial" panose="020B0604020202020204" pitchFamily="34" charset="0"/>
                <a:cs typeface="Arial" panose="020B0604020202020204" pitchFamily="34" charset="0"/>
              </a:rPr>
              <a:t>4.	Posters represent the ....................... of goods sold.</a:t>
            </a:r>
          </a:p>
          <a:p>
            <a:endParaRPr lang="id-ID" sz="22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emplate PPT UEU Pertemuan 1 - Copy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PPT UEU Pertemuan 1 - Copy 1</Template>
  <TotalTime>1225</TotalTime>
  <Words>1031</Words>
  <Application>Microsoft Office PowerPoint</Application>
  <PresentationFormat>On-screen Show (4:3)</PresentationFormat>
  <Paragraphs>162</Paragraphs>
  <Slides>37</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Template PPT UEU Pertemuan 1 - Copy 1</vt:lpstr>
      <vt:lpstr>PowerPoint Presentation</vt:lpstr>
      <vt:lpstr>KEMAMPUAN AKHIR YANG DIHARAPKAN</vt:lpstr>
      <vt:lpstr>PowerPoint Presentation</vt:lpstr>
      <vt:lpstr>PowerPoint Presentation</vt:lpstr>
      <vt:lpstr>PowerPoint Presentation</vt:lpstr>
      <vt:lpstr>PIE CHARTS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SUMMARIZING INFORMATION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signDesign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meiyanti nurchaerani</cp:lastModifiedBy>
  <cp:revision>210</cp:revision>
  <dcterms:created xsi:type="dcterms:W3CDTF">2010-08-24T06:47:44Z</dcterms:created>
  <dcterms:modified xsi:type="dcterms:W3CDTF">2018-12-23T14:24:19Z</dcterms:modified>
</cp:coreProperties>
</file>