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22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24/05/2019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242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CROSS AND MULTICULTURAL UNDERSTANDING 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10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analyze culture </a:t>
            </a:r>
            <a:r>
              <a:rPr lang="en-US" sz="2800" dirty="0" smtClean="0"/>
              <a:t>shock.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Culture shock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smtClean="0">
                <a:latin typeface="Arial" charset="0"/>
                <a:cs typeface="Arial" charset="0"/>
              </a:rPr>
              <a:t>Losing all familiar signs and symbols of social intercourse.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The cues could be words, gestures, facial expression, customs, and norms that belong to our culture as the language we speak or the beliefs we accept.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When an individual enters a strange culture and get frustration.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General symptoms of culture </a:t>
            </a:r>
            <a:r>
              <a:rPr lang="en-US" sz="3200" dirty="0" smtClean="0"/>
              <a:t>shock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 smtClean="0"/>
              <a:t>irritation </a:t>
            </a:r>
            <a:endParaRPr lang="en-US" sz="2800" dirty="0"/>
          </a:p>
          <a:p>
            <a:r>
              <a:rPr lang="en-US" sz="2800" dirty="0"/>
              <a:t>homesickness </a:t>
            </a:r>
          </a:p>
          <a:p>
            <a:r>
              <a:rPr lang="en-US" sz="2800" dirty="0"/>
              <a:t>loneliness </a:t>
            </a:r>
          </a:p>
          <a:p>
            <a:r>
              <a:rPr lang="en-US" sz="2800" dirty="0"/>
              <a:t>nervousness </a:t>
            </a:r>
          </a:p>
          <a:p>
            <a:r>
              <a:rPr lang="en-US" sz="2800" dirty="0"/>
              <a:t>loss of appetite </a:t>
            </a:r>
          </a:p>
          <a:p>
            <a:r>
              <a:rPr lang="en-US" sz="2800" dirty="0"/>
              <a:t>sleeplessness </a:t>
            </a:r>
          </a:p>
          <a:p>
            <a:r>
              <a:rPr lang="en-US" sz="2800" dirty="0"/>
              <a:t>feeling tired </a:t>
            </a:r>
          </a:p>
          <a:p>
            <a:r>
              <a:rPr lang="en-US" sz="2800" dirty="0"/>
              <a:t>extreme pride in one's home culture </a:t>
            </a:r>
          </a:p>
          <a:p>
            <a:r>
              <a:rPr lang="en-US" sz="2800" dirty="0"/>
              <a:t>hypersensitivity or excitability </a:t>
            </a:r>
          </a:p>
          <a:p>
            <a:r>
              <a:rPr lang="en-US" sz="2800" dirty="0"/>
              <a:t>confusion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Phases of culture shock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Honeymoon</a:t>
            </a:r>
          </a:p>
          <a:p>
            <a:pPr marL="0" indent="0">
              <a:buNone/>
            </a:pPr>
            <a:r>
              <a:rPr lang="en-US" dirty="0" smtClean="0"/>
              <a:t>People </a:t>
            </a:r>
            <a:r>
              <a:rPr lang="en-US" dirty="0"/>
              <a:t>are fascinated by the new </a:t>
            </a:r>
            <a:r>
              <a:rPr lang="en-US" dirty="0" smtClean="0"/>
              <a:t>culture. </a:t>
            </a:r>
          </a:p>
          <a:p>
            <a:r>
              <a:rPr lang="en-US" dirty="0" smtClean="0"/>
              <a:t>Negotiation</a:t>
            </a:r>
          </a:p>
          <a:p>
            <a:pPr marL="0" indent="0">
              <a:buNone/>
            </a:pPr>
            <a:r>
              <a:rPr lang="en-US" dirty="0"/>
              <a:t>After some time (usually around three months, depending on the individual), differences between the old and new culture become apparent and may create anxiety. 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Phases of culture shock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Adjustment</a:t>
            </a:r>
          </a:p>
          <a:p>
            <a:pPr marL="0" indent="0">
              <a:buNone/>
            </a:pPr>
            <a:r>
              <a:rPr lang="en-US" sz="2800" dirty="0" smtClean="0"/>
              <a:t>One </a:t>
            </a:r>
            <a:r>
              <a:rPr lang="en-US" sz="2800" dirty="0"/>
              <a:t>grows accustomed to the new culture and develops routines, marking the adjustment phase. </a:t>
            </a:r>
            <a:endParaRPr lang="en-US" sz="2800" dirty="0" smtClean="0"/>
          </a:p>
          <a:p>
            <a:r>
              <a:rPr lang="en-US" sz="2800" dirty="0" smtClean="0"/>
              <a:t>Mastery</a:t>
            </a:r>
          </a:p>
          <a:p>
            <a:pPr marL="0" indent="0">
              <a:buNone/>
            </a:pPr>
            <a:r>
              <a:rPr lang="en-US" sz="2800" dirty="0" smtClean="0"/>
              <a:t>One is able </a:t>
            </a:r>
            <a:r>
              <a:rPr lang="en-US" sz="2800" dirty="0"/>
              <a:t>to participate fully and comfortably in the host culture. </a:t>
            </a:r>
            <a:endParaRPr lang="en-US" sz="2800" dirty="0"/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Coping with culture shock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Culture shock can be prevented by striving to become more culturally relativistic and flexible in thinking and behavior, by developing a real enthusiasm for learning about the host culture and by forming real intercultural relationships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When </a:t>
            </a:r>
            <a:r>
              <a:rPr lang="en-US" sz="2400" dirty="0"/>
              <a:t>a person begins to move further along the continuum of cross-cultural understanding and interaction, they will </a:t>
            </a:r>
            <a:r>
              <a:rPr lang="en-US" sz="2400" dirty="0" smtClean="0"/>
              <a:t>more quickly </a:t>
            </a:r>
            <a:r>
              <a:rPr lang="en-US" sz="2400" dirty="0"/>
              <a:t>put down ego-identity roots in the new host culture and feel more at ease with themselves and their surroundings. </a:t>
            </a:r>
            <a:r>
              <a:rPr lang="en-US" sz="2400" dirty="0" smtClean="0"/>
              <a:t> 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References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Oberg, k. (2006). Cultural shock: Adjustment to new cultural environments. Practical Anthropology 7, pp. </a:t>
            </a:r>
            <a:r>
              <a:rPr lang="en-US" sz="2400" smtClean="0"/>
              <a:t>177-182.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Pujiyanti</a:t>
            </a:r>
            <a:r>
              <a:rPr lang="en-US" sz="2400" dirty="0" smtClean="0"/>
              <a:t> &amp; </a:t>
            </a:r>
            <a:r>
              <a:rPr lang="en-US" sz="2400" dirty="0" err="1" smtClean="0"/>
              <a:t>Zuliani</a:t>
            </a:r>
            <a:r>
              <a:rPr lang="en-US" sz="2400" dirty="0" smtClean="0"/>
              <a:t>. (2014). Cross cultural understanding: a handbook to understand others’ cultures. CV </a:t>
            </a:r>
            <a:r>
              <a:rPr lang="en-US" sz="2400" dirty="0" err="1" smtClean="0"/>
              <a:t>hidayah</a:t>
            </a:r>
            <a:r>
              <a:rPr lang="en-US" sz="2400" dirty="0" smtClean="0"/>
              <a:t>: Yogyakarta. 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321</Words>
  <Application>Microsoft Office PowerPoint</Application>
  <PresentationFormat>On-screen Show (4:3)</PresentationFormat>
  <Paragraphs>44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Learning outcome</vt:lpstr>
      <vt:lpstr>Culture shock</vt:lpstr>
      <vt:lpstr>General symptoms of culture shock</vt:lpstr>
      <vt:lpstr>Phases of culture shock</vt:lpstr>
      <vt:lpstr>Phases of culture shock</vt:lpstr>
      <vt:lpstr>Coping with culture shock</vt:lpstr>
      <vt:lpstr>References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272</cp:revision>
  <dcterms:created xsi:type="dcterms:W3CDTF">2010-08-24T06:47:44Z</dcterms:created>
  <dcterms:modified xsi:type="dcterms:W3CDTF">2019-05-24T08:48:59Z</dcterms:modified>
</cp:coreProperties>
</file>