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16" r:id="rId2"/>
    <p:sldId id="366" r:id="rId3"/>
    <p:sldId id="367" r:id="rId4"/>
    <p:sldId id="368" r:id="rId5"/>
    <p:sldId id="369" r:id="rId6"/>
    <p:sldId id="371" r:id="rId7"/>
    <p:sldId id="372" r:id="rId8"/>
    <p:sldId id="373" r:id="rId9"/>
    <p:sldId id="376" r:id="rId10"/>
    <p:sldId id="377" r:id="rId11"/>
    <p:sldId id="380" r:id="rId12"/>
    <p:sldId id="379"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3190" autoAdjust="0"/>
  </p:normalViewPr>
  <p:slideViewPr>
    <p:cSldViewPr>
      <p:cViewPr>
        <p:scale>
          <a:sx n="87" d="100"/>
          <a:sy n="87" d="100"/>
        </p:scale>
        <p:origin x="-1602" y="-4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7A7411F-5962-43D2-8BDF-DBE29F4535E2}" type="datetimeFigureOut">
              <a:rPr lang="id-ID"/>
              <a:pPr>
                <a:defRPr/>
              </a:pPr>
              <a:t>17/06/2019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63707B7-A839-446A-9626-7F48954E6744}" type="slidenum">
              <a:rPr lang="id-ID"/>
              <a:pPr>
                <a:defRPr/>
              </a:pPr>
              <a:t>‹#›</a:t>
            </a:fld>
            <a:endParaRPr lang="id-ID"/>
          </a:p>
        </p:txBody>
      </p:sp>
    </p:spTree>
    <p:extLst>
      <p:ext uri="{BB962C8B-B14F-4D97-AF65-F5344CB8AC3E}">
        <p14:creationId xmlns:p14="http://schemas.microsoft.com/office/powerpoint/2010/main" val="7449582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pPr>
                <a:defRPr/>
              </a:pPr>
              <a:t>2</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11</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83CE223-8EA8-4B88-8B34-4E4C22DA1FFF}"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326F7B6-4988-44F2-8A01-611AB6623278}"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D930821-ED3E-4E86-A02C-A52F06F4C3A7}"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53332A7-525F-4D46-87BE-948A87799FF2}"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2D511C4-29A4-4D86-8CF3-26D4E0CA886B}"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8382060D-E8EF-4C9C-8F93-394C876057B5}"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9</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0E5D95F-5A60-4647-90B4-4AFF87F539DD}" type="datetime1">
              <a:rPr lang="en-US"/>
              <a:pPr>
                <a:defRPr/>
              </a:pPr>
              <a:t>6/17/2019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37FAC3-0F19-412E-969C-BD194A5748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7312288-0F77-4C6A-BF8B-D755D3F4BACF}" type="datetime1">
              <a:rPr lang="en-US"/>
              <a:pPr>
                <a:defRPr/>
              </a:pPr>
              <a:t>6/17/2019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1AF6AB-0AFC-410A-A00E-37016E6409C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3A2D8B-6010-4AA9-8A3F-28DD6CC616FA}" type="datetime1">
              <a:rPr lang="en-US"/>
              <a:pPr>
                <a:defRPr/>
              </a:pPr>
              <a:t>6/17/2019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99E929-AF45-43C0-BB8E-CD8E9B14EA9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0F78FA-53DA-4C19-8544-485CE105EB33}" type="datetime1">
              <a:rPr lang="en-US"/>
              <a:pPr>
                <a:defRPr/>
              </a:pPr>
              <a:t>6/17/2019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5A1A0B-BFAE-4606-BBE7-7740C781412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F9862A3-2013-438F-9049-7E56A3DD6830}" type="datetime1">
              <a:rPr lang="en-US"/>
              <a:pPr>
                <a:defRPr/>
              </a:pPr>
              <a:t>6/17/2019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7FF70C-E240-41E1-AEB9-8C22D945C76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EAC3A71-D019-4897-914A-43B3D80389AA}" type="datetime1">
              <a:rPr lang="en-US"/>
              <a:pPr>
                <a:defRPr/>
              </a:pPr>
              <a:t>6/17/2019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F1EC88-8680-43F0-93AA-6D7E5E16523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3C494FC-3B95-4709-98B0-68F0CBCA4BC1}" type="datetime1">
              <a:rPr lang="en-US"/>
              <a:pPr>
                <a:defRPr/>
              </a:pPr>
              <a:t>6/17/2019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E9ED7F9-53C1-4998-A51B-F181F0D6F5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3D20611-488E-4775-99CA-66F08B3CD9F2}" type="datetime1">
              <a:rPr lang="en-US"/>
              <a:pPr>
                <a:defRPr/>
              </a:pPr>
              <a:t>6/17/2019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1BD8136-5618-47C1-BB6B-1A11DCB11D9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2F9DD1-48A0-45EA-BB4C-ADBA667B1D3A}" type="datetime1">
              <a:rPr lang="en-US"/>
              <a:pPr>
                <a:defRPr/>
              </a:pPr>
              <a:t>6/17/2019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3FB13AB-4301-4195-B635-009CBFB1F5C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F4FB05B-3B90-4014-AE71-08619DCDC0D6}" type="datetime1">
              <a:rPr lang="en-US"/>
              <a:pPr>
                <a:defRPr/>
              </a:pPr>
              <a:t>6/17/2019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E24B19-98E3-4287-8921-7C43E1AFF0C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94A1A67-7B74-4A67-97CE-7B00FC7E03EE}" type="datetime1">
              <a:rPr lang="en-US"/>
              <a:pPr>
                <a:defRPr/>
              </a:pPr>
              <a:t>6/17/2019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B2A012-C078-44F7-AC23-A0E89DC6CBC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4BE28D7-1570-419B-AB9A-79F9EDBE69CA}" type="datetime1">
              <a:rPr lang="en-US"/>
              <a:pPr>
                <a:defRPr/>
              </a:pPr>
              <a:t>6/17/2019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1F2C22BE-CED9-405A-917A-3BB819EFD2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124200" y="3725863"/>
            <a:ext cx="5638800" cy="1200150"/>
          </a:xfrm>
          <a:prstGeom prst="rect">
            <a:avLst/>
          </a:prstGeom>
          <a:noFill/>
          <a:ln w="9525">
            <a:noFill/>
            <a:miter lim="800000"/>
            <a:headEnd/>
            <a:tailEnd/>
          </a:ln>
        </p:spPr>
        <p:txBody>
          <a:bodyPr>
            <a:spAutoFit/>
          </a:bodyPr>
          <a:lstStyle/>
          <a:p>
            <a:pPr algn="ctr"/>
            <a:r>
              <a:rPr lang="en-US" b="1" dirty="0" smtClean="0">
                <a:solidFill>
                  <a:schemeClr val="bg1"/>
                </a:solidFill>
              </a:rPr>
              <a:t>CROSS AND MULTICULTURAL UNDERSTANDING </a:t>
            </a:r>
            <a:endParaRPr lang="en-US" b="1" dirty="0">
              <a:solidFill>
                <a:schemeClr val="bg1"/>
              </a:solidFill>
            </a:endParaRPr>
          </a:p>
          <a:p>
            <a:pPr algn="ctr"/>
            <a:r>
              <a:rPr lang="en-US" b="1" dirty="0">
                <a:solidFill>
                  <a:schemeClr val="bg1"/>
                </a:solidFill>
              </a:rPr>
              <a:t>SESSION </a:t>
            </a:r>
            <a:r>
              <a:rPr lang="en-US" b="1" dirty="0" smtClean="0">
                <a:solidFill>
                  <a:schemeClr val="bg1"/>
                </a:solidFill>
              </a:rPr>
              <a:t>11</a:t>
            </a:r>
            <a:endParaRPr lang="en-US" b="1" dirty="0">
              <a:solidFill>
                <a:schemeClr val="bg1"/>
              </a:solidFill>
            </a:endParaRPr>
          </a:p>
          <a:p>
            <a:pPr algn="ctr"/>
            <a:r>
              <a:rPr lang="en-US" b="1" dirty="0">
                <a:solidFill>
                  <a:schemeClr val="bg1"/>
                </a:solidFill>
              </a:rPr>
              <a:t>RIKA MUTIARA, </a:t>
            </a:r>
            <a:r>
              <a:rPr lang="en-US" b="1" dirty="0" err="1" smtClean="0">
                <a:solidFill>
                  <a:schemeClr val="bg1"/>
                </a:solidFill>
              </a:rPr>
              <a:t>S.Pd</a:t>
            </a:r>
            <a:r>
              <a:rPr lang="en-US" b="1" dirty="0" smtClean="0">
                <a:solidFill>
                  <a:schemeClr val="bg1"/>
                </a:solidFill>
              </a:rPr>
              <a:t>., </a:t>
            </a:r>
            <a:r>
              <a:rPr lang="en-US" b="1" dirty="0" err="1" smtClean="0">
                <a:solidFill>
                  <a:schemeClr val="bg1"/>
                </a:solidFill>
              </a:rPr>
              <a:t>M.Hum</a:t>
            </a:r>
            <a:r>
              <a:rPr lang="en-US" b="1" dirty="0" smtClean="0">
                <a:solidFill>
                  <a:schemeClr val="bg1"/>
                </a:solidFill>
              </a:rPr>
              <a:t>.</a:t>
            </a:r>
            <a:endParaRPr lang="en-US" b="1" dirty="0">
              <a:solidFill>
                <a:schemeClr val="bg1"/>
              </a:solidFill>
            </a:endParaRPr>
          </a:p>
          <a:p>
            <a:pPr algn="ctr"/>
            <a:r>
              <a:rPr lang="en-US" b="1" dirty="0">
                <a:solidFill>
                  <a:schemeClr val="bg1"/>
                </a:solidFill>
              </a:rPr>
              <a:t>PENDIDIKAN </a:t>
            </a:r>
            <a:r>
              <a:rPr lang="en-US" b="1" dirty="0" smtClean="0">
                <a:solidFill>
                  <a:schemeClr val="bg1"/>
                </a:solidFill>
              </a:rPr>
              <a:t>BAHASA INGGRIS, </a:t>
            </a:r>
            <a:r>
              <a:rPr lang="en-US" b="1" dirty="0">
                <a:solidFill>
                  <a:schemeClr val="bg1"/>
                </a:solidFill>
              </a:rPr>
              <a:t>FKIP</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09600"/>
            <a:ext cx="8229600" cy="838200"/>
          </a:xfrm>
        </p:spPr>
        <p:txBody>
          <a:bodyPr/>
          <a:lstStyle/>
          <a:p>
            <a:pPr>
              <a:spcBef>
                <a:spcPct val="50000"/>
              </a:spcBef>
            </a:pPr>
            <a:r>
              <a:rPr lang="en-US" sz="3200" dirty="0" smtClean="0">
                <a:latin typeface="Arial" charset="0"/>
                <a:cs typeface="Arial" charset="0"/>
              </a:rPr>
              <a:t>Cases</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400" dirty="0"/>
              <a:t>Communication interpretation through eyes greatly varies from culture </a:t>
            </a:r>
            <a:r>
              <a:rPr lang="en-US" sz="2400" dirty="0" smtClean="0"/>
              <a:t>to culture</a:t>
            </a:r>
            <a:r>
              <a:rPr lang="en-US" sz="2400" dirty="0"/>
              <a:t>. “In U.S people tend to look at others more while listening than while speaking”. (Hamilton &amp; </a:t>
            </a:r>
            <a:r>
              <a:rPr lang="en-US" sz="2400" dirty="0" smtClean="0"/>
              <a:t>Kroll, 2013</a:t>
            </a:r>
            <a:r>
              <a:rPr lang="en-US" sz="2400" dirty="0"/>
              <a:t>, p. 140). While the </a:t>
            </a:r>
            <a:r>
              <a:rPr lang="en-US" sz="2400" dirty="0" err="1"/>
              <a:t>Britishers</a:t>
            </a:r>
            <a:r>
              <a:rPr lang="en-US" sz="2400" dirty="0"/>
              <a:t> look away while communicating and tend to look at the speaker only </a:t>
            </a:r>
            <a:r>
              <a:rPr lang="en-US" sz="2400" dirty="0" smtClean="0"/>
              <a:t>when they </a:t>
            </a:r>
            <a:r>
              <a:rPr lang="en-US" sz="2400" dirty="0"/>
              <a:t>are finished symbolizing the turn of the listener to speak. Arabs, </a:t>
            </a:r>
            <a:r>
              <a:rPr lang="en-US" sz="2400" dirty="0" err="1"/>
              <a:t>Latins</a:t>
            </a:r>
            <a:r>
              <a:rPr lang="en-US" sz="2400" dirty="0"/>
              <a:t>, Indians maintain eye contact a </a:t>
            </a:r>
            <a:r>
              <a:rPr lang="en-US" sz="2400" dirty="0" smtClean="0"/>
              <a:t>little longer </a:t>
            </a:r>
            <a:r>
              <a:rPr lang="en-US" sz="2400" dirty="0"/>
              <a:t>than usual. This invokes discomfort among cultures like North America. “In Dominican republic, </a:t>
            </a:r>
            <a:r>
              <a:rPr lang="en-US" sz="2400" dirty="0" smtClean="0"/>
              <a:t>losing eye </a:t>
            </a:r>
            <a:r>
              <a:rPr lang="en-US" sz="2400" dirty="0"/>
              <a:t>contact will likely be interpreted as a sign that the person has lost interest in the conversation” (</a:t>
            </a:r>
            <a:r>
              <a:rPr lang="en-US" sz="2400" dirty="0" err="1" smtClean="0"/>
              <a:t>Baack,Harris</a:t>
            </a:r>
            <a:r>
              <a:rPr lang="en-US" sz="2400" dirty="0"/>
              <a:t>, &amp; </a:t>
            </a:r>
            <a:r>
              <a:rPr lang="en-US" sz="2400" dirty="0" err="1"/>
              <a:t>Baack</a:t>
            </a:r>
            <a:r>
              <a:rPr lang="en-US" sz="2400" dirty="0"/>
              <a:t>, 2012, p. 520)</a:t>
            </a:r>
            <a:endParaRPr lang="id-ID" sz="24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Cases</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While Arabs tend to use a lot of touching during interpersonal communication, The British </a:t>
            </a:r>
            <a:r>
              <a:rPr lang="en-US" sz="2800" dirty="0" smtClean="0"/>
              <a:t>however, avoid </a:t>
            </a:r>
            <a:r>
              <a:rPr lang="en-US" sz="2800" dirty="0"/>
              <a:t>touching most often. Similarly, Italian-American exhibit more touching than the Anglo- Americans. </a:t>
            </a:r>
            <a:r>
              <a:rPr lang="en-US" sz="2800" dirty="0" smtClean="0"/>
              <a:t>The conception </a:t>
            </a:r>
            <a:r>
              <a:rPr lang="en-US" sz="2800" dirty="0"/>
              <a:t>of touching among the same gender and touching among the opposite gender too is notably </a:t>
            </a:r>
            <a:r>
              <a:rPr lang="en-US" sz="2800" dirty="0" smtClean="0"/>
              <a:t>varied among </a:t>
            </a:r>
            <a:r>
              <a:rPr lang="en-US" sz="2800" dirty="0"/>
              <a:t>different cultures. Full embrace between males is acceptable in many Latin American cultures than it </a:t>
            </a:r>
            <a:r>
              <a:rPr lang="en-US" sz="2800" dirty="0" smtClean="0"/>
              <a:t>is accepted </a:t>
            </a:r>
            <a:r>
              <a:rPr lang="en-US" sz="2800" dirty="0"/>
              <a:t>in Britain or the United States.</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References </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err="1" smtClean="0"/>
              <a:t>Yanfang</a:t>
            </a:r>
            <a:r>
              <a:rPr lang="en-US" sz="2800" dirty="0" smtClean="0"/>
              <a:t>, H. (2017) The </a:t>
            </a:r>
            <a:r>
              <a:rPr lang="en-US" sz="2800" dirty="0"/>
              <a:t>Nonverbal Language in Cross-Cultural Communication and Its Application in International Business </a:t>
            </a:r>
            <a:r>
              <a:rPr lang="en-US" sz="2800" dirty="0" smtClean="0"/>
              <a:t>Negotiation. </a:t>
            </a:r>
            <a:r>
              <a:rPr lang="en-US" sz="2800" i="1" dirty="0" smtClean="0"/>
              <a:t>Cross-Cultural </a:t>
            </a:r>
            <a:r>
              <a:rPr lang="en-US" sz="2800" i="1" dirty="0"/>
              <a:t>Communication </a:t>
            </a:r>
            <a:r>
              <a:rPr lang="en-US" sz="2800" i="1" dirty="0" smtClean="0"/>
              <a:t>, 13</a:t>
            </a:r>
            <a:r>
              <a:rPr lang="en-US" sz="2800" dirty="0" smtClean="0"/>
              <a:t> (5</a:t>
            </a:r>
            <a:r>
              <a:rPr lang="en-US" sz="2800" dirty="0"/>
              <a:t>)</a:t>
            </a:r>
            <a:r>
              <a:rPr lang="en-US" sz="2800" dirty="0" smtClean="0"/>
              <a:t> </a:t>
            </a:r>
            <a:r>
              <a:rPr lang="en-US" sz="2800" dirty="0"/>
              <a:t>2017, </a:t>
            </a:r>
            <a:r>
              <a:rPr lang="en-US" sz="2800" dirty="0" smtClean="0"/>
              <a:t>34-37. </a:t>
            </a:r>
          </a:p>
          <a:p>
            <a:r>
              <a:rPr lang="en-US" sz="2800" dirty="0" err="1" smtClean="0"/>
              <a:t>Tripathy</a:t>
            </a:r>
            <a:r>
              <a:rPr lang="en-US" sz="2800" dirty="0" smtClean="0"/>
              <a:t>, M. (2017). Understanding </a:t>
            </a:r>
            <a:r>
              <a:rPr lang="en-US" sz="2800" dirty="0"/>
              <a:t>the Non Verbal components of Cross </a:t>
            </a:r>
            <a:r>
              <a:rPr lang="en-US" sz="2800" dirty="0" smtClean="0"/>
              <a:t>Cultural Communication</a:t>
            </a:r>
            <a:r>
              <a:rPr lang="en-US" sz="2800" dirty="0"/>
              <a:t>: A perspective of Soft skills</a:t>
            </a:r>
            <a:r>
              <a:rPr lang="en-US" sz="2800" dirty="0" smtClean="0"/>
              <a:t>. </a:t>
            </a:r>
            <a:r>
              <a:rPr lang="en-US" sz="2800" i="1" dirty="0"/>
              <a:t>International Journal of Humanities and Social Science </a:t>
            </a:r>
            <a:r>
              <a:rPr lang="en-US" sz="2800" i="1" dirty="0" smtClean="0"/>
              <a:t>Invention, 6 </a:t>
            </a:r>
            <a:r>
              <a:rPr lang="en-US" sz="2800" dirty="0" smtClean="0"/>
              <a:t>(9), 82-88.</a:t>
            </a:r>
            <a:endParaRPr lang="en-US" sz="2800"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Learning outcome</a:t>
            </a:r>
            <a:endParaRPr lang="en-US" sz="3200" dirty="0" smtClean="0">
              <a:latin typeface="Arial" charset="0"/>
              <a:cs typeface="Arial" charset="0"/>
            </a:endParaRPr>
          </a:p>
        </p:txBody>
      </p:sp>
      <p:sp>
        <p:nvSpPr>
          <p:cNvPr id="7172" name="Content Placeholder 5"/>
          <p:cNvSpPr>
            <a:spLocks noGrp="1"/>
          </p:cNvSpPr>
          <p:nvPr>
            <p:ph idx="1"/>
          </p:nvPr>
        </p:nvSpPr>
        <p:spPr>
          <a:xfrm>
            <a:off x="457200" y="1524000"/>
            <a:ext cx="8229600" cy="4602163"/>
          </a:xfrm>
        </p:spPr>
        <p:txBody>
          <a:bodyPr/>
          <a:lstStyle/>
          <a:p>
            <a:pPr marL="0" marR="0">
              <a:spcBef>
                <a:spcPts val="0"/>
              </a:spcBef>
              <a:spcAft>
                <a:spcPts val="0"/>
              </a:spcAft>
              <a:tabLst>
                <a:tab pos="457200" algn="l"/>
                <a:tab pos="1440180" algn="l"/>
              </a:tabLst>
            </a:pPr>
            <a:r>
              <a:rPr lang="en-US" sz="2800" dirty="0"/>
              <a:t>Students are able to elaborate non-verbal </a:t>
            </a:r>
            <a:r>
              <a:rPr lang="en-US" sz="2800" dirty="0" smtClean="0"/>
              <a:t>communication.</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Nonverbal communication</a:t>
            </a:r>
          </a:p>
        </p:txBody>
      </p:sp>
      <p:sp>
        <p:nvSpPr>
          <p:cNvPr id="8196" name="Content Placeholder 5"/>
          <p:cNvSpPr>
            <a:spLocks noGrp="1"/>
          </p:cNvSpPr>
          <p:nvPr>
            <p:ph idx="1"/>
          </p:nvPr>
        </p:nvSpPr>
        <p:spPr>
          <a:xfrm>
            <a:off x="457200" y="1524000"/>
            <a:ext cx="8229600" cy="4602163"/>
          </a:xfrm>
        </p:spPr>
        <p:txBody>
          <a:bodyPr/>
          <a:lstStyle/>
          <a:p>
            <a:r>
              <a:rPr lang="en-US" sz="2400" dirty="0" smtClean="0"/>
              <a:t>In </a:t>
            </a:r>
            <a:r>
              <a:rPr lang="en-US" sz="2400" dirty="0"/>
              <a:t>cross-cultural communication, nonverbal communication usually contain a good many implicit rules to specify what acceptable or unacceptable behavior in the culture is. </a:t>
            </a:r>
          </a:p>
          <a:p>
            <a:r>
              <a:rPr lang="en-US" sz="2400" dirty="0" smtClean="0"/>
              <a:t>Due </a:t>
            </a:r>
            <a:r>
              <a:rPr lang="en-US" sz="2400" dirty="0"/>
              <a:t>to limited knowledge of nonverbal language in cross-cultural communication, misunderstanding and abuse of nonverbal language exists in international business negotiation. </a:t>
            </a:r>
            <a:endParaRPr lang="en-US" sz="2400" dirty="0" smtClean="0"/>
          </a:p>
          <a:p>
            <a:endParaRPr lang="en-US" sz="2400" dirty="0" smtClean="0"/>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457200"/>
            <a:ext cx="8229600" cy="914400"/>
          </a:xfrm>
        </p:spPr>
        <p:txBody>
          <a:bodyPr/>
          <a:lstStyle/>
          <a:p>
            <a:pPr>
              <a:spcBef>
                <a:spcPct val="50000"/>
              </a:spcBef>
            </a:pPr>
            <a:r>
              <a:rPr lang="en-US" sz="3200" dirty="0" smtClean="0">
                <a:latin typeface="Arial" charset="0"/>
                <a:cs typeface="Arial" charset="0"/>
              </a:rPr>
              <a:t>Definition</a:t>
            </a:r>
          </a:p>
        </p:txBody>
      </p:sp>
      <p:sp>
        <p:nvSpPr>
          <p:cNvPr id="9220" name="Content Placeholder 5"/>
          <p:cNvSpPr>
            <a:spLocks noGrp="1"/>
          </p:cNvSpPr>
          <p:nvPr>
            <p:ph idx="1"/>
          </p:nvPr>
        </p:nvSpPr>
        <p:spPr>
          <a:xfrm>
            <a:off x="457200" y="1295400"/>
            <a:ext cx="8229600" cy="4830763"/>
          </a:xfrm>
        </p:spPr>
        <p:txBody>
          <a:bodyPr/>
          <a:lstStyle/>
          <a:p>
            <a:r>
              <a:rPr lang="en-US" sz="2800" dirty="0"/>
              <a:t>Knapp (1997) simply defined nonverbal communication as communication effect other than words. </a:t>
            </a:r>
            <a:endParaRPr lang="en-US" sz="2800" dirty="0" smtClean="0"/>
          </a:p>
          <a:p>
            <a:r>
              <a:rPr lang="en-US" sz="2800" dirty="0" smtClean="0"/>
              <a:t>Nonverbal </a:t>
            </a:r>
            <a:r>
              <a:rPr lang="en-US" sz="2800" dirty="0"/>
              <a:t>communication involves all those nonverbal stimuli in a communication setting that are generated by both the source and his or her use of the environment and that have potential message value for the source and the receiver (Samovar et al, 2000, p.149). </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Characteristics of nonverbal behavior</a:t>
            </a:r>
          </a:p>
        </p:txBody>
      </p:sp>
      <p:sp>
        <p:nvSpPr>
          <p:cNvPr id="2" name="Content Placeholder 1"/>
          <p:cNvSpPr>
            <a:spLocks noGrp="1"/>
          </p:cNvSpPr>
          <p:nvPr>
            <p:ph idx="1"/>
          </p:nvPr>
        </p:nvSpPr>
        <p:spPr/>
        <p:txBody>
          <a:bodyPr/>
          <a:lstStyle/>
          <a:p>
            <a:r>
              <a:rPr lang="en-US" dirty="0"/>
              <a:t>T</a:t>
            </a:r>
            <a:r>
              <a:rPr lang="en-US" dirty="0" smtClean="0"/>
              <a:t>he </a:t>
            </a:r>
            <a:r>
              <a:rPr lang="en-US" dirty="0"/>
              <a:t>universality of nonverbal </a:t>
            </a:r>
            <a:r>
              <a:rPr lang="en-US" dirty="0" smtClean="0"/>
              <a:t>behavior. Nonverbal </a:t>
            </a:r>
            <a:r>
              <a:rPr lang="en-US" dirty="0"/>
              <a:t>language is restrained in a certain collection of social groups. </a:t>
            </a:r>
            <a:endParaRPr lang="en-US" dirty="0" smtClean="0"/>
          </a:p>
          <a:p>
            <a:r>
              <a:rPr lang="en-US" dirty="0"/>
              <a:t>The uncontrollability of non-verbal language. Compared to verbal language which could always be effectively controlled, the nonverbal behavior contains both controllability and </a:t>
            </a:r>
            <a:r>
              <a:rPr lang="en-US" dirty="0" smtClean="0"/>
              <a:t>uncontrollability (eye </a:t>
            </a:r>
            <a:r>
              <a:rPr lang="en-US" dirty="0"/>
              <a:t>movement and facial </a:t>
            </a:r>
            <a:r>
              <a:rPr lang="en-US" dirty="0" smtClean="0"/>
              <a:t>expression). </a:t>
            </a:r>
            <a:endParaRPr lang="en-US"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2291" name="Title 5"/>
          <p:cNvSpPr>
            <a:spLocks noGrp="1"/>
          </p:cNvSpPr>
          <p:nvPr>
            <p:ph type="title"/>
          </p:nvPr>
        </p:nvSpPr>
        <p:spPr>
          <a:xfrm>
            <a:off x="533400" y="685800"/>
            <a:ext cx="8229600" cy="685800"/>
          </a:xfrm>
        </p:spPr>
        <p:txBody>
          <a:bodyPr/>
          <a:lstStyle/>
          <a:p>
            <a:pPr>
              <a:spcBef>
                <a:spcPct val="50000"/>
              </a:spcBef>
            </a:pPr>
            <a:r>
              <a:rPr lang="en-US" sz="3200" dirty="0">
                <a:latin typeface="Arial" charset="0"/>
                <a:cs typeface="Arial" charset="0"/>
              </a:rPr>
              <a:t>Characteristics of nonverbal behavior</a:t>
            </a:r>
            <a:endParaRPr lang="en-US" sz="3200" dirty="0" smtClean="0">
              <a:latin typeface="Arial" charset="0"/>
              <a:cs typeface="Arial" charset="0"/>
            </a:endParaRPr>
          </a:p>
        </p:txBody>
      </p:sp>
      <p:sp>
        <p:nvSpPr>
          <p:cNvPr id="12292" name="Content Placeholder 5"/>
          <p:cNvSpPr>
            <a:spLocks noGrp="1"/>
          </p:cNvSpPr>
          <p:nvPr>
            <p:ph idx="1"/>
          </p:nvPr>
        </p:nvSpPr>
        <p:spPr>
          <a:xfrm>
            <a:off x="457200" y="1524000"/>
            <a:ext cx="8229600" cy="4602163"/>
          </a:xfrm>
        </p:spPr>
        <p:txBody>
          <a:bodyPr/>
          <a:lstStyle/>
          <a:p>
            <a:r>
              <a:rPr lang="en-US" sz="2800" dirty="0" smtClean="0"/>
              <a:t>The </a:t>
            </a:r>
            <a:r>
              <a:rPr lang="en-US" sz="2800" dirty="0"/>
              <a:t>sociality of nonverbal language. Nonverbal behavior is always subject to a certain social group and have certain cultural norms generated by social groups. </a:t>
            </a:r>
          </a:p>
          <a:p>
            <a:endParaRPr lang="en-US" sz="2800" dirty="0" smtClean="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3315"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Three main categories of nonverbal language</a:t>
            </a:r>
          </a:p>
        </p:txBody>
      </p:sp>
      <p:sp>
        <p:nvSpPr>
          <p:cNvPr id="13316" name="Content Placeholder 5"/>
          <p:cNvSpPr>
            <a:spLocks noGrp="1"/>
          </p:cNvSpPr>
          <p:nvPr>
            <p:ph idx="1"/>
          </p:nvPr>
        </p:nvSpPr>
        <p:spPr>
          <a:xfrm>
            <a:off x="457200" y="1524000"/>
            <a:ext cx="8229600" cy="4602163"/>
          </a:xfrm>
        </p:spPr>
        <p:txBody>
          <a:bodyPr/>
          <a:lstStyle/>
          <a:p>
            <a:r>
              <a:rPr lang="en-US" sz="2400" dirty="0" smtClean="0"/>
              <a:t>Kinesiology</a:t>
            </a:r>
            <a:r>
              <a:rPr lang="en-US" sz="2400" dirty="0"/>
              <a:t>, refers to all the action and movement of the parts of human body, including facial expressions, gestures, body posture, eyes and other non-language code. </a:t>
            </a:r>
            <a:endParaRPr lang="en-US" sz="2400" dirty="0" smtClean="0"/>
          </a:p>
          <a:p>
            <a:r>
              <a:rPr lang="en-US" sz="2400" dirty="0" smtClean="0"/>
              <a:t>Paralanguage</a:t>
            </a:r>
            <a:r>
              <a:rPr lang="en-US" sz="2400" dirty="0"/>
              <a:t>, refers to some additional features beyond the linguistic features, such as silence, turn-taking, tone, volume, non-semantic sounds (nonverbal sounds and unvoiced nonverbal sounds) and hesitation. </a:t>
            </a:r>
          </a:p>
          <a:p>
            <a:r>
              <a:rPr lang="en-US" sz="2400" dirty="0" smtClean="0"/>
              <a:t>Environmental </a:t>
            </a:r>
            <a:r>
              <a:rPr lang="en-US" sz="2400" dirty="0"/>
              <a:t>language refers to the specific context of communication, such as time, social distance, spatial information, lighting, color, architectural design and other interior decoration. </a:t>
            </a:r>
            <a:endParaRPr lang="en-US"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4339"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Cases</a:t>
            </a:r>
          </a:p>
        </p:txBody>
      </p:sp>
      <p:sp>
        <p:nvSpPr>
          <p:cNvPr id="14340" name="Content Placeholder 5"/>
          <p:cNvSpPr>
            <a:spLocks noGrp="1"/>
          </p:cNvSpPr>
          <p:nvPr>
            <p:ph idx="1"/>
          </p:nvPr>
        </p:nvSpPr>
        <p:spPr>
          <a:xfrm>
            <a:off x="457200" y="1524000"/>
            <a:ext cx="8229600" cy="4602163"/>
          </a:xfrm>
        </p:spPr>
        <p:txBody>
          <a:bodyPr/>
          <a:lstStyle/>
          <a:p>
            <a:r>
              <a:rPr lang="en-US" sz="2400" dirty="0"/>
              <a:t>In Thailand, a smile is a </a:t>
            </a:r>
            <a:r>
              <a:rPr lang="en-US" sz="2400" dirty="0" smtClean="0"/>
              <a:t>sign of </a:t>
            </a:r>
            <a:r>
              <a:rPr lang="en-US" sz="2400" dirty="0"/>
              <a:t>friendliness; in Korea and Japan it can be a sign of shallowness” (Steers, </a:t>
            </a:r>
            <a:r>
              <a:rPr lang="en-US" sz="2400" dirty="0" err="1"/>
              <a:t>Nardon</a:t>
            </a:r>
            <a:r>
              <a:rPr lang="en-US" sz="2400" dirty="0"/>
              <a:t>, &amp; </a:t>
            </a:r>
            <a:r>
              <a:rPr lang="en-US" sz="2400" dirty="0" err="1"/>
              <a:t>Sánchez-Runde</a:t>
            </a:r>
            <a:r>
              <a:rPr lang="en-US" sz="2400" dirty="0"/>
              <a:t>, 2011, </a:t>
            </a:r>
            <a:r>
              <a:rPr lang="en-US" sz="2400" dirty="0" smtClean="0"/>
              <a:t>p.219).</a:t>
            </a:r>
          </a:p>
          <a:p>
            <a:r>
              <a:rPr lang="en-US" sz="2400" dirty="0"/>
              <a:t>In the Japanese culture, while a smile can be used to signal joy, it can also be used to </a:t>
            </a:r>
            <a:r>
              <a:rPr lang="en-US" sz="2400" dirty="0" smtClean="0"/>
              <a:t>mask embarrassment</a:t>
            </a:r>
            <a:r>
              <a:rPr lang="en-US" sz="2400" dirty="0"/>
              <a:t>, hide displeasure, or suppress anger. In Russia, facial expressions serve as important </a:t>
            </a:r>
            <a:r>
              <a:rPr lang="en-US" sz="2400" dirty="0" smtClean="0"/>
              <a:t>negotiation cues</a:t>
            </a:r>
            <a:r>
              <a:rPr lang="en-US" sz="2400" dirty="0"/>
              <a:t>. U.S Americans are taught to “open conversations with a smile and to keep smiling. Russians tend to </a:t>
            </a:r>
            <a:r>
              <a:rPr lang="en-US" sz="2400" dirty="0" smtClean="0"/>
              <a:t>start out </a:t>
            </a:r>
            <a:r>
              <a:rPr lang="en-US" sz="2400" dirty="0"/>
              <a:t>with grim faces, but when they do smile; it reflects relaxations and progress in developing a </a:t>
            </a:r>
            <a:r>
              <a:rPr lang="en-US" sz="2400" dirty="0" smtClean="0"/>
              <a:t>good relationship</a:t>
            </a:r>
            <a:r>
              <a:rPr lang="en-US" sz="2400" dirty="0"/>
              <a:t>” (Ting-Toomey, </a:t>
            </a:r>
            <a:r>
              <a:rPr lang="en-US" sz="2400" dirty="0" err="1"/>
              <a:t>Gu</a:t>
            </a:r>
            <a:r>
              <a:rPr lang="en-US" sz="2400" dirty="0"/>
              <a:t>, &amp; Chi, 2007, p. 121-122).</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09600"/>
            <a:ext cx="8229600" cy="838200"/>
          </a:xfrm>
        </p:spPr>
        <p:txBody>
          <a:bodyPr/>
          <a:lstStyle/>
          <a:p>
            <a:pPr>
              <a:spcBef>
                <a:spcPct val="50000"/>
              </a:spcBef>
            </a:pPr>
            <a:r>
              <a:rPr lang="en-US" sz="3200" smtClean="0">
                <a:latin typeface="Arial" charset="0"/>
                <a:cs typeface="Arial" charset="0"/>
              </a:rPr>
              <a:t>Cases</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In </a:t>
            </a:r>
            <a:r>
              <a:rPr lang="en-US" sz="2800" dirty="0" smtClean="0"/>
              <a:t>Middle East</a:t>
            </a:r>
            <a:r>
              <a:rPr lang="en-US" sz="2800" dirty="0"/>
              <a:t>, Africa, and India, generally a person nods in disagreement and shakes head in agreement. In </a:t>
            </a:r>
            <a:r>
              <a:rPr lang="en-US" sz="2800" dirty="0" smtClean="0"/>
              <a:t>some cultures</a:t>
            </a:r>
            <a:r>
              <a:rPr lang="en-US" sz="2800" dirty="0"/>
              <a:t>, nodding may simply mean continued attention, not necessarily agreement. (</a:t>
            </a:r>
            <a:r>
              <a:rPr lang="en-US" sz="2800" dirty="0" err="1"/>
              <a:t>Earley</a:t>
            </a:r>
            <a:r>
              <a:rPr lang="en-US" sz="2800" dirty="0"/>
              <a:t> &amp; </a:t>
            </a:r>
            <a:r>
              <a:rPr lang="en-US" sz="2800" dirty="0" err="1"/>
              <a:t>Ang</a:t>
            </a:r>
            <a:r>
              <a:rPr lang="en-US" sz="2800" dirty="0"/>
              <a:t>, 2007, </a:t>
            </a:r>
            <a:r>
              <a:rPr lang="en-US" sz="2800" dirty="0" smtClean="0"/>
              <a:t>p. 175</a:t>
            </a:r>
            <a:r>
              <a:rPr lang="en-US" sz="2800" dirty="0"/>
              <a:t>). </a:t>
            </a:r>
            <a:endParaRPr lang="en-US" sz="2800" dirty="0" smtClean="0"/>
          </a:p>
          <a:p>
            <a:r>
              <a:rPr lang="en-US" sz="2800" dirty="0" smtClean="0"/>
              <a:t>“</a:t>
            </a:r>
            <a:r>
              <a:rPr lang="en-US" sz="2800" dirty="0"/>
              <a:t>The beckoning „come here gesture observed in many Asian cultures(e.g., China and Japan) with the </a:t>
            </a:r>
            <a:r>
              <a:rPr lang="en-US" sz="2800" dirty="0" smtClean="0"/>
              <a:t>palm down </a:t>
            </a:r>
            <a:r>
              <a:rPr lang="en-US" sz="2800" dirty="0"/>
              <a:t>and the fingers waving toward the body can signal “ go away” to most North American. (</a:t>
            </a:r>
            <a:r>
              <a:rPr lang="en-US" sz="2800" dirty="0" smtClean="0"/>
              <a:t>Ting-Toomey, </a:t>
            </a:r>
            <a:r>
              <a:rPr lang="it-IT" sz="2800" dirty="0" smtClean="0"/>
              <a:t>Gu</a:t>
            </a:r>
            <a:r>
              <a:rPr lang="it-IT" sz="2800" dirty="0"/>
              <a:t>, &amp; Chi, 2007, p. 124)”.</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2169</TotalTime>
  <Words>850</Words>
  <Application>Microsoft Office PowerPoint</Application>
  <PresentationFormat>On-screen Show (4:3)</PresentationFormat>
  <Paragraphs>45</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Learning outcome</vt:lpstr>
      <vt:lpstr>Nonverbal communication</vt:lpstr>
      <vt:lpstr>Definition</vt:lpstr>
      <vt:lpstr>Characteristics of nonverbal behavior</vt:lpstr>
      <vt:lpstr>Characteristics of nonverbal behavior</vt:lpstr>
      <vt:lpstr>Three main categories of nonverbal language</vt:lpstr>
      <vt:lpstr>Cases</vt:lpstr>
      <vt:lpstr>Cases</vt:lpstr>
      <vt:lpstr>Cases</vt:lpstr>
      <vt:lpstr>Cases</vt:lpstr>
      <vt:lpstr>References </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BPISTI2008</cp:lastModifiedBy>
  <cp:revision>277</cp:revision>
  <dcterms:created xsi:type="dcterms:W3CDTF">2010-08-24T06:47:44Z</dcterms:created>
  <dcterms:modified xsi:type="dcterms:W3CDTF">2019-06-17T07:43:10Z</dcterms:modified>
</cp:coreProperties>
</file>