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66" r:id="rId3"/>
    <p:sldId id="367" r:id="rId4"/>
    <p:sldId id="368" r:id="rId5"/>
    <p:sldId id="369" r:id="rId6"/>
    <p:sldId id="371" r:id="rId7"/>
    <p:sldId id="372" r:id="rId8"/>
    <p:sldId id="376" r:id="rId9"/>
    <p:sldId id="37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2226"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21/06/2019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6/21/2019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6/21/2019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6/21/2019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6/21/2019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6/21/2019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6/21/2019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6/21/2019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6/21/2019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6/21/2019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6/21/2019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6/21/2019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CROSS AND MULTICULTURAL UNDERSTANDING </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12</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Learning outcome</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marL="0" marR="0">
              <a:spcBef>
                <a:spcPts val="0"/>
              </a:spcBef>
              <a:spcAft>
                <a:spcPts val="0"/>
              </a:spcAft>
              <a:tabLst>
                <a:tab pos="457200" algn="l"/>
                <a:tab pos="1440180" algn="l"/>
              </a:tabLst>
            </a:pPr>
            <a:r>
              <a:rPr lang="en-US" sz="2800" dirty="0"/>
              <a:t>Students are able to explain barriers to intercultural </a:t>
            </a:r>
            <a:r>
              <a:rPr lang="en-US" sz="2800" dirty="0" smtClean="0"/>
              <a:t>communication. </a:t>
            </a:r>
          </a:p>
          <a:p>
            <a:pPr marL="0" marR="0">
              <a:spcBef>
                <a:spcPts val="0"/>
              </a:spcBef>
              <a:spcAft>
                <a:spcPts val="0"/>
              </a:spcAft>
              <a:tabLst>
                <a:tab pos="457200" algn="l"/>
                <a:tab pos="1440180" algn="l"/>
              </a:tabLst>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Barriers to intercultural communication</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en-US" sz="2800" dirty="0" smtClean="0"/>
              <a:t>Ethnocentrism</a:t>
            </a:r>
          </a:p>
          <a:p>
            <a:r>
              <a:rPr lang="en-US" sz="2800" dirty="0" smtClean="0"/>
              <a:t>Stereotyping</a:t>
            </a:r>
          </a:p>
          <a:p>
            <a:r>
              <a:rPr lang="en-US" sz="2800" dirty="0" smtClean="0"/>
              <a:t>Prejudice</a:t>
            </a:r>
            <a:endParaRPr lang="en-US" sz="2800" dirty="0"/>
          </a:p>
          <a:p>
            <a:r>
              <a:rPr lang="en-US" sz="2800" dirty="0" smtClean="0"/>
              <a:t>Discrimination</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Ethnocentrism</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pPr>
              <a:buFont typeface="Arial" pitchFamily="34" charset="0"/>
              <a:buChar char="•"/>
            </a:pPr>
            <a:r>
              <a:rPr lang="en-US" sz="2800" dirty="0"/>
              <a:t>Ethnocentrism</a:t>
            </a:r>
            <a:r>
              <a:rPr lang="en-US" sz="2800" b="1" dirty="0"/>
              <a:t> </a:t>
            </a:r>
            <a:r>
              <a:rPr lang="en-US" sz="2800" dirty="0"/>
              <a:t>is the belief that one’s own cultural group’s behaviors, norms, ways </a:t>
            </a:r>
            <a:r>
              <a:rPr lang="en-US" sz="2800" dirty="0" smtClean="0"/>
              <a:t>of thinking</a:t>
            </a:r>
            <a:r>
              <a:rPr lang="en-US" sz="2800" dirty="0"/>
              <a:t>, and ways of being are superior to all other cultural </a:t>
            </a:r>
            <a:r>
              <a:rPr lang="en-US" sz="2800" dirty="0" smtClean="0"/>
              <a:t>groups.</a:t>
            </a:r>
          </a:p>
          <a:p>
            <a:pPr>
              <a:buFont typeface="Arial" pitchFamily="34" charset="0"/>
              <a:buChar char="•"/>
            </a:pPr>
            <a:r>
              <a:rPr lang="en-US" sz="2800" dirty="0"/>
              <a:t>P</a:t>
            </a:r>
            <a:r>
              <a:rPr lang="en-US" sz="2800" dirty="0" smtClean="0"/>
              <a:t>eople </a:t>
            </a:r>
            <a:r>
              <a:rPr lang="en-US" sz="2800" dirty="0"/>
              <a:t>generally perceive their own experiences, which are shaped by their own cultural forces, as natural, human, and universal.</a:t>
            </a:r>
            <a:endParaRPr lang="en-US" sz="2800" dirty="0" smtClean="0"/>
          </a:p>
          <a:p>
            <a:pPr>
              <a:buFont typeface="Arial" pitchFamily="34" charset="0"/>
              <a:buChar char="•"/>
            </a:pPr>
            <a:r>
              <a:rPr lang="en-US" sz="2800" dirty="0" smtClean="0"/>
              <a:t>Ethnocentrism carries devotion </a:t>
            </a:r>
            <a:r>
              <a:rPr lang="en-US" sz="2800" dirty="0"/>
              <a:t>to the extreme point where you cannot believe that another culture’s </a:t>
            </a:r>
            <a:r>
              <a:rPr lang="en-US" sz="2800" dirty="0" smtClean="0"/>
              <a:t>behaviors, norms</a:t>
            </a:r>
            <a:r>
              <a:rPr lang="en-US" sz="2800" dirty="0"/>
              <a:t>, ways of thinking, and ways of being are as good or as worthy as your own</a:t>
            </a:r>
            <a:r>
              <a:rPr lang="en-US" sz="2800" dirty="0" smtClean="0"/>
              <a:t>.</a:t>
            </a:r>
          </a:p>
          <a:p>
            <a:pPr>
              <a:buFont typeface="Arial" pitchFamily="34" charset="0"/>
              <a:buChar char="•"/>
            </a:pPr>
            <a:r>
              <a:rPr lang="en-US" sz="2800" dirty="0" smtClean="0"/>
              <a:t>It</a:t>
            </a:r>
            <a:r>
              <a:rPr lang="en-US" sz="2800" dirty="0"/>
              <a:t> </a:t>
            </a:r>
            <a:r>
              <a:rPr lang="en-US" sz="2800" dirty="0" smtClean="0"/>
              <a:t>prevents </a:t>
            </a:r>
            <a:r>
              <a:rPr lang="en-US" sz="2800" dirty="0"/>
              <a:t>you from even </a:t>
            </a:r>
            <a:r>
              <a:rPr lang="en-US" sz="2800" dirty="0" smtClean="0"/>
              <a:t>trying to </a:t>
            </a:r>
            <a:r>
              <a:rPr lang="en-US" sz="2800" dirty="0"/>
              <a:t>see another’s point of </a:t>
            </a:r>
            <a:r>
              <a:rPr lang="en-US" sz="2800" dirty="0" smtClean="0"/>
              <a:t>view.</a:t>
            </a:r>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Ethnocentrism</a:t>
            </a:r>
            <a:endParaRPr lang="en-US" sz="3200" dirty="0" smtClean="0">
              <a:latin typeface="Arial" pitchFamily="34" charset="0"/>
              <a:cs typeface="Arial" pitchFamily="34" charset="0"/>
            </a:endParaRPr>
          </a:p>
        </p:txBody>
      </p:sp>
      <p:sp>
        <p:nvSpPr>
          <p:cNvPr id="2" name="Content Placeholder 1"/>
          <p:cNvSpPr>
            <a:spLocks noGrp="1"/>
          </p:cNvSpPr>
          <p:nvPr>
            <p:ph idx="1"/>
          </p:nvPr>
        </p:nvSpPr>
        <p:spPr/>
        <p:txBody>
          <a:bodyPr/>
          <a:lstStyle/>
          <a:p>
            <a:r>
              <a:rPr lang="en-US" dirty="0"/>
              <a:t>To be a competent intercultural communicator, you must realize that you typically use the categories of your own culture to judge and interpret the behavior of those who are culturally different from you. </a:t>
            </a:r>
            <a:endParaRPr lang="en-US" dirty="0" smtClean="0"/>
          </a:p>
          <a:p>
            <a:r>
              <a:rPr lang="en-US" dirty="0" smtClean="0"/>
              <a:t>The </a:t>
            </a:r>
            <a:r>
              <a:rPr lang="en-US" dirty="0"/>
              <a:t>competent intercultural communicator does not necessarily suppress negative feelings, but acknowledges their existence and seeks to minimize their effect on his or her communication. </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latin typeface="Arial" pitchFamily="34" charset="0"/>
                <a:cs typeface="Arial" pitchFamily="34" charset="0"/>
              </a:rPr>
              <a:t>Stereotyping</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a:t>Stereotypes are </a:t>
            </a:r>
            <a:r>
              <a:rPr lang="en-US" sz="2800" dirty="0" err="1"/>
              <a:t>oversimplifi</a:t>
            </a:r>
            <a:r>
              <a:rPr lang="en-US" sz="2800" dirty="0"/>
              <a:t> </a:t>
            </a:r>
            <a:r>
              <a:rPr lang="en-US" sz="2800" dirty="0" err="1"/>
              <a:t>ed</a:t>
            </a:r>
            <a:r>
              <a:rPr lang="en-US" sz="2800" dirty="0"/>
              <a:t> or distorted views of another race, another ethnic </a:t>
            </a:r>
            <a:r>
              <a:rPr lang="en-US" sz="2800" dirty="0" smtClean="0"/>
              <a:t>group, or </a:t>
            </a:r>
            <a:r>
              <a:rPr lang="en-US" sz="2800" dirty="0"/>
              <a:t>even another culture. </a:t>
            </a:r>
            <a:endParaRPr lang="en-US" sz="2800" dirty="0" smtClean="0"/>
          </a:p>
          <a:p>
            <a:r>
              <a:rPr lang="en-US" sz="2800" dirty="0" smtClean="0"/>
              <a:t>The </a:t>
            </a:r>
            <a:r>
              <a:rPr lang="en-US" sz="2800" dirty="0"/>
              <a:t>problem with stereotypes is that whether they are positive or negative, once </a:t>
            </a:r>
            <a:r>
              <a:rPr lang="en-US" sz="2800" dirty="0" smtClean="0"/>
              <a:t>they are </a:t>
            </a:r>
            <a:r>
              <a:rPr lang="en-US" sz="2800" dirty="0"/>
              <a:t>established, it is </a:t>
            </a:r>
            <a:r>
              <a:rPr lang="en-US" sz="2800" dirty="0" smtClean="0"/>
              <a:t>difficult </a:t>
            </a:r>
            <a:r>
              <a:rPr lang="en-US" sz="2800" dirty="0"/>
              <a:t>to remove them. Sometimes they exist in our </a:t>
            </a:r>
            <a:r>
              <a:rPr lang="en-US" sz="2800" dirty="0" smtClean="0"/>
              <a:t>subconscious.</a:t>
            </a:r>
          </a:p>
          <a:p>
            <a:endParaRPr lang="en-US" sz="28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Prejudice</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en-US" sz="2800" dirty="0"/>
              <a:t>Prejudice is a negative attitude toward a cultural group based on little or no experience</a:t>
            </a:r>
            <a:r>
              <a:rPr lang="en-US" sz="2800" dirty="0" smtClean="0"/>
              <a:t>.</a:t>
            </a:r>
          </a:p>
          <a:p>
            <a:r>
              <a:rPr lang="en-US" sz="2800" dirty="0" smtClean="0"/>
              <a:t>Prejudiced </a:t>
            </a:r>
            <a:r>
              <a:rPr lang="en-US" sz="2800" dirty="0"/>
              <a:t>attitudes include irrational feelings of dislike and even hatred for certain groups, biased perceptions and beliefs about the group members that are not based on direct experiences and firsthand knowledge, and a readiness to behave in negative and unjust ways toward members of the </a:t>
            </a:r>
            <a:r>
              <a:rPr lang="en-US" sz="2800" dirty="0" smtClean="0"/>
              <a:t>group.</a:t>
            </a:r>
            <a:endParaRPr lang="en-US"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Discrimination </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Discrimination</a:t>
            </a:r>
            <a:r>
              <a:rPr lang="en-US" sz="2800" b="1" dirty="0"/>
              <a:t> </a:t>
            </a:r>
            <a:r>
              <a:rPr lang="en-US" sz="2800" dirty="0"/>
              <a:t>is the overt actions one takes to exclude, avoid, or distance oneself </a:t>
            </a:r>
            <a:r>
              <a:rPr lang="en-US" sz="2800" dirty="0" smtClean="0"/>
              <a:t>from other </a:t>
            </a:r>
            <a:r>
              <a:rPr lang="en-US" sz="2800" dirty="0"/>
              <a:t>groups. </a:t>
            </a:r>
            <a:endParaRPr lang="en-US" sz="2800" dirty="0"/>
          </a:p>
          <a:p>
            <a:r>
              <a:rPr lang="en-US" sz="2800" dirty="0" smtClean="0"/>
              <a:t>Discrimination </a:t>
            </a:r>
            <a:r>
              <a:rPr lang="en-US" sz="2800" dirty="0"/>
              <a:t>takes stereotypes and prejudice one step </a:t>
            </a:r>
            <a:r>
              <a:rPr lang="en-US" sz="2800" dirty="0" smtClean="0"/>
              <a:t>further—to action.</a:t>
            </a:r>
          </a:p>
          <a:p>
            <a:r>
              <a:rPr lang="en-US" sz="2800" dirty="0"/>
              <a:t>You can discriminate against people by hurling verbal insults at </a:t>
            </a:r>
            <a:r>
              <a:rPr lang="en-US" sz="2800" dirty="0" smtClean="0"/>
              <a:t>them and using </a:t>
            </a:r>
            <a:r>
              <a:rPr lang="en-US" sz="2800" dirty="0"/>
              <a:t>physical violence, systematically eliminating the group from </a:t>
            </a:r>
            <a:r>
              <a:rPr lang="en-US" sz="2800" dirty="0" smtClean="0"/>
              <a:t>which the </a:t>
            </a:r>
            <a:r>
              <a:rPr lang="en-US" sz="2800" dirty="0"/>
              <a:t>individual comes, or even in extreme cases by using genocide, </a:t>
            </a:r>
            <a:r>
              <a:rPr lang="en-US" sz="2800" dirty="0" smtClean="0"/>
              <a:t>or when </a:t>
            </a:r>
            <a:r>
              <a:rPr lang="en-US" sz="2800" dirty="0"/>
              <a:t>you exclude others from jobs or from other economic opportunities.</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References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a:buNone/>
            </a:pPr>
            <a:r>
              <a:rPr lang="id-ID" sz="2800" dirty="0">
                <a:latin typeface="Arial" charset="0"/>
                <a:cs typeface="Arial" charset="0"/>
              </a:rPr>
              <a:t>http://</a:t>
            </a:r>
            <a:r>
              <a:rPr lang="id-ID" sz="2800" dirty="0" smtClean="0">
                <a:latin typeface="Arial" charset="0"/>
                <a:cs typeface="Arial" charset="0"/>
              </a:rPr>
              <a:t>heep.unipus.cn/gykejianupload/2285/files/987513542098yz.pdf</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413</Words>
  <Application>Microsoft Office PowerPoint</Application>
  <PresentationFormat>On-screen Show (4:3)</PresentationFormat>
  <Paragraphs>39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Learning outcome</vt:lpstr>
      <vt:lpstr>Barriers to intercultural communication</vt:lpstr>
      <vt:lpstr>Ethnocentrism</vt:lpstr>
      <vt:lpstr>Ethnocentrism</vt:lpstr>
      <vt:lpstr>Stereotyping</vt:lpstr>
      <vt:lpstr>Prejudice</vt:lpstr>
      <vt:lpstr>Discrimination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270</cp:revision>
  <dcterms:created xsi:type="dcterms:W3CDTF">2010-08-24T06:47:44Z</dcterms:created>
  <dcterms:modified xsi:type="dcterms:W3CDTF">2019-06-21T07:10:21Z</dcterms:modified>
</cp:coreProperties>
</file>