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  <p:sldId id="373" r:id="rId9"/>
    <p:sldId id="376" r:id="rId10"/>
    <p:sldId id="377" r:id="rId11"/>
    <p:sldId id="380" r:id="rId12"/>
    <p:sldId id="379" r:id="rId13"/>
    <p:sldId id="378" r:id="rId14"/>
    <p:sldId id="381" r:id="rId15"/>
    <p:sldId id="382" r:id="rId16"/>
    <p:sldId id="384" r:id="rId17"/>
    <p:sldId id="385" r:id="rId18"/>
    <p:sldId id="386" r:id="rId19"/>
    <p:sldId id="387" r:id="rId20"/>
    <p:sldId id="38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22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13/03/2019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1242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CROSS AND MULICULTURAL UNDERSTANDING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2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Arial" charset="0"/>
                <a:cs typeface="Arial" charset="0"/>
              </a:rPr>
              <a:t>Classifiers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The closest English comes to using classifiers is when we talk about a ‘unit </a:t>
            </a:r>
            <a:r>
              <a:rPr lang="en-US" sz="2800" dirty="0" smtClean="0"/>
              <a:t>of</a:t>
            </a:r>
            <a:r>
              <a:rPr lang="en-US" sz="2800" dirty="0" smtClean="0"/>
              <a:t>’ certain </a:t>
            </a:r>
            <a:r>
              <a:rPr lang="en-US" sz="2800" dirty="0"/>
              <a:t>types of things. There is a distinction in English between things </a:t>
            </a:r>
            <a:r>
              <a:rPr lang="en-US" sz="2800" dirty="0" smtClean="0"/>
              <a:t>treated as </a:t>
            </a:r>
            <a:r>
              <a:rPr lang="en-US" sz="2800" b="1" dirty="0"/>
              <a:t>countable </a:t>
            </a:r>
            <a:r>
              <a:rPr lang="en-US" sz="2800" dirty="0"/>
              <a:t>(</a:t>
            </a:r>
            <a:r>
              <a:rPr lang="en-US" sz="2800" i="1" dirty="0"/>
              <a:t>shirt</a:t>
            </a:r>
            <a:r>
              <a:rPr lang="en-US" sz="2800" dirty="0"/>
              <a:t>, </a:t>
            </a:r>
            <a:r>
              <a:rPr lang="en-US" sz="2800" i="1" dirty="0"/>
              <a:t>word</a:t>
            </a:r>
            <a:r>
              <a:rPr lang="en-US" sz="2800" dirty="0"/>
              <a:t>, </a:t>
            </a:r>
            <a:r>
              <a:rPr lang="en-US" sz="2800" i="1" dirty="0"/>
              <a:t>chair</a:t>
            </a:r>
            <a:r>
              <a:rPr lang="en-US" sz="2800" dirty="0"/>
              <a:t>) and those treated as </a:t>
            </a:r>
            <a:r>
              <a:rPr lang="en-US" sz="2800" b="1" dirty="0"/>
              <a:t>non-countable </a:t>
            </a:r>
            <a:r>
              <a:rPr lang="en-US" sz="2800" dirty="0"/>
              <a:t>(</a:t>
            </a:r>
            <a:r>
              <a:rPr lang="en-US" sz="2800" i="1" dirty="0" smtClean="0"/>
              <a:t>clothing</a:t>
            </a:r>
            <a:r>
              <a:rPr lang="en-US" sz="2800" dirty="0" smtClean="0"/>
              <a:t>, </a:t>
            </a:r>
            <a:r>
              <a:rPr lang="en-US" sz="2800" i="1" dirty="0" smtClean="0"/>
              <a:t>information</a:t>
            </a:r>
            <a:r>
              <a:rPr lang="en-US" sz="2800" dirty="0"/>
              <a:t>, </a:t>
            </a:r>
            <a:r>
              <a:rPr lang="en-US" sz="2800" i="1" dirty="0"/>
              <a:t>furniture</a:t>
            </a:r>
            <a:r>
              <a:rPr lang="en-US" sz="2800" dirty="0"/>
              <a:t>).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equivalent nouns in many other languages are treated </a:t>
            </a:r>
            <a:r>
              <a:rPr lang="en-US" sz="2800" dirty="0" smtClean="0"/>
              <a:t>as ‘countable</a:t>
            </a:r>
            <a:r>
              <a:rPr lang="en-US" sz="2800" dirty="0"/>
              <a:t>’, so the existence of a grammatical class of ‘non-countable </a:t>
            </a:r>
            <a:r>
              <a:rPr lang="en-US" sz="2800" dirty="0" smtClean="0"/>
              <a:t>entities’ is </a:t>
            </a:r>
            <a:r>
              <a:rPr lang="en-US" sz="2800" dirty="0"/>
              <a:t>evidence of a type of cognitive categorization underlying the expression </a:t>
            </a:r>
            <a:r>
              <a:rPr lang="en-US" sz="2800" dirty="0" smtClean="0"/>
              <a:t>of quantity </a:t>
            </a:r>
            <a:r>
              <a:rPr lang="en-US" sz="2800" dirty="0"/>
              <a:t>in English.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Social Categories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Words such as </a:t>
            </a:r>
            <a:r>
              <a:rPr lang="en-US" sz="2800" i="1" dirty="0"/>
              <a:t>uncle </a:t>
            </a:r>
            <a:r>
              <a:rPr lang="en-US" sz="2800" dirty="0"/>
              <a:t>or </a:t>
            </a:r>
            <a:r>
              <a:rPr lang="en-US" sz="2800" i="1" dirty="0"/>
              <a:t>grandmother</a:t>
            </a:r>
            <a:r>
              <a:rPr lang="en-US" sz="2800" dirty="0"/>
              <a:t>, discussed earlier, provide examples </a:t>
            </a:r>
            <a:r>
              <a:rPr lang="en-US" sz="2800" dirty="0" smtClean="0"/>
              <a:t>of </a:t>
            </a:r>
            <a:r>
              <a:rPr lang="en-US" sz="2800" b="1" dirty="0" smtClean="0"/>
              <a:t>social </a:t>
            </a:r>
            <a:r>
              <a:rPr lang="en-US" sz="2800" b="1" dirty="0"/>
              <a:t>categories</a:t>
            </a:r>
            <a:r>
              <a:rPr lang="en-US" sz="2800" dirty="0"/>
              <a:t>. These are categories of social organization that we can </a:t>
            </a:r>
            <a:r>
              <a:rPr lang="en-US" sz="2800" dirty="0" smtClean="0"/>
              <a:t>use to </a:t>
            </a:r>
            <a:r>
              <a:rPr lang="en-US" sz="2800" dirty="0"/>
              <a:t>say how we are connected or related to </a:t>
            </a:r>
            <a:r>
              <a:rPr lang="en-US" sz="2800" dirty="0" smtClean="0"/>
              <a:t>others.</a:t>
            </a:r>
          </a:p>
          <a:p>
            <a:r>
              <a:rPr lang="en-US" sz="2800" dirty="0" smtClean="0"/>
              <a:t>We </a:t>
            </a:r>
            <a:r>
              <a:rPr lang="en-US" sz="2800" dirty="0"/>
              <a:t>can provide </a:t>
            </a:r>
            <a:r>
              <a:rPr lang="en-US" sz="2800" dirty="0" smtClean="0"/>
              <a:t>technical definitions </a:t>
            </a:r>
            <a:r>
              <a:rPr lang="en-US" sz="2800" dirty="0"/>
              <a:t>(e.g. ‘parent’s brother’), but in many situations a word such as </a:t>
            </a:r>
            <a:r>
              <a:rPr lang="en-US" sz="2800" i="1" dirty="0" smtClean="0"/>
              <a:t>uncle </a:t>
            </a:r>
            <a:r>
              <a:rPr lang="en-US" sz="2800" dirty="0" smtClean="0"/>
              <a:t>is </a:t>
            </a:r>
            <a:r>
              <a:rPr lang="en-US" sz="2800" dirty="0"/>
              <a:t>used for a much larger number of people, including close friends, who </a:t>
            </a:r>
            <a:r>
              <a:rPr lang="en-US" sz="2800" dirty="0" smtClean="0"/>
              <a:t>are outside </a:t>
            </a:r>
            <a:r>
              <a:rPr lang="en-US" sz="2800" dirty="0"/>
              <a:t>the class of individuals covered by the technical definition.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Arial" charset="0"/>
                <a:cs typeface="Arial" charset="0"/>
              </a:rPr>
              <a:t>Social Categories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The </a:t>
            </a:r>
            <a:r>
              <a:rPr lang="en-US" sz="2800" dirty="0" smtClean="0"/>
              <a:t>word </a:t>
            </a:r>
            <a:r>
              <a:rPr lang="en-US" sz="2800" i="1" dirty="0" smtClean="0"/>
              <a:t>brother </a:t>
            </a:r>
            <a:r>
              <a:rPr lang="en-US" sz="2800" dirty="0"/>
              <a:t>is similarly used among many groups for someone who is not a </a:t>
            </a:r>
            <a:r>
              <a:rPr lang="en-US" sz="2800" dirty="0" smtClean="0"/>
              <a:t>family member</a:t>
            </a:r>
            <a:r>
              <a:rPr lang="en-US" sz="2800" dirty="0"/>
              <a:t>. We can use these words as a means of social categorization, that </a:t>
            </a:r>
            <a:r>
              <a:rPr lang="en-US" sz="2800" dirty="0" smtClean="0"/>
              <a:t>is, marking </a:t>
            </a:r>
            <a:r>
              <a:rPr lang="en-US" sz="2800" dirty="0"/>
              <a:t>individuals as members of a group defined by social connections.</a:t>
            </a:r>
            <a:endParaRPr lang="id-ID" sz="2800" dirty="0">
              <a:latin typeface="Arial" charset="0"/>
              <a:cs typeface="Arial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Address terms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i="1" dirty="0"/>
              <a:t>Brother, can you spare a </a:t>
            </a:r>
            <a:r>
              <a:rPr lang="en-US" sz="2800" i="1" dirty="0" smtClean="0"/>
              <a:t>dollar? </a:t>
            </a:r>
            <a:r>
              <a:rPr lang="en-US" sz="2800" dirty="0" smtClean="0"/>
              <a:t>By </a:t>
            </a:r>
            <a:r>
              <a:rPr lang="en-US" sz="2800" dirty="0"/>
              <a:t>claiming the kind of closeness in </a:t>
            </a:r>
            <a:r>
              <a:rPr lang="en-US" sz="2800" dirty="0" smtClean="0"/>
              <a:t>relationship associated </a:t>
            </a:r>
            <a:r>
              <a:rPr lang="en-US" sz="2800" dirty="0"/>
              <a:t>with a family member, the speaker’s choice of address term is </a:t>
            </a:r>
            <a:r>
              <a:rPr lang="en-US" sz="2800" dirty="0" smtClean="0"/>
              <a:t>an attempt </a:t>
            </a:r>
            <a:r>
              <a:rPr lang="en-US" sz="2800" dirty="0"/>
              <a:t>to create solidarity (i.e. being the same in social status), perhaps </a:t>
            </a:r>
            <a:r>
              <a:rPr lang="en-US" sz="2800" dirty="0" smtClean="0"/>
              <a:t>leading to </a:t>
            </a:r>
            <a:r>
              <a:rPr lang="en-US" sz="2800" dirty="0"/>
              <a:t>a willingness to hand over some cash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More typically, an interaction based on an unequal relationship will </a:t>
            </a:r>
            <a:r>
              <a:rPr lang="en-US" sz="2800" dirty="0" smtClean="0"/>
              <a:t>feature address </a:t>
            </a:r>
            <a:r>
              <a:rPr lang="en-US" sz="2800" dirty="0"/>
              <a:t>terms using a title (</a:t>
            </a:r>
            <a:r>
              <a:rPr lang="en-US" sz="2800" i="1" dirty="0"/>
              <a:t>Doctor</a:t>
            </a:r>
            <a:r>
              <a:rPr lang="en-US" sz="2800" dirty="0"/>
              <a:t>) or title plus last name (</a:t>
            </a:r>
            <a:r>
              <a:rPr lang="en-US" sz="2800" i="1" dirty="0"/>
              <a:t>Professor Buckingham</a:t>
            </a:r>
            <a:r>
              <a:rPr lang="en-US" sz="2800" dirty="0" smtClean="0"/>
              <a:t>).</a:t>
            </a:r>
            <a:endParaRPr lang="en-US" sz="2800" dirty="0"/>
          </a:p>
          <a:p>
            <a:r>
              <a:rPr lang="en-US" sz="2800" dirty="0" smtClean="0"/>
              <a:t>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Address terms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More equal relationships have address terms that indicate similar status </a:t>
            </a:r>
            <a:r>
              <a:rPr lang="en-US" sz="2800" dirty="0" smtClean="0"/>
              <a:t>of the </a:t>
            </a:r>
            <a:r>
              <a:rPr lang="en-US" sz="2800" dirty="0"/>
              <a:t>participants, such as first names or nicknames: </a:t>
            </a:r>
            <a:r>
              <a:rPr lang="en-US" sz="2800" i="1" dirty="0"/>
              <a:t>Bucky, ready for some </a:t>
            </a:r>
            <a:r>
              <a:rPr lang="en-US" sz="2800" i="1" dirty="0" smtClean="0"/>
              <a:t>more coffee</a:t>
            </a:r>
            <a:r>
              <a:rPr lang="en-US" sz="2800" i="1" dirty="0"/>
              <a:t>? </a:t>
            </a:r>
            <a:r>
              <a:rPr lang="en-US" sz="2800" dirty="0"/>
              <a:t>∼ </a:t>
            </a:r>
            <a:r>
              <a:rPr lang="en-US" sz="2800" i="1" dirty="0"/>
              <a:t>Thanks, Jenny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Address terms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In English, people without special titles are addressed as </a:t>
            </a:r>
            <a:r>
              <a:rPr lang="en-US" sz="2800" i="1" dirty="0"/>
              <a:t>Mr.</a:t>
            </a:r>
            <a:r>
              <a:rPr lang="en-US" sz="2800" dirty="0"/>
              <a:t>, </a:t>
            </a:r>
            <a:r>
              <a:rPr lang="en-US" sz="2800" i="1" dirty="0"/>
              <a:t>Mrs.</a:t>
            </a:r>
            <a:r>
              <a:rPr lang="en-US" sz="2800" dirty="0"/>
              <a:t>, </a:t>
            </a:r>
            <a:r>
              <a:rPr lang="en-US" sz="2800" i="1" dirty="0" smtClean="0"/>
              <a:t>Miss</a:t>
            </a:r>
            <a:r>
              <a:rPr lang="en-US" sz="2800" dirty="0" smtClean="0"/>
              <a:t>, or </a:t>
            </a:r>
            <a:r>
              <a:rPr lang="en-US" sz="2800" i="1" dirty="0"/>
              <a:t>Ms</a:t>
            </a:r>
            <a:r>
              <a:rPr lang="en-US" sz="2800" dirty="0"/>
              <a:t>. Only the women’s address terms include information about their </a:t>
            </a:r>
            <a:r>
              <a:rPr lang="en-US" sz="2800" dirty="0" smtClean="0"/>
              <a:t>social status</a:t>
            </a:r>
            <a:r>
              <a:rPr lang="en-US" sz="2800" dirty="0"/>
              <a:t>. In fact, one of the most frequently used address terms for a </a:t>
            </a:r>
            <a:r>
              <a:rPr lang="en-US" sz="2800" dirty="0" smtClean="0"/>
              <a:t>woman indicates </a:t>
            </a:r>
            <a:r>
              <a:rPr lang="en-US" sz="2800" dirty="0"/>
              <a:t>that she is the wife of a particular man (called ‘Frank Smith’, </a:t>
            </a:r>
            <a:r>
              <a:rPr lang="en-US" sz="2800" dirty="0" smtClean="0"/>
              <a:t>for example</a:t>
            </a:r>
            <a:r>
              <a:rPr lang="en-US" sz="2800" dirty="0"/>
              <a:t>), as in </a:t>
            </a:r>
            <a:r>
              <a:rPr lang="en-US" sz="2800" i="1" dirty="0"/>
              <a:t>Mrs. Smith</a:t>
            </a:r>
            <a:r>
              <a:rPr lang="en-US" sz="2800" dirty="0"/>
              <a:t>, and sometimes even </a:t>
            </a:r>
            <a:r>
              <a:rPr lang="en-US" sz="2800" i="1" dirty="0"/>
              <a:t>Mrs. Frank Smith</a:t>
            </a:r>
            <a:r>
              <a:rPr lang="en-US" sz="2800" dirty="0"/>
              <a:t>. </a:t>
            </a:r>
            <a:endParaRPr lang="en-US" sz="2800" dirty="0" smtClean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Address terms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When the original system was put in place, women were obviously identified socially through their relationship to a man, either as wife or daughter. These address terms continue to function as social category labels, identifying women, </a:t>
            </a:r>
            <a:r>
              <a:rPr lang="en-US" sz="2800" dirty="0" smtClean="0"/>
              <a:t>but not </a:t>
            </a:r>
            <a:r>
              <a:rPr lang="en-US" sz="2800" dirty="0"/>
              <a:t>men, as married or not. </a:t>
            </a:r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/>
              <a:t>woman using </a:t>
            </a:r>
            <a:r>
              <a:rPr lang="en-US" sz="2800" i="1" dirty="0"/>
              <a:t>Ms. </a:t>
            </a:r>
            <a:r>
              <a:rPr lang="en-US" sz="2800" dirty="0"/>
              <a:t>as part of her address </a:t>
            </a:r>
            <a:r>
              <a:rPr lang="en-US" sz="2800" dirty="0" smtClean="0"/>
              <a:t>term is </a:t>
            </a:r>
            <a:r>
              <a:rPr lang="en-US" sz="2800" dirty="0"/>
              <a:t>indicating that her social categorization is not based on her marital </a:t>
            </a:r>
            <a:r>
              <a:rPr lang="en-US" sz="2800" dirty="0" smtClean="0"/>
              <a:t>status.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194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Gendered </a:t>
            </a:r>
            <a:r>
              <a:rPr lang="en-US" sz="3200" b="1" dirty="0" smtClean="0"/>
              <a:t>words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In </a:t>
            </a:r>
            <a:r>
              <a:rPr lang="en-US" sz="2800" dirty="0" err="1"/>
              <a:t>Sidamo</a:t>
            </a:r>
            <a:r>
              <a:rPr lang="en-US" sz="2800" dirty="0"/>
              <a:t>, spoken in Ethiopia, there are </a:t>
            </a:r>
            <a:r>
              <a:rPr lang="en-US" sz="2800" dirty="0" err="1"/>
              <a:t>somewords</a:t>
            </a:r>
            <a:r>
              <a:rPr lang="en-US" sz="2800" dirty="0"/>
              <a:t> used only by men and </a:t>
            </a:r>
            <a:r>
              <a:rPr lang="en-US" sz="2800" dirty="0" smtClean="0"/>
              <a:t>some used </a:t>
            </a:r>
            <a:r>
              <a:rPr lang="en-US" sz="2800" dirty="0"/>
              <a:t>only </a:t>
            </a:r>
            <a:r>
              <a:rPr lang="en-US" sz="2800" dirty="0" smtClean="0"/>
              <a:t>by women</a:t>
            </a:r>
            <a:r>
              <a:rPr lang="en-US" sz="2800" dirty="0"/>
              <a:t>, so that the translation of ‘</a:t>
            </a:r>
            <a:r>
              <a:rPr lang="en-US" sz="2800" dirty="0" err="1"/>
              <a:t>milk’would</a:t>
            </a:r>
            <a:r>
              <a:rPr lang="en-US" sz="2800" dirty="0"/>
              <a:t> be </a:t>
            </a:r>
            <a:r>
              <a:rPr lang="en-US" sz="2800" i="1" dirty="0"/>
              <a:t>ado </a:t>
            </a:r>
            <a:r>
              <a:rPr lang="en-US" sz="2800" dirty="0"/>
              <a:t>by a man, </a:t>
            </a:r>
            <a:r>
              <a:rPr lang="en-US" sz="2800" dirty="0" smtClean="0"/>
              <a:t>but </a:t>
            </a:r>
            <a:r>
              <a:rPr lang="en-US" sz="2800" i="1" dirty="0" err="1" smtClean="0"/>
              <a:t>gurda</a:t>
            </a:r>
            <a:r>
              <a:rPr lang="en-US" sz="2800" i="1" dirty="0" smtClean="0"/>
              <a:t> </a:t>
            </a:r>
            <a:r>
              <a:rPr lang="en-US" sz="2800" dirty="0"/>
              <a:t>by a woman. </a:t>
            </a:r>
            <a:endParaRPr lang="en-US" sz="2800" dirty="0" smtClean="0"/>
          </a:p>
          <a:p>
            <a:r>
              <a:rPr lang="en-US" sz="2800" dirty="0" smtClean="0"/>
              <a:t>Many </a:t>
            </a:r>
            <a:r>
              <a:rPr lang="en-US" sz="2800" dirty="0"/>
              <a:t>native American languages, such as </a:t>
            </a:r>
            <a:r>
              <a:rPr lang="en-US" sz="2800" dirty="0" err="1"/>
              <a:t>Gros</a:t>
            </a:r>
            <a:r>
              <a:rPr lang="en-US" sz="2800" dirty="0"/>
              <a:t> </a:t>
            </a:r>
            <a:r>
              <a:rPr lang="en-US" sz="2800" dirty="0" err="1"/>
              <a:t>Ventre</a:t>
            </a:r>
            <a:r>
              <a:rPr lang="en-US" sz="2800" dirty="0"/>
              <a:t> (</a:t>
            </a:r>
            <a:r>
              <a:rPr lang="en-US" sz="2800" dirty="0" smtClean="0"/>
              <a:t>in Montana</a:t>
            </a:r>
            <a:r>
              <a:rPr lang="en-US" sz="2800" dirty="0"/>
              <a:t>) </a:t>
            </a:r>
            <a:r>
              <a:rPr lang="en-US" sz="2800" dirty="0" smtClean="0"/>
              <a:t>and </a:t>
            </a:r>
            <a:r>
              <a:rPr lang="en-US" sz="2800" dirty="0" err="1" smtClean="0"/>
              <a:t>Koasati</a:t>
            </a:r>
            <a:r>
              <a:rPr lang="en-US" sz="2800" dirty="0" smtClean="0"/>
              <a:t> </a:t>
            </a:r>
            <a:r>
              <a:rPr lang="en-US" sz="2800" dirty="0"/>
              <a:t>(in Louisiana), are reported to have had different </a:t>
            </a:r>
            <a:r>
              <a:rPr lang="en-US" sz="2800" dirty="0" smtClean="0"/>
              <a:t>versions used </a:t>
            </a:r>
            <a:r>
              <a:rPr lang="en-US" sz="2800" dirty="0"/>
              <a:t>by men and women. </a:t>
            </a:r>
            <a:endParaRPr lang="en-US" sz="2800" dirty="0" smtClean="0"/>
          </a:p>
          <a:p>
            <a:r>
              <a:rPr lang="en-US" sz="2800" dirty="0" smtClean="0"/>
              <a:t>In Portuguese</a:t>
            </a:r>
            <a:r>
              <a:rPr lang="en-US" sz="2800" dirty="0"/>
              <a:t>, </a:t>
            </a:r>
            <a:r>
              <a:rPr lang="en-US" sz="2800" dirty="0" smtClean="0"/>
              <a:t>saying ‘thank </a:t>
            </a:r>
            <a:r>
              <a:rPr lang="en-US" sz="2800" dirty="0"/>
              <a:t>you’ is </a:t>
            </a:r>
            <a:r>
              <a:rPr lang="en-US" sz="2800" i="1" dirty="0"/>
              <a:t>obrigado </a:t>
            </a:r>
            <a:r>
              <a:rPr lang="en-US" sz="2800" dirty="0"/>
              <a:t>if you’re a man and </a:t>
            </a:r>
            <a:r>
              <a:rPr lang="en-US" sz="2800" i="1" dirty="0" err="1"/>
              <a:t>obrigada</a:t>
            </a:r>
            <a:r>
              <a:rPr lang="en-US" sz="2800" i="1" dirty="0"/>
              <a:t> </a:t>
            </a:r>
            <a:r>
              <a:rPr lang="en-US" sz="2800" dirty="0"/>
              <a:t>if you’re a woman.</a:t>
            </a:r>
            <a:endParaRPr lang="en-US" sz="2800" dirty="0" smtClean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0273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Gendered words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</a:t>
            </a:r>
            <a:r>
              <a:rPr lang="en-US" sz="2800" dirty="0" smtClean="0"/>
              <a:t>here </a:t>
            </a:r>
            <a:r>
              <a:rPr lang="en-US" sz="2800" dirty="0"/>
              <a:t>is still </a:t>
            </a:r>
            <a:r>
              <a:rPr lang="en-US" sz="2800" dirty="0" smtClean="0"/>
              <a:t>a strong </a:t>
            </a:r>
            <a:r>
              <a:rPr lang="en-US" sz="2800" dirty="0"/>
              <a:t>tendency to treat forms for the man (</a:t>
            </a:r>
            <a:r>
              <a:rPr lang="en-US" sz="2800" i="1" dirty="0"/>
              <a:t>his</a:t>
            </a:r>
            <a:r>
              <a:rPr lang="en-US" sz="2800" dirty="0"/>
              <a:t>) as the normal means of </a:t>
            </a:r>
            <a:r>
              <a:rPr lang="en-US" sz="2800" dirty="0" smtClean="0"/>
              <a:t>reference when </a:t>
            </a:r>
            <a:r>
              <a:rPr lang="en-US" sz="2800" dirty="0"/>
              <a:t>speaking generally: </a:t>
            </a:r>
            <a:r>
              <a:rPr lang="en-US" sz="2800" i="1" dirty="0"/>
              <a:t>Each student is required to buy his own dictionary</a:t>
            </a:r>
            <a:r>
              <a:rPr lang="en-US" sz="2800" dirty="0"/>
              <a:t>.</a:t>
            </a:r>
          </a:p>
          <a:p>
            <a:r>
              <a:rPr lang="en-US" sz="2800" dirty="0"/>
              <a:t>However, alternatives that include both genders (</a:t>
            </a:r>
            <a:r>
              <a:rPr lang="en-US" sz="2800" i="1" dirty="0"/>
              <a:t>his or her</a:t>
            </a:r>
            <a:r>
              <a:rPr lang="en-US" sz="2800" dirty="0"/>
              <a:t>), or avoid </a:t>
            </a:r>
            <a:r>
              <a:rPr lang="en-US" sz="2800" dirty="0" smtClean="0"/>
              <a:t>gendered usage </a:t>
            </a:r>
            <a:r>
              <a:rPr lang="en-US" sz="2800" dirty="0"/>
              <a:t>(</a:t>
            </a:r>
            <a:r>
              <a:rPr lang="en-US" sz="2800" i="1" dirty="0"/>
              <a:t>their</a:t>
            </a:r>
            <a:r>
              <a:rPr lang="en-US" sz="2800" dirty="0"/>
              <a:t>), are becoming more common. Other terms, such as </a:t>
            </a:r>
            <a:r>
              <a:rPr lang="en-US" sz="2800" i="1" dirty="0"/>
              <a:t>career </a:t>
            </a:r>
            <a:r>
              <a:rPr lang="en-US" sz="2800" i="1" dirty="0" smtClean="0"/>
              <a:t>woman </a:t>
            </a:r>
            <a:r>
              <a:rPr lang="en-US" sz="2800" dirty="0" smtClean="0"/>
              <a:t>and </a:t>
            </a:r>
            <a:r>
              <a:rPr lang="en-US" sz="2800" i="1" dirty="0"/>
              <a:t>working mother </a:t>
            </a:r>
            <a:r>
              <a:rPr lang="en-US" sz="2800" dirty="0"/>
              <a:t>(rarely ‘career man’ or ‘working father’), continue </a:t>
            </a:r>
            <a:r>
              <a:rPr lang="en-US" sz="2800" dirty="0" smtClean="0"/>
              <a:t>the pattern </a:t>
            </a:r>
            <a:r>
              <a:rPr lang="en-US" sz="2800" dirty="0"/>
              <a:t>of special terms for women, not men.</a:t>
            </a:r>
            <a:endParaRPr lang="en-US" sz="2800" dirty="0" smtClean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8963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Gendered interaction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One effect of the different styles developed by men and women is that </a:t>
            </a:r>
            <a:r>
              <a:rPr lang="en-US" sz="2800" dirty="0" smtClean="0"/>
              <a:t>certain features </a:t>
            </a:r>
            <a:r>
              <a:rPr lang="en-US" sz="2800" dirty="0"/>
              <a:t>become very salient in cross-gender interactions. For example, in </a:t>
            </a:r>
            <a:r>
              <a:rPr lang="en-US" sz="2800" dirty="0" smtClean="0"/>
              <a:t>same gender</a:t>
            </a:r>
            <a:r>
              <a:rPr lang="en-US" sz="2800" dirty="0"/>
              <a:t> </a:t>
            </a:r>
            <a:r>
              <a:rPr lang="en-US" sz="2800" dirty="0" smtClean="0"/>
              <a:t>discussions</a:t>
            </a:r>
            <a:r>
              <a:rPr lang="en-US" sz="2800" dirty="0"/>
              <a:t>, there is little difference in the number of times </a:t>
            </a:r>
            <a:r>
              <a:rPr lang="en-US" sz="2800" dirty="0" smtClean="0"/>
              <a:t>speakers interrupt </a:t>
            </a:r>
            <a:r>
              <a:rPr lang="en-US" sz="2800" dirty="0"/>
              <a:t>each other</a:t>
            </a:r>
            <a:r>
              <a:rPr lang="en-US" sz="2800" dirty="0" smtClean="0"/>
              <a:t>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2461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/>
              <a:t>Students are able to explain why culture is </a:t>
            </a:r>
            <a:r>
              <a:rPr lang="en-US" sz="2800" dirty="0" smtClean="0"/>
              <a:t>important in learning a language.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Gendered interaction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Other features have been identified as distinctive aspects of men’s or women’s ways of using language in interaction. </a:t>
            </a:r>
            <a:endParaRPr lang="en-US" sz="2800" dirty="0" smtClean="0"/>
          </a:p>
          <a:p>
            <a:r>
              <a:rPr lang="en-US" sz="2800" dirty="0" smtClean="0"/>
              <a:t>If </a:t>
            </a:r>
            <a:r>
              <a:rPr lang="en-US" sz="2800" dirty="0"/>
              <a:t>we are to avoid </a:t>
            </a:r>
            <a:r>
              <a:rPr lang="en-US" sz="2800" dirty="0" smtClean="0"/>
              <a:t>miscommunication in </a:t>
            </a:r>
            <a:r>
              <a:rPr lang="en-US" sz="2800" dirty="0"/>
              <a:t>this process, we must all be prepared to try to understand </a:t>
            </a:r>
            <a:r>
              <a:rPr lang="en-US" sz="2800" dirty="0" smtClean="0"/>
              <a:t>the impact </a:t>
            </a:r>
            <a:r>
              <a:rPr lang="en-US" sz="2800" dirty="0"/>
              <a:t>of the cultures we inherit and, through the creativity with language </a:t>
            </a:r>
            <a:r>
              <a:rPr lang="en-US" sz="2800" dirty="0" smtClean="0"/>
              <a:t>that we </a:t>
            </a:r>
            <a:r>
              <a:rPr lang="en-US" sz="2800" dirty="0"/>
              <a:t>are also given, to find new ways of articulating those cultures before </a:t>
            </a:r>
            <a:r>
              <a:rPr lang="en-US" sz="2800"/>
              <a:t>we </a:t>
            </a:r>
            <a:r>
              <a:rPr lang="en-US" sz="2800" smtClean="0"/>
              <a:t>pass them </a:t>
            </a:r>
            <a:r>
              <a:rPr lang="en-US" sz="2800" dirty="0"/>
              <a:t>on.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Background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Cross-cultural understanding is concerned with understanding people from different cultural backgrounds/culture of the people so we can construct our attitudes and world view, more tolerable and generous toward strange ways that may be shown by other citizen of another </a:t>
            </a:r>
            <a:r>
              <a:rPr lang="en-US" sz="2800" dirty="0" smtClean="0"/>
              <a:t>country.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Linguistic relativity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/>
              <a:t>L</a:t>
            </a:r>
            <a:r>
              <a:rPr lang="en-US" sz="2800" dirty="0" smtClean="0"/>
              <a:t>inguistic </a:t>
            </a:r>
            <a:r>
              <a:rPr lang="en-US" sz="2800" dirty="0"/>
              <a:t>relativity </a:t>
            </a:r>
            <a:r>
              <a:rPr lang="en-US" sz="2800" dirty="0" smtClean="0"/>
              <a:t>: the </a:t>
            </a:r>
            <a:r>
              <a:rPr lang="en-US" sz="2800" dirty="0"/>
              <a:t>structure of our language, </a:t>
            </a:r>
            <a:r>
              <a:rPr lang="en-US" sz="2800" dirty="0" smtClean="0"/>
              <a:t>with its </a:t>
            </a:r>
            <a:r>
              <a:rPr lang="en-US" sz="2800" dirty="0"/>
              <a:t>predetermined categories, must have an influence on how we perceive </a:t>
            </a:r>
            <a:r>
              <a:rPr lang="en-US" sz="2800" dirty="0" smtClean="0"/>
              <a:t>the world.</a:t>
            </a:r>
          </a:p>
          <a:p>
            <a:r>
              <a:rPr lang="en-US" sz="2800" dirty="0"/>
              <a:t>Eskimos are said to be able to distinguish a </a:t>
            </a:r>
            <a:r>
              <a:rPr lang="en-US" sz="2800" dirty="0" smtClean="0"/>
              <a:t>large number </a:t>
            </a:r>
            <a:r>
              <a:rPr lang="en-US" sz="2800" dirty="0"/>
              <a:t>of different types of ‘snow’ because they have common </a:t>
            </a:r>
            <a:r>
              <a:rPr lang="en-US" sz="2800" dirty="0" smtClean="0"/>
              <a:t>expressions for </a:t>
            </a:r>
            <a:r>
              <a:rPr lang="en-US" sz="2800" dirty="0"/>
              <a:t>them all.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The Sapir–Whorf hypothesis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Whorf, the Hopi perceive the world differently </a:t>
            </a:r>
            <a:r>
              <a:rPr lang="en-US" dirty="0" smtClean="0"/>
              <a:t>from other </a:t>
            </a:r>
            <a:r>
              <a:rPr lang="en-US" dirty="0"/>
              <a:t>tribes (including the English-speaking tribe) because their language </a:t>
            </a:r>
            <a:r>
              <a:rPr lang="en-US" dirty="0" smtClean="0"/>
              <a:t>leads them </a:t>
            </a:r>
            <a:r>
              <a:rPr lang="en-US" dirty="0"/>
              <a:t>to do so.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grammar of Hopi, there is a distinction between ‘</a:t>
            </a:r>
            <a:r>
              <a:rPr lang="en-US" dirty="0" smtClean="0"/>
              <a:t>animate’ and </a:t>
            </a:r>
            <a:r>
              <a:rPr lang="en-US" dirty="0"/>
              <a:t>‘inanimate’, and among the set of entities categorized as ‘animate’ </a:t>
            </a:r>
            <a:r>
              <a:rPr lang="en-US" dirty="0" smtClean="0"/>
              <a:t>are clouds </a:t>
            </a:r>
            <a:r>
              <a:rPr lang="en-US" dirty="0"/>
              <a:t>and stones.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The Sapir–Whorf hypothesis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600" dirty="0"/>
              <a:t>Whorf claimed that the Hopi believe that clouds and stones are living entities and that it is their language that leads them to believe </a:t>
            </a:r>
            <a:r>
              <a:rPr lang="en-US" sz="2600" dirty="0" smtClean="0"/>
              <a:t>this. English </a:t>
            </a:r>
            <a:r>
              <a:rPr lang="en-US" sz="2600" dirty="0"/>
              <a:t>does not mark in its grammar that clouds and stones are ‘animate</a:t>
            </a:r>
            <a:r>
              <a:rPr lang="en-US" sz="2600" dirty="0" smtClean="0"/>
              <a:t>’.</a:t>
            </a:r>
          </a:p>
          <a:p>
            <a:r>
              <a:rPr lang="en-US" sz="2600" dirty="0" smtClean="0"/>
              <a:t> A </a:t>
            </a:r>
            <a:r>
              <a:rPr lang="en-US" sz="2600" dirty="0"/>
              <a:t>tribe with a language in </a:t>
            </a:r>
            <a:r>
              <a:rPr lang="en-US" sz="2600" dirty="0" smtClean="0"/>
              <a:t>which differences </a:t>
            </a:r>
            <a:r>
              <a:rPr lang="en-US" sz="2600" dirty="0"/>
              <a:t>in sex are marked grammatically, so that the terms used for </a:t>
            </a:r>
            <a:r>
              <a:rPr lang="en-US" sz="2600" dirty="0" smtClean="0"/>
              <a:t>females, such </a:t>
            </a:r>
            <a:r>
              <a:rPr lang="en-US" sz="2600" dirty="0"/>
              <a:t>as </a:t>
            </a:r>
            <a:r>
              <a:rPr lang="en-US" sz="2600" i="1" dirty="0"/>
              <a:t>girl </a:t>
            </a:r>
            <a:r>
              <a:rPr lang="en-US" sz="2600" dirty="0"/>
              <a:t>and </a:t>
            </a:r>
            <a:r>
              <a:rPr lang="en-US" sz="2600" i="1" dirty="0"/>
              <a:t>woman</a:t>
            </a:r>
            <a:r>
              <a:rPr lang="en-US" sz="2600" dirty="0"/>
              <a:t>, have special markings in the language. </a:t>
            </a:r>
            <a:r>
              <a:rPr lang="en-US" sz="2600" dirty="0" smtClean="0"/>
              <a:t>These </a:t>
            </a:r>
            <a:r>
              <a:rPr lang="en-US" sz="2600" dirty="0"/>
              <a:t>‘feminine’ markings are also used with the words </a:t>
            </a:r>
            <a:r>
              <a:rPr lang="en-US" sz="2600" dirty="0" smtClean="0"/>
              <a:t>for </a:t>
            </a:r>
            <a:r>
              <a:rPr lang="en-US" sz="2600" i="1" dirty="0" smtClean="0"/>
              <a:t>stone </a:t>
            </a:r>
            <a:r>
              <a:rPr lang="en-US" sz="2600" dirty="0"/>
              <a:t>and </a:t>
            </a:r>
            <a:r>
              <a:rPr lang="en-US" sz="2600" i="1" dirty="0" smtClean="0"/>
              <a:t>door.</a:t>
            </a:r>
            <a:endParaRPr lang="en-US" sz="2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The Sapir–Whorf hypothesis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speakers of Tuvaluan (in the </a:t>
            </a:r>
            <a:r>
              <a:rPr lang="en-US" sz="2400" dirty="0" smtClean="0"/>
              <a:t>central Pacific</a:t>
            </a:r>
            <a:r>
              <a:rPr lang="en-US" sz="2400" dirty="0"/>
              <a:t>) developed many words for different types of ‘coconut’. </a:t>
            </a:r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Hawai’i, </a:t>
            </a:r>
            <a:r>
              <a:rPr lang="en-US" sz="2400" dirty="0" smtClean="0"/>
              <a:t>the traditional </a:t>
            </a:r>
            <a:r>
              <a:rPr lang="en-US" sz="2400" dirty="0"/>
              <a:t>language had a very large number of words for different kinds </a:t>
            </a:r>
            <a:r>
              <a:rPr lang="en-US" sz="2400" dirty="0" smtClean="0"/>
              <a:t>of ‘rain</a:t>
            </a:r>
            <a:r>
              <a:rPr lang="en-US" sz="2400" dirty="0"/>
              <a:t>’. </a:t>
            </a:r>
            <a:endParaRPr lang="en-US" sz="2400" dirty="0" smtClean="0"/>
          </a:p>
          <a:p>
            <a:r>
              <a:rPr lang="en-US" sz="2400" dirty="0" smtClean="0"/>
              <a:t>Our </a:t>
            </a:r>
            <a:r>
              <a:rPr lang="en-US" sz="2400" dirty="0"/>
              <a:t>languages reflect our </a:t>
            </a:r>
            <a:r>
              <a:rPr lang="en-US" sz="2400" dirty="0" smtClean="0"/>
              <a:t>concerns. We </a:t>
            </a:r>
            <a:r>
              <a:rPr lang="en-US" sz="2400" dirty="0"/>
              <a:t>inherit a language used to report knowledge, so we would expect that </a:t>
            </a:r>
            <a:r>
              <a:rPr lang="en-US" sz="2400" dirty="0" smtClean="0"/>
              <a:t>language to </a:t>
            </a:r>
            <a:r>
              <a:rPr lang="en-US" sz="2400" dirty="0"/>
              <a:t>influence the organization of our knowledge in some way. However, </a:t>
            </a:r>
            <a:r>
              <a:rPr lang="en-US" sz="2400" dirty="0" smtClean="0"/>
              <a:t>we also </a:t>
            </a:r>
            <a:r>
              <a:rPr lang="en-US" sz="2400" dirty="0"/>
              <a:t>inherit the ability to manipulate and be creative with that language in </a:t>
            </a:r>
            <a:r>
              <a:rPr lang="en-US" sz="2400" dirty="0" smtClean="0"/>
              <a:t>order to </a:t>
            </a:r>
            <a:r>
              <a:rPr lang="en-US" sz="2400" dirty="0"/>
              <a:t>express our perceptions.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Cognitive Categories 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The fact that Hopi speakers inherit a </a:t>
            </a:r>
            <a:r>
              <a:rPr lang="en-US" sz="2400" dirty="0" smtClean="0"/>
              <a:t>language system </a:t>
            </a:r>
            <a:r>
              <a:rPr lang="en-US" sz="2400" dirty="0"/>
              <a:t>in which clouds have ‘animate’ as a feature may tell us something </a:t>
            </a:r>
            <a:r>
              <a:rPr lang="en-US" sz="2400" dirty="0" smtClean="0"/>
              <a:t>about a </a:t>
            </a:r>
            <a:r>
              <a:rPr lang="en-US" sz="2400" dirty="0"/>
              <a:t>traditional belief system, </a:t>
            </a:r>
            <a:r>
              <a:rPr lang="en-US" sz="2400" dirty="0" smtClean="0"/>
              <a:t>or way </a:t>
            </a:r>
            <a:r>
              <a:rPr lang="en-US" sz="2400" dirty="0"/>
              <a:t>of thinking, that is part of their culture and </a:t>
            </a:r>
            <a:r>
              <a:rPr lang="en-US" sz="2400" dirty="0" smtClean="0"/>
              <a:t>not ours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the </a:t>
            </a:r>
            <a:r>
              <a:rPr lang="en-US" sz="2400" dirty="0" err="1"/>
              <a:t>Yagua</a:t>
            </a:r>
            <a:r>
              <a:rPr lang="en-US" sz="2400" dirty="0"/>
              <a:t> language, spoken in Peru, the set of entities with ‘</a:t>
            </a:r>
            <a:r>
              <a:rPr lang="en-US" sz="2400" dirty="0" smtClean="0"/>
              <a:t>animate’ as </a:t>
            </a:r>
            <a:r>
              <a:rPr lang="en-US" sz="2400" dirty="0"/>
              <a:t>a feature includes the moon, rocks and pineapples, as well as people. In </a:t>
            </a:r>
            <a:r>
              <a:rPr lang="en-US" sz="2400" dirty="0" smtClean="0"/>
              <a:t>the traditions </a:t>
            </a:r>
            <a:r>
              <a:rPr lang="en-US" sz="2400" dirty="0"/>
              <a:t>of the </a:t>
            </a:r>
            <a:r>
              <a:rPr lang="en-US" sz="2400" dirty="0" err="1"/>
              <a:t>Yagua</a:t>
            </a:r>
            <a:r>
              <a:rPr lang="en-US" sz="2400" dirty="0"/>
              <a:t>, all these entities are treated as valued objects, so </a:t>
            </a:r>
            <a:r>
              <a:rPr lang="en-US" sz="2400" dirty="0" smtClean="0"/>
              <a:t>that their </a:t>
            </a:r>
            <a:r>
              <a:rPr lang="en-US" sz="2400" dirty="0"/>
              <a:t>cultural interpretation of the feature ‘animate’ may be closer to the </a:t>
            </a:r>
            <a:r>
              <a:rPr lang="en-US" sz="2400" dirty="0" smtClean="0"/>
              <a:t>concept ‘having </a:t>
            </a:r>
            <a:r>
              <a:rPr lang="en-US" sz="2400" dirty="0"/>
              <a:t>special importance in life’ rather than the concept ‘having life’, as </a:t>
            </a:r>
            <a:r>
              <a:rPr lang="en-US" sz="2400" dirty="0" smtClean="0"/>
              <a:t>in the </a:t>
            </a:r>
            <a:r>
              <a:rPr lang="en-US" sz="2400" dirty="0"/>
              <a:t>cultural interpretation of most English speakers.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Classifiers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I</a:t>
            </a:r>
            <a:r>
              <a:rPr lang="en-US" sz="2800" dirty="0" smtClean="0"/>
              <a:t>n </a:t>
            </a:r>
            <a:r>
              <a:rPr lang="en-US" sz="2800" dirty="0"/>
              <a:t>Swahili (spoken in East Africa), different prefixes </a:t>
            </a:r>
            <a:r>
              <a:rPr lang="en-US" sz="2800" dirty="0" smtClean="0"/>
              <a:t>are used </a:t>
            </a:r>
            <a:r>
              <a:rPr lang="en-US" sz="2800" dirty="0"/>
              <a:t>as classifiers on nouns for humans (</a:t>
            </a:r>
            <a:r>
              <a:rPr lang="en-US" sz="2800" i="1" dirty="0" err="1"/>
              <a:t>wa</a:t>
            </a:r>
            <a:r>
              <a:rPr lang="en-US" sz="2800" i="1" dirty="0"/>
              <a:t>-</a:t>
            </a:r>
            <a:r>
              <a:rPr lang="en-US" sz="2800" dirty="0"/>
              <a:t>), non-humans (</a:t>
            </a:r>
            <a:r>
              <a:rPr lang="en-US" sz="2800" i="1" dirty="0"/>
              <a:t>mi-</a:t>
            </a:r>
            <a:r>
              <a:rPr lang="en-US" sz="2800" dirty="0"/>
              <a:t>) and </a:t>
            </a:r>
            <a:r>
              <a:rPr lang="en-US" sz="2800" dirty="0" smtClean="0"/>
              <a:t>artifacts (</a:t>
            </a:r>
            <a:r>
              <a:rPr lang="en-US" sz="2800" i="1" dirty="0" smtClean="0"/>
              <a:t>vi-</a:t>
            </a:r>
            <a:r>
              <a:rPr lang="en-US" sz="2800" dirty="0"/>
              <a:t>), as in </a:t>
            </a:r>
            <a:r>
              <a:rPr lang="en-US" sz="2800" i="1" dirty="0" err="1"/>
              <a:t>watoto</a:t>
            </a:r>
            <a:r>
              <a:rPr lang="en-US" sz="2800" i="1" dirty="0"/>
              <a:t> </a:t>
            </a:r>
            <a:r>
              <a:rPr lang="en-US" sz="2800" dirty="0"/>
              <a:t>(‘children’), </a:t>
            </a:r>
            <a:r>
              <a:rPr lang="en-US" sz="2800" i="1" dirty="0" err="1"/>
              <a:t>mimea</a:t>
            </a:r>
            <a:r>
              <a:rPr lang="en-US" sz="2800" i="1" dirty="0"/>
              <a:t> </a:t>
            </a:r>
            <a:r>
              <a:rPr lang="en-US" sz="2800" dirty="0"/>
              <a:t>(‘plants’) and </a:t>
            </a:r>
            <a:r>
              <a:rPr lang="en-US" sz="2800" i="1" dirty="0" err="1"/>
              <a:t>visu</a:t>
            </a:r>
            <a:r>
              <a:rPr lang="en-US" sz="2800" i="1" dirty="0"/>
              <a:t> </a:t>
            </a:r>
            <a:r>
              <a:rPr lang="en-US" sz="2800" dirty="0"/>
              <a:t>(‘knives’). In fact, </a:t>
            </a:r>
            <a:r>
              <a:rPr lang="en-US" sz="2800" dirty="0" smtClean="0"/>
              <a:t>a conceptual </a:t>
            </a:r>
            <a:r>
              <a:rPr lang="en-US" sz="2800" dirty="0"/>
              <a:t>distinction between raw materials (</a:t>
            </a:r>
            <a:r>
              <a:rPr lang="en-US" sz="2800" i="1" dirty="0" err="1"/>
              <a:t>miti</a:t>
            </a:r>
            <a:r>
              <a:rPr lang="en-US" sz="2800" dirty="0"/>
              <a:t>, ‘trees’) and artifacts </a:t>
            </a:r>
            <a:r>
              <a:rPr lang="en-US" sz="2800" dirty="0" smtClean="0"/>
              <a:t>made from </a:t>
            </a:r>
            <a:r>
              <a:rPr lang="en-US" sz="2800" dirty="0"/>
              <a:t>them (</a:t>
            </a:r>
            <a:r>
              <a:rPr lang="en-US" sz="2800" i="1" dirty="0" err="1"/>
              <a:t>viti</a:t>
            </a:r>
            <a:r>
              <a:rPr lang="en-US" sz="2800" dirty="0"/>
              <a:t>, ‘chairs’) can be marked simply by the classifiers used.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2091</TotalTime>
  <Words>1442</Words>
  <Application>Microsoft Office PowerPoint</Application>
  <PresentationFormat>On-screen Show (4:3)</PresentationFormat>
  <Paragraphs>76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Learning Outcome</vt:lpstr>
      <vt:lpstr>Background</vt:lpstr>
      <vt:lpstr>Linguistic relativity</vt:lpstr>
      <vt:lpstr>The Sapir–Whorf hypothesis</vt:lpstr>
      <vt:lpstr>The Sapir–Whorf hypothesis</vt:lpstr>
      <vt:lpstr>The Sapir–Whorf hypothesis</vt:lpstr>
      <vt:lpstr>Cognitive Categories </vt:lpstr>
      <vt:lpstr>Classifiers</vt:lpstr>
      <vt:lpstr>Classifiers</vt:lpstr>
      <vt:lpstr>Social Categories</vt:lpstr>
      <vt:lpstr>Social Categories</vt:lpstr>
      <vt:lpstr>Address terms</vt:lpstr>
      <vt:lpstr>Address terms</vt:lpstr>
      <vt:lpstr>Address terms</vt:lpstr>
      <vt:lpstr>Address terms</vt:lpstr>
      <vt:lpstr>Gendered words</vt:lpstr>
      <vt:lpstr>Gendered words</vt:lpstr>
      <vt:lpstr>Gendered interaction</vt:lpstr>
      <vt:lpstr>Gendered interaction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280</cp:revision>
  <dcterms:created xsi:type="dcterms:W3CDTF">2010-08-24T06:47:44Z</dcterms:created>
  <dcterms:modified xsi:type="dcterms:W3CDTF">2019-03-13T03:55:38Z</dcterms:modified>
</cp:coreProperties>
</file>