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8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2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15/03/2019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CROSS AND MULTICULTURAL UNDERSTANDING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Objective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describe cross cultural </a:t>
            </a:r>
            <a:r>
              <a:rPr lang="en-US" sz="2800" dirty="0" smtClean="0"/>
              <a:t>effectiveness.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Dialects</a:t>
            </a: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Sociolinguists have documented the presence of dialects in every language. </a:t>
            </a:r>
            <a:r>
              <a:rPr lang="en-US" sz="2800" dirty="0" smtClean="0"/>
              <a:t>These dialects</a:t>
            </a:r>
            <a:r>
              <a:rPr lang="en-US" sz="2800" dirty="0"/>
              <a:t>, all of which are legitimate, are associated with educational, economic, social </a:t>
            </a:r>
            <a:r>
              <a:rPr lang="en-US" sz="2800" dirty="0" smtClean="0"/>
              <a:t>and historical </a:t>
            </a:r>
            <a:r>
              <a:rPr lang="en-US" sz="2800" dirty="0"/>
              <a:t>conditions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In American English, nonstandard dialects exist within all racial, ethnic and </a:t>
            </a:r>
            <a:r>
              <a:rPr lang="en-US" sz="2800" dirty="0" smtClean="0"/>
              <a:t>regional groups. </a:t>
            </a:r>
            <a:r>
              <a:rPr lang="en-US" sz="2800" dirty="0"/>
              <a:t>Each dialect is a product of distinct social, historical, </a:t>
            </a:r>
            <a:r>
              <a:rPr lang="en-US" sz="2800" dirty="0" smtClean="0"/>
              <a:t>cultural and </a:t>
            </a:r>
            <a:r>
              <a:rPr lang="en-US" sz="2800" dirty="0"/>
              <a:t>educational factors</a:t>
            </a:r>
            <a:r>
              <a:rPr lang="en-US" sz="2800" dirty="0" smtClean="0"/>
              <a:t>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/>
              <a:t>Some Varieties of Nonstandard American English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Appalachian English</a:t>
            </a:r>
          </a:p>
          <a:p>
            <a:r>
              <a:rPr lang="en-US" sz="2800" dirty="0" err="1" smtClean="0"/>
              <a:t>Athabascan</a:t>
            </a:r>
            <a:r>
              <a:rPr lang="en-US" sz="2800" dirty="0" smtClean="0"/>
              <a:t> </a:t>
            </a:r>
            <a:r>
              <a:rPr lang="en-US" sz="2800" dirty="0"/>
              <a:t>English (Alaska)</a:t>
            </a:r>
          </a:p>
          <a:p>
            <a:r>
              <a:rPr lang="en-US" sz="2800" dirty="0" smtClean="0"/>
              <a:t>African </a:t>
            </a:r>
            <a:r>
              <a:rPr lang="en-US" sz="2800" dirty="0"/>
              <a:t>American English Vernacular</a:t>
            </a:r>
          </a:p>
          <a:p>
            <a:r>
              <a:rPr lang="en-US" sz="2800" dirty="0" smtClean="0"/>
              <a:t>General </a:t>
            </a:r>
            <a:r>
              <a:rPr lang="en-US" sz="2800" dirty="0"/>
              <a:t>American Nonstandard English</a:t>
            </a:r>
          </a:p>
          <a:p>
            <a:r>
              <a:rPr lang="en-US" sz="2800" dirty="0" err="1" smtClean="0"/>
              <a:t>Keaukaha</a:t>
            </a:r>
            <a:r>
              <a:rPr lang="en-US" sz="2800" dirty="0" smtClean="0"/>
              <a:t> </a:t>
            </a:r>
            <a:r>
              <a:rPr lang="en-US" sz="2800" dirty="0"/>
              <a:t>English (Hawaii)</a:t>
            </a:r>
          </a:p>
          <a:p>
            <a:r>
              <a:rPr lang="en-US" sz="2800" dirty="0" smtClean="0"/>
              <a:t>New </a:t>
            </a:r>
            <a:r>
              <a:rPr lang="en-US" sz="2800" dirty="0"/>
              <a:t>York City Nonstandard English</a:t>
            </a:r>
          </a:p>
          <a:p>
            <a:r>
              <a:rPr lang="en-US" sz="2800" dirty="0" smtClean="0"/>
              <a:t>Southern </a:t>
            </a:r>
            <a:r>
              <a:rPr lang="en-US" sz="2800" dirty="0"/>
              <a:t>American Nonstandard English</a:t>
            </a:r>
          </a:p>
          <a:p>
            <a:r>
              <a:rPr lang="en-US" sz="2800" dirty="0" smtClean="0"/>
              <a:t>Spanish </a:t>
            </a:r>
            <a:r>
              <a:rPr lang="en-US" sz="2800" dirty="0"/>
              <a:t>Influenced English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Cultural Differences in </a:t>
            </a:r>
            <a:r>
              <a:rPr lang="en-US" sz="3200" b="1" dirty="0" smtClean="0"/>
              <a:t>Discourse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addition to differences in pronunciation, vocabulary and grammatical structures </a:t>
            </a:r>
            <a:r>
              <a:rPr lang="en-US" dirty="0" smtClean="0"/>
              <a:t>among cultural </a:t>
            </a:r>
            <a:r>
              <a:rPr lang="en-US" dirty="0"/>
              <a:t>groups, variations also exist in the rules for general discourse in </a:t>
            </a:r>
            <a:r>
              <a:rPr lang="en-US" dirty="0" smtClean="0"/>
              <a:t>oral communication</a:t>
            </a:r>
            <a:r>
              <a:rPr lang="en-US" dirty="0"/>
              <a:t>, covering such specific acts as narratives and conversation.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Aspects of communication</a:t>
            </a: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>
                <a:latin typeface="Times New Roman"/>
              </a:rPr>
              <a:t>Opening or closing </a:t>
            </a:r>
            <a:r>
              <a:rPr lang="en-US" sz="2400" dirty="0" smtClean="0">
                <a:latin typeface="Times New Roman"/>
              </a:rPr>
              <a:t>conversations</a:t>
            </a:r>
            <a:endParaRPr lang="en-US" sz="2400" dirty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Taking </a:t>
            </a:r>
            <a:r>
              <a:rPr lang="en-US" sz="2400" dirty="0">
                <a:latin typeface="Times New Roman"/>
              </a:rPr>
              <a:t>turns during </a:t>
            </a:r>
            <a:r>
              <a:rPr lang="en-US" sz="2400" dirty="0" smtClean="0">
                <a:latin typeface="Times New Roman"/>
              </a:rPr>
              <a:t>conversations</a:t>
            </a:r>
            <a:endParaRPr lang="en-US" sz="2400" dirty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Interrupting</a:t>
            </a:r>
            <a:endParaRPr lang="en-US" sz="2400" dirty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Using </a:t>
            </a:r>
            <a:r>
              <a:rPr lang="en-US" sz="2400" dirty="0">
                <a:latin typeface="Times New Roman"/>
              </a:rPr>
              <a:t>silence as a communicative </a:t>
            </a:r>
            <a:r>
              <a:rPr lang="en-US" sz="2400" dirty="0" smtClean="0">
                <a:latin typeface="Times New Roman"/>
              </a:rPr>
              <a:t>device</a:t>
            </a:r>
            <a:endParaRPr lang="en-US" sz="2400" dirty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Knowing </a:t>
            </a:r>
            <a:r>
              <a:rPr lang="en-US" sz="2400" dirty="0">
                <a:latin typeface="Times New Roman"/>
              </a:rPr>
              <a:t>appropriate topics of </a:t>
            </a:r>
            <a:r>
              <a:rPr lang="en-US" sz="2400" dirty="0" smtClean="0">
                <a:latin typeface="Times New Roman"/>
              </a:rPr>
              <a:t>conversation</a:t>
            </a:r>
            <a:endParaRPr lang="en-US" sz="2400" dirty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Interjecting </a:t>
            </a:r>
            <a:r>
              <a:rPr lang="en-US" sz="2400" dirty="0">
                <a:latin typeface="Times New Roman"/>
              </a:rPr>
              <a:t>humor at appropriate </a:t>
            </a:r>
            <a:r>
              <a:rPr lang="en-US" sz="2400" dirty="0" smtClean="0">
                <a:latin typeface="Times New Roman"/>
              </a:rPr>
              <a:t>times</a:t>
            </a:r>
            <a:endParaRPr lang="en-US" sz="2400" dirty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Using </a:t>
            </a:r>
            <a:r>
              <a:rPr lang="en-US" sz="2400" dirty="0">
                <a:latin typeface="Times New Roman"/>
              </a:rPr>
              <a:t>nonverbal </a:t>
            </a:r>
            <a:r>
              <a:rPr lang="en-US" sz="2400" dirty="0" smtClean="0">
                <a:latin typeface="Times New Roman"/>
              </a:rPr>
              <a:t>behavior</a:t>
            </a:r>
            <a:endParaRPr lang="en-US" sz="2400" dirty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Expressing </a:t>
            </a:r>
            <a:r>
              <a:rPr lang="en-US" sz="2400" dirty="0">
                <a:latin typeface="Times New Roman"/>
              </a:rPr>
              <a:t>laughter as a communicative </a:t>
            </a:r>
            <a:r>
              <a:rPr lang="en-US" sz="2400" dirty="0" smtClean="0">
                <a:latin typeface="Times New Roman"/>
              </a:rPr>
              <a:t>device</a:t>
            </a:r>
            <a:endParaRPr lang="en-US" sz="2400" dirty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Knowing </a:t>
            </a:r>
            <a:r>
              <a:rPr lang="en-US" sz="2400" dirty="0">
                <a:latin typeface="Times New Roman"/>
              </a:rPr>
              <a:t>the appropriate amount of speech to be used by </a:t>
            </a:r>
            <a:r>
              <a:rPr lang="en-US" sz="2400" dirty="0" smtClean="0">
                <a:latin typeface="Times New Roman"/>
              </a:rPr>
              <a:t>participants</a:t>
            </a:r>
            <a:endParaRPr lang="en-US" sz="2400" dirty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Sequencing </a:t>
            </a:r>
            <a:r>
              <a:rPr lang="en-US" sz="2400" dirty="0">
                <a:latin typeface="Times New Roman"/>
              </a:rPr>
              <a:t>of elements during </a:t>
            </a:r>
            <a:r>
              <a:rPr lang="en-US" sz="2400" dirty="0" smtClean="0">
                <a:latin typeface="Times New Roman"/>
              </a:rPr>
              <a:t>discourse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Cultural communication</a:t>
            </a: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Unfamiliarity with cultural communication differences can lead to </a:t>
            </a:r>
            <a:r>
              <a:rPr lang="en-US" sz="2800" dirty="0" smtClean="0"/>
              <a:t>misinterpretation, misunderstanding </a:t>
            </a:r>
            <a:r>
              <a:rPr lang="en-US" sz="2800" dirty="0"/>
              <a:t>and even unintentional insult. </a:t>
            </a:r>
            <a:endParaRPr lang="en-US" sz="2800" dirty="0" smtClean="0"/>
          </a:p>
          <a:p>
            <a:r>
              <a:rPr lang="en-US" sz="2800" dirty="0" smtClean="0"/>
              <a:t>For </a:t>
            </a:r>
            <a:r>
              <a:rPr lang="en-US" sz="2800" dirty="0"/>
              <a:t>example, the African </a:t>
            </a:r>
            <a:r>
              <a:rPr lang="en-US" sz="2800" dirty="0" smtClean="0"/>
              <a:t>American student </a:t>
            </a:r>
            <a:r>
              <a:rPr lang="en-US" sz="2800" dirty="0"/>
              <a:t>who shows little reserve in stating his or her feelings may be misperceived </a:t>
            </a:r>
            <a:r>
              <a:rPr lang="en-US" sz="2800" dirty="0" smtClean="0"/>
              <a:t>as hostile</a:t>
            </a:r>
            <a:r>
              <a:rPr lang="en-US" sz="2800" dirty="0"/>
              <a:t>, or perhaps as dangerous. The student, meanwhile, may see himself or herself </a:t>
            </a:r>
            <a:r>
              <a:rPr lang="en-US" sz="2800" dirty="0" smtClean="0"/>
              <a:t>as an </a:t>
            </a:r>
            <a:r>
              <a:rPr lang="en-US" sz="2800" dirty="0"/>
              <a:t>honest person willing to share feelings as a necessary first step in resolving problems.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Cultural communication</a:t>
            </a: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African American student who looks away from speakers </a:t>
            </a:r>
            <a:r>
              <a:rPr lang="en-US" sz="2800" dirty="0" smtClean="0"/>
              <a:t>during conversation </a:t>
            </a:r>
            <a:r>
              <a:rPr lang="en-US" sz="2800" dirty="0"/>
              <a:t>may be erroneously perceived as showing disrespect or not paying </a:t>
            </a:r>
            <a:r>
              <a:rPr lang="en-US" sz="2800" dirty="0" smtClean="0"/>
              <a:t>attention. The </a:t>
            </a:r>
            <a:r>
              <a:rPr lang="en-US" sz="2800" dirty="0"/>
              <a:t>African American student who freely states his or her position to the teacher may </a:t>
            </a:r>
            <a:r>
              <a:rPr lang="en-US" sz="2800" dirty="0" smtClean="0"/>
              <a:t>be perceived </a:t>
            </a:r>
            <a:r>
              <a:rPr lang="en-US" sz="2800" dirty="0"/>
              <a:t>as challenging the teacher's authority when the student may be </a:t>
            </a:r>
            <a:r>
              <a:rPr lang="en-US" sz="2800" dirty="0" smtClean="0"/>
              <a:t>demonstrating honesty </a:t>
            </a:r>
            <a:r>
              <a:rPr lang="en-US" sz="2800" dirty="0"/>
              <a:t>and pride in the value of his or her opinion.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References</a:t>
            </a: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Taylor, O. 1987. Cross-Cultural Communication: An </a:t>
            </a:r>
            <a:r>
              <a:rPr lang="en-US" sz="2800" dirty="0"/>
              <a:t>Essential </a:t>
            </a:r>
            <a:r>
              <a:rPr lang="en-US" sz="2800" dirty="0" smtClean="0"/>
              <a:t>Dimension of </a:t>
            </a:r>
            <a:r>
              <a:rPr lang="en-US" sz="2800" dirty="0"/>
              <a:t>Effective </a:t>
            </a:r>
            <a:r>
              <a:rPr lang="en-US" sz="2800" dirty="0" smtClean="0"/>
              <a:t>Education. USA: The </a:t>
            </a:r>
            <a:r>
              <a:rPr lang="en-US" sz="2800" dirty="0"/>
              <a:t>Mid-Atlantic Equity Center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476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395</Words>
  <Application>Microsoft Office PowerPoint</Application>
  <PresentationFormat>On-screen Show (4:3)</PresentationFormat>
  <Paragraphs>46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Learning Objective</vt:lpstr>
      <vt:lpstr>Dialects</vt:lpstr>
      <vt:lpstr>Some Varieties of Nonstandard American English</vt:lpstr>
      <vt:lpstr>Cultural Differences in Discourse</vt:lpstr>
      <vt:lpstr>Aspects of communication</vt:lpstr>
      <vt:lpstr>Cultural communication</vt:lpstr>
      <vt:lpstr>Cultural communication</vt:lpstr>
      <vt:lpstr>References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268</cp:revision>
  <dcterms:created xsi:type="dcterms:W3CDTF">2010-08-24T06:47:44Z</dcterms:created>
  <dcterms:modified xsi:type="dcterms:W3CDTF">2019-03-15T08:54:53Z</dcterms:modified>
</cp:coreProperties>
</file>