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84" r:id="rId11"/>
    <p:sldId id="377" r:id="rId12"/>
    <p:sldId id="380" r:id="rId13"/>
    <p:sldId id="379" r:id="rId14"/>
    <p:sldId id="3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2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26/03/2019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Cultural stereotypes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Cultural </a:t>
            </a:r>
            <a:r>
              <a:rPr lang="en-US" sz="2800" dirty="0"/>
              <a:t>stereotypes </a:t>
            </a:r>
            <a:r>
              <a:rPr lang="en-US" sz="2800" dirty="0" smtClean="0"/>
              <a:t>are natural </a:t>
            </a:r>
            <a:r>
              <a:rPr lang="en-US" sz="2800" dirty="0"/>
              <a:t>and useful mechanisms for aiding understanding of cultural difference, </a:t>
            </a:r>
            <a:r>
              <a:rPr lang="en-US" sz="2800" dirty="0" smtClean="0"/>
              <a:t>and that</a:t>
            </a:r>
            <a:r>
              <a:rPr lang="en-US" sz="2800" dirty="0"/>
              <a:t>, although we know that they are over-</a:t>
            </a:r>
            <a:r>
              <a:rPr lang="en-US" sz="2800" dirty="0" err="1"/>
              <a:t>generaliz</a:t>
            </a:r>
            <a:r>
              <a:rPr lang="en-US" sz="2800" dirty="0"/>
              <a:t> </a:t>
            </a:r>
            <a:r>
              <a:rPr lang="en-US" sz="2800" dirty="0" err="1"/>
              <a:t>ations</a:t>
            </a:r>
            <a:r>
              <a:rPr lang="en-US" sz="2800" dirty="0"/>
              <a:t>, they are good as </a:t>
            </a:r>
            <a:r>
              <a:rPr lang="en-US" sz="2800" dirty="0" smtClean="0"/>
              <a:t>starting places</a:t>
            </a:r>
            <a:r>
              <a:rPr lang="en-US" sz="2800" dirty="0"/>
              <a:t>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839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Stereotypes in </a:t>
            </a:r>
            <a:r>
              <a:rPr lang="en-US" sz="3200" dirty="0" smtClean="0"/>
              <a:t>Media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Many films, advertisements and television programs show men engaged in physically demanding pursuits such as sport, rock-climbing, and beach surfing or canoeing. </a:t>
            </a:r>
            <a:endParaRPr lang="en-US" sz="2800" dirty="0" smtClean="0"/>
          </a:p>
          <a:p>
            <a:r>
              <a:rPr lang="en-US" sz="2800" dirty="0" smtClean="0"/>
              <a:t>They </a:t>
            </a:r>
            <a:r>
              <a:rPr lang="en-US" sz="2800" dirty="0"/>
              <a:t>also show young boys playing with action toys such as trucks, robots and super-hero figures. </a:t>
            </a:r>
            <a:endParaRPr lang="en-US" sz="28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same media shows young girls putting on make-up, brushing their hair and generally worrying about their overall appearance.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Positive </a:t>
            </a:r>
            <a:r>
              <a:rPr lang="en-US" sz="3200" dirty="0"/>
              <a:t>and Negative Side of </a:t>
            </a:r>
            <a:r>
              <a:rPr lang="en-US" sz="3200" dirty="0" smtClean="0"/>
              <a:t>Stereotype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People use stereotypes as shortcuts to make sense of their social contexts; this makes the task of understanding one's world less cognitively </a:t>
            </a:r>
            <a:r>
              <a:rPr lang="en-US" sz="2800" dirty="0" smtClean="0"/>
              <a:t>demanding. 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People rely on stereotypes everyday to help them function in society.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dirty="0"/>
              <a:t>organize people‘s past experiences.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dirty="0"/>
              <a:t>meaningfully assess differences between individuals and groups.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dirty="0"/>
              <a:t>make predictions about other people‘s behavior.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Negative </a:t>
            </a:r>
            <a:r>
              <a:rPr lang="en-US" sz="3200" dirty="0"/>
              <a:t>sides of </a:t>
            </a:r>
            <a:r>
              <a:rPr lang="en-US" sz="3200" dirty="0" smtClean="0"/>
              <a:t>stereotypes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Oversimplified generalization.</a:t>
            </a:r>
            <a:endParaRPr lang="en-US" sz="2800" dirty="0"/>
          </a:p>
          <a:p>
            <a:r>
              <a:rPr lang="en-US" sz="2800" dirty="0" smtClean="0"/>
              <a:t>Breeding </a:t>
            </a:r>
            <a:r>
              <a:rPr lang="en-US" sz="2800" dirty="0"/>
              <a:t>ground for errant generalizations. </a:t>
            </a:r>
          </a:p>
          <a:p>
            <a:r>
              <a:rPr lang="en-US" sz="2800" dirty="0" smtClean="0"/>
              <a:t>Serve </a:t>
            </a:r>
            <a:r>
              <a:rPr lang="en-US" sz="2800" dirty="0"/>
              <a:t>as a major source of disinformation about others. </a:t>
            </a:r>
          </a:p>
          <a:p>
            <a:r>
              <a:rPr lang="en-US" sz="2800" dirty="0" smtClean="0"/>
              <a:t>May </a:t>
            </a:r>
            <a:r>
              <a:rPr lang="en-US" sz="2800" dirty="0"/>
              <a:t>easily conceal or feed into prejudice, racism, sexism, and other forms of bigotry.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References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Holliday</a:t>
            </a:r>
            <a:r>
              <a:rPr lang="en-US" sz="2800" dirty="0"/>
              <a:t>, A. (2009</a:t>
            </a:r>
            <a:r>
              <a:rPr lang="en-US" sz="2800" dirty="0" smtClean="0"/>
              <a:t>). </a:t>
            </a:r>
            <a:r>
              <a:rPr lang="en-US" sz="2800" i="1" dirty="0"/>
              <a:t>Interrogating the concept of stereotypes in intercultural communication.</a:t>
            </a:r>
            <a:r>
              <a:rPr lang="en-US" sz="2800" dirty="0"/>
              <a:t> In: </a:t>
            </a:r>
            <a:r>
              <a:rPr lang="en-US" sz="2800" dirty="0" err="1"/>
              <a:t>Hunston</a:t>
            </a:r>
            <a:r>
              <a:rPr lang="en-US" sz="2800" dirty="0"/>
              <a:t>, S. and Oakley, D., </a:t>
            </a:r>
            <a:r>
              <a:rPr lang="en-US" sz="2800" dirty="0" smtClean="0"/>
              <a:t>(Eds.). </a:t>
            </a:r>
            <a:r>
              <a:rPr lang="en-US" sz="2800" dirty="0"/>
              <a:t>Introducing Applied Linguistics: Concepts and Skills. Abingdon: </a:t>
            </a:r>
            <a:r>
              <a:rPr lang="en-US" sz="2800" dirty="0" err="1"/>
              <a:t>Routledge</a:t>
            </a:r>
            <a:r>
              <a:rPr lang="en-US" sz="2800" dirty="0"/>
              <a:t>. pp. </a:t>
            </a:r>
            <a:r>
              <a:rPr lang="en-US" sz="2800" dirty="0" smtClean="0"/>
              <a:t>134-141. </a:t>
            </a:r>
          </a:p>
          <a:p>
            <a:pPr marL="0" indent="0">
              <a:buNone/>
            </a:pPr>
            <a:r>
              <a:rPr lang="en-US" sz="2800" dirty="0" err="1"/>
              <a:t>Pujiyanti</a:t>
            </a:r>
            <a:r>
              <a:rPr lang="en-US" sz="2800" dirty="0"/>
              <a:t>, U. &amp; </a:t>
            </a:r>
            <a:r>
              <a:rPr lang="en-US" sz="2800" dirty="0" err="1"/>
              <a:t>Zuliani</a:t>
            </a:r>
            <a:r>
              <a:rPr lang="en-US" sz="2800" dirty="0"/>
              <a:t>, R.Z. (2014). Cross cultural understanding: A handbook to understand others’ cultures. CV. </a:t>
            </a:r>
            <a:r>
              <a:rPr lang="en-US" sz="2800" dirty="0" err="1"/>
              <a:t>Hidayah</a:t>
            </a:r>
            <a:r>
              <a:rPr lang="en-US" sz="2800" dirty="0"/>
              <a:t>: Yogyakarta.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elaborate  concepts of </a:t>
            </a:r>
            <a:r>
              <a:rPr lang="en-US" sz="2800" dirty="0" smtClean="0"/>
              <a:t>stereotypes.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Definition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term </a:t>
            </a:r>
            <a:r>
              <a:rPr lang="en-US" sz="2800" dirty="0" smtClean="0"/>
              <a:t>was used for the </a:t>
            </a:r>
            <a:r>
              <a:rPr lang="en-US" sz="2800" dirty="0"/>
              <a:t>first time </a:t>
            </a:r>
            <a:r>
              <a:rPr lang="en-US" sz="2800" dirty="0" smtClean="0"/>
              <a:t>by Walter </a:t>
            </a:r>
            <a:r>
              <a:rPr lang="en-US" sz="2800" dirty="0" err="1" smtClean="0"/>
              <a:t>Lippman</a:t>
            </a:r>
            <a:r>
              <a:rPr lang="en-US" sz="2800" dirty="0" smtClean="0"/>
              <a:t> in 1922. Stereotype is </a:t>
            </a:r>
            <a:r>
              <a:rPr lang="en-US" sz="2800" dirty="0"/>
              <a:t>a readily available image of a given social group, usually based on rough, often negative generalizations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The </a:t>
            </a:r>
            <a:r>
              <a:rPr lang="en-US" sz="2800" i="1" dirty="0"/>
              <a:t>Compact Oxford Dictionary </a:t>
            </a:r>
            <a:r>
              <a:rPr lang="en-US" sz="2800" dirty="0"/>
              <a:t>defines stereotype as ‘a preconceived and </a:t>
            </a:r>
            <a:r>
              <a:rPr lang="en-US" sz="2800" dirty="0" smtClean="0"/>
              <a:t>over-simplified idea </a:t>
            </a:r>
            <a:r>
              <a:rPr lang="en-US" sz="2800" dirty="0"/>
              <a:t>of the characteristics which typify a person or thing’. A simple </a:t>
            </a:r>
            <a:r>
              <a:rPr lang="en-US" sz="2800" dirty="0" smtClean="0"/>
              <a:t>example might </a:t>
            </a:r>
            <a:r>
              <a:rPr lang="en-US" sz="2800" dirty="0"/>
              <a:t>be ‘Iranian businessmen put family loyalty before business’.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/>
              <a:t>S</a:t>
            </a:r>
            <a:r>
              <a:rPr lang="en-US" sz="2800" dirty="0" smtClean="0"/>
              <a:t>tereotypes </a:t>
            </a:r>
            <a:r>
              <a:rPr lang="en-US" sz="2800" dirty="0"/>
              <a:t>can be positive as well as </a:t>
            </a:r>
            <a:r>
              <a:rPr lang="en-US" sz="2800" dirty="0" smtClean="0"/>
              <a:t>negative. </a:t>
            </a:r>
            <a:endParaRPr lang="en-US" sz="2800" dirty="0" smtClean="0"/>
          </a:p>
          <a:p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Intercultural communication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In </a:t>
            </a:r>
            <a:r>
              <a:rPr lang="en-US" sz="2800" dirty="0"/>
              <a:t>an intercultural setting, one of the goals of the participant is getting to know the attitudes and personality of the communication partner. </a:t>
            </a:r>
            <a:endParaRPr lang="en-US" sz="2800" dirty="0"/>
          </a:p>
          <a:p>
            <a:r>
              <a:rPr lang="en-US" sz="2800" dirty="0" smtClean="0"/>
              <a:t>Often</a:t>
            </a:r>
            <a:r>
              <a:rPr lang="en-US" sz="2800" dirty="0"/>
              <a:t>, stereotypes are understood to be detrimental to intercultural communication and the elimination of stereotypes was believed to be a prerequisite for any successful intercultural exchange.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less we know about the other, the more we hang on stereotypes. 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Intercultural communication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of the constituents of a stereotype may be very old and remain the same for centuries, while some of the labels given to a country or cultural group may change within a short period of time.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Nationality stereotypes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Nationality stereotype is a system of culture-specific beliefs connected with the nationality of a person. This system includes beliefs concerning those properties of human beings that may vary across nations, such as appearance, language, food, habits, psychological traits, attitudes, values etc. 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Racial stereotypes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East and west </a:t>
            </a:r>
          </a:p>
          <a:p>
            <a:r>
              <a:rPr lang="en-US" sz="2800" dirty="0" smtClean="0">
                <a:cs typeface="Arial" charset="0"/>
              </a:rPr>
              <a:t>Black and white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blacks are stereotyped to be good at athletics and dancing. </a:t>
            </a:r>
            <a:endParaRPr lang="en-US" sz="28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Political </a:t>
            </a:r>
            <a:r>
              <a:rPr lang="en-US" sz="3200" dirty="0" smtClean="0"/>
              <a:t>stereotypes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Stereotypes </a:t>
            </a:r>
            <a:r>
              <a:rPr lang="en-US" sz="2800" dirty="0"/>
              <a:t>include:  All democrats are liberals, All Republicans are racists, Religion-based party are hypocrite, All Democrats are Stupid, and All Republicans are against the "working man".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Gender </a:t>
            </a:r>
            <a:r>
              <a:rPr lang="en-US" sz="3200" dirty="0" smtClean="0"/>
              <a:t>stereotypes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Media suggest </a:t>
            </a:r>
            <a:r>
              <a:rPr lang="en-US" sz="2800" dirty="0"/>
              <a:t>that </a:t>
            </a:r>
            <a:r>
              <a:rPr lang="en-US" sz="2800" dirty="0" smtClean="0"/>
              <a:t>men </a:t>
            </a:r>
            <a:r>
              <a:rPr lang="en-US" sz="2800" dirty="0"/>
              <a:t>are strong, adventurous and active paving </a:t>
            </a:r>
            <a:r>
              <a:rPr lang="en-US" sz="2800" dirty="0" smtClean="0"/>
              <a:t>way. </a:t>
            </a:r>
          </a:p>
          <a:p>
            <a:r>
              <a:rPr lang="en-US" sz="2800" dirty="0" smtClean="0"/>
              <a:t>Women are stereotyped </a:t>
            </a:r>
            <a:r>
              <a:rPr lang="en-US" sz="2800" dirty="0"/>
              <a:t>that they are good at performing household chores and taking care of their </a:t>
            </a:r>
            <a:r>
              <a:rPr lang="en-US" sz="2800" dirty="0" smtClean="0"/>
              <a:t>appearances.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647</Words>
  <Application>Microsoft Office PowerPoint</Application>
  <PresentationFormat>On-screen Show (4:3)</PresentationFormat>
  <Paragraphs>63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Learning Outcome</vt:lpstr>
      <vt:lpstr>Definition</vt:lpstr>
      <vt:lpstr>Intercultural communication</vt:lpstr>
      <vt:lpstr>Intercultural communication</vt:lpstr>
      <vt:lpstr>Nationality stereotypes</vt:lpstr>
      <vt:lpstr>Racial stereotypes</vt:lpstr>
      <vt:lpstr> Political stereotypes </vt:lpstr>
      <vt:lpstr> Gender stereotypes </vt:lpstr>
      <vt:lpstr> Cultural stereotypes </vt:lpstr>
      <vt:lpstr> Stereotypes in Media </vt:lpstr>
      <vt:lpstr>  Positive and Negative Side of Stereotype  </vt:lpstr>
      <vt:lpstr>Negative sides of stereotypes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277</cp:revision>
  <dcterms:created xsi:type="dcterms:W3CDTF">2010-08-24T06:47:44Z</dcterms:created>
  <dcterms:modified xsi:type="dcterms:W3CDTF">2019-03-26T06:06:33Z</dcterms:modified>
</cp:coreProperties>
</file>