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6" r:id="rId2"/>
    <p:sldId id="366" r:id="rId3"/>
    <p:sldId id="367" r:id="rId4"/>
    <p:sldId id="368" r:id="rId5"/>
    <p:sldId id="369" r:id="rId6"/>
    <p:sldId id="371" r:id="rId7"/>
    <p:sldId id="372" r:id="rId8"/>
    <p:sldId id="373" r:id="rId9"/>
    <p:sldId id="376" r:id="rId10"/>
    <p:sldId id="377" r:id="rId11"/>
    <p:sldId id="38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87" d="100"/>
          <a:sy n="87" d="100"/>
        </p:scale>
        <p:origin x="-2226" y="-4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02/04/2019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74495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2D511C4-29A4-4D86-8CF3-26D4E0CA886B}"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82060D-E8EF-4C9C-8F93-394C876057B5}"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4/2/2019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4/2/2019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4/2/2019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4/2/2019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4/2/2019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4/2/2019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4/2/2019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4/2/2019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4/2/2019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4/2/2019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4/2/2019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4/2/2019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124200" y="3725863"/>
            <a:ext cx="5638800" cy="1200150"/>
          </a:xfrm>
          <a:prstGeom prst="rect">
            <a:avLst/>
          </a:prstGeom>
          <a:noFill/>
          <a:ln w="9525">
            <a:noFill/>
            <a:miter lim="800000"/>
            <a:headEnd/>
            <a:tailEnd/>
          </a:ln>
        </p:spPr>
        <p:txBody>
          <a:bodyPr>
            <a:spAutoFit/>
          </a:bodyPr>
          <a:lstStyle/>
          <a:p>
            <a:pPr algn="ctr"/>
            <a:r>
              <a:rPr lang="en-US" b="1" dirty="0" smtClean="0">
                <a:solidFill>
                  <a:schemeClr val="bg1"/>
                </a:solidFill>
              </a:rPr>
              <a:t>CROSS AND MULTICULTURAL UNDERSTANDING</a:t>
            </a:r>
            <a:endParaRPr lang="en-US" b="1" dirty="0">
              <a:solidFill>
                <a:schemeClr val="bg1"/>
              </a:solidFill>
            </a:endParaRPr>
          </a:p>
          <a:p>
            <a:pPr algn="ctr"/>
            <a:r>
              <a:rPr lang="en-US" b="1" dirty="0">
                <a:solidFill>
                  <a:schemeClr val="bg1"/>
                </a:solidFill>
              </a:rPr>
              <a:t>SESSION </a:t>
            </a:r>
            <a:r>
              <a:rPr lang="en-US" b="1" dirty="0">
                <a:solidFill>
                  <a:schemeClr val="bg1"/>
                </a:solidFill>
              </a:rPr>
              <a:t>5</a:t>
            </a:r>
            <a:endParaRPr lang="en-US" b="1" dirty="0">
              <a:solidFill>
                <a:schemeClr val="bg1"/>
              </a:solidFill>
            </a:endParaRPr>
          </a:p>
          <a:p>
            <a:pPr algn="ctr"/>
            <a:r>
              <a:rPr lang="en-US" b="1" dirty="0">
                <a:solidFill>
                  <a:schemeClr val="bg1"/>
                </a:solidFill>
              </a:rPr>
              <a:t>RIKA MUTIARA, </a:t>
            </a:r>
            <a:r>
              <a:rPr lang="en-US" b="1" dirty="0" err="1" smtClean="0">
                <a:solidFill>
                  <a:schemeClr val="bg1"/>
                </a:solidFill>
              </a:rPr>
              <a:t>S.Pd</a:t>
            </a:r>
            <a:r>
              <a:rPr lang="en-US" b="1" dirty="0" smtClean="0">
                <a:solidFill>
                  <a:schemeClr val="bg1"/>
                </a:solidFill>
              </a:rPr>
              <a:t>., </a:t>
            </a:r>
            <a:r>
              <a:rPr lang="en-US" b="1" dirty="0" err="1" smtClean="0">
                <a:solidFill>
                  <a:schemeClr val="bg1"/>
                </a:solidFill>
              </a:rPr>
              <a:t>M.Hum</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smtClean="0">
                <a:latin typeface="Arial" charset="0"/>
                <a:cs typeface="Arial" charset="0"/>
              </a:rPr>
              <a:t>Intercultural intelligence </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err="1"/>
              <a:t>Knowledgeworkx</a:t>
            </a:r>
            <a:r>
              <a:rPr lang="en-US" sz="2800" dirty="0"/>
              <a:t> (2013) describes this as a skill which includes collaboration when facing intercultural conflict. This collaboration is what they refer to as the 3rd </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References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1800" dirty="0"/>
              <a:t>Bennett, M. (1993). Toward </a:t>
            </a:r>
            <a:r>
              <a:rPr lang="en-US" sz="1800" dirty="0" err="1"/>
              <a:t>ethnoreltivism</a:t>
            </a:r>
            <a:r>
              <a:rPr lang="en-US" sz="1800" dirty="0"/>
              <a:t>: A developmental model of intercultural sensitivity. </a:t>
            </a:r>
            <a:r>
              <a:rPr lang="en-US" sz="1800" i="1" dirty="0"/>
              <a:t>International Journal of </a:t>
            </a:r>
            <a:r>
              <a:rPr lang="en-US" sz="1800" i="1" dirty="0" err="1"/>
              <a:t>Developemnt</a:t>
            </a:r>
            <a:r>
              <a:rPr lang="en-US" sz="1800" i="1" dirty="0"/>
              <a:t> in Higher Education</a:t>
            </a:r>
            <a:r>
              <a:rPr lang="en-US" sz="1800" dirty="0"/>
              <a:t>, 51-60.</a:t>
            </a:r>
          </a:p>
          <a:p>
            <a:r>
              <a:rPr lang="en-US" sz="1800" dirty="0" err="1" smtClean="0"/>
              <a:t>Byram</a:t>
            </a:r>
            <a:r>
              <a:rPr lang="en-US" sz="1800" dirty="0"/>
              <a:t>, M. (2009). The Intercultural Speaker and the Pedagogy of Foreign Language Education. In D. </a:t>
            </a:r>
            <a:r>
              <a:rPr lang="en-US" sz="1800" dirty="0" err="1"/>
              <a:t>Deardorff</a:t>
            </a:r>
            <a:r>
              <a:rPr lang="en-US" sz="1800" dirty="0"/>
              <a:t>(Ed.), </a:t>
            </a:r>
            <a:r>
              <a:rPr lang="en-US" sz="1800" i="1" dirty="0"/>
              <a:t>The Sage Handbook of Intercultural Competence</a:t>
            </a:r>
            <a:r>
              <a:rPr lang="en-US" sz="1800" dirty="0"/>
              <a:t>(pp. 321-332). Thousand Oaks: Sage Publications.</a:t>
            </a:r>
            <a:endParaRPr lang="en-US" sz="1800" dirty="0" smtClean="0"/>
          </a:p>
          <a:p>
            <a:r>
              <a:rPr lang="en-US" sz="1800" dirty="0" err="1"/>
              <a:t>Guilherme</a:t>
            </a:r>
            <a:r>
              <a:rPr lang="en-US" sz="1800" dirty="0"/>
              <a:t>, M. (2004). English as a global language and education for </a:t>
            </a:r>
            <a:r>
              <a:rPr lang="en-US" sz="1800" dirty="0" err="1"/>
              <a:t>cosmopolitain</a:t>
            </a:r>
            <a:r>
              <a:rPr lang="en-US" sz="1800" dirty="0"/>
              <a:t> citizenship. In A. Osler, &amp; </a:t>
            </a:r>
            <a:r>
              <a:rPr lang="en-US" sz="1800" dirty="0" err="1"/>
              <a:t>H.Starkey</a:t>
            </a:r>
            <a:r>
              <a:rPr lang="en-US" sz="1800" dirty="0"/>
              <a:t>(Eds.), </a:t>
            </a:r>
            <a:r>
              <a:rPr lang="en-US" sz="1800" i="1" dirty="0"/>
              <a:t>Citizenship and Language Learning</a:t>
            </a:r>
            <a:r>
              <a:rPr lang="en-US" sz="1800" dirty="0"/>
              <a:t>(pp. 25-42). Stoke-on-Trent: </a:t>
            </a:r>
            <a:r>
              <a:rPr lang="en-US" sz="1800" dirty="0" err="1"/>
              <a:t>Trentham</a:t>
            </a:r>
            <a:r>
              <a:rPr lang="en-US" sz="1800" dirty="0"/>
              <a:t> Books</a:t>
            </a:r>
            <a:r>
              <a:rPr lang="en-US" sz="1800" dirty="0" smtClean="0"/>
              <a:t>.</a:t>
            </a:r>
          </a:p>
          <a:p>
            <a:r>
              <a:rPr lang="en-US" sz="1800" dirty="0" err="1"/>
              <a:t>Knowledgeworkx</a:t>
            </a:r>
            <a:r>
              <a:rPr lang="en-US" sz="1800" dirty="0"/>
              <a:t> Inc. (2013). </a:t>
            </a:r>
            <a:r>
              <a:rPr lang="en-US" sz="1800" i="1" dirty="0"/>
              <a:t>Cultural Mapping &amp; </a:t>
            </a:r>
            <a:r>
              <a:rPr lang="en-US" sz="1800" i="1" dirty="0" err="1"/>
              <a:t>Navigation</a:t>
            </a:r>
            <a:r>
              <a:rPr lang="en-US" sz="1800" dirty="0" err="1"/>
              <a:t>.Dubai</a:t>
            </a:r>
            <a:r>
              <a:rPr lang="en-US" sz="1800" dirty="0"/>
              <a:t>, UAE: Wiley Publishing.</a:t>
            </a:r>
          </a:p>
          <a:p>
            <a:r>
              <a:rPr lang="en-US" sz="1800" dirty="0" smtClean="0"/>
              <a:t>Perry</a:t>
            </a:r>
            <a:r>
              <a:rPr lang="en-US" sz="1800" dirty="0"/>
              <a:t>, L. B., &amp; </a:t>
            </a:r>
            <a:r>
              <a:rPr lang="en-US" sz="1800" dirty="0" err="1"/>
              <a:t>Southwell</a:t>
            </a:r>
            <a:r>
              <a:rPr lang="en-US" sz="1800" dirty="0"/>
              <a:t>, L. (2011). Developing intercultural understanding and skills: Models and approaches. </a:t>
            </a:r>
            <a:r>
              <a:rPr lang="en-US" sz="1800" i="1" dirty="0"/>
              <a:t>Intercultural Education</a:t>
            </a:r>
            <a:r>
              <a:rPr lang="en-US" sz="1800" dirty="0"/>
              <a:t>, 453-466.https://</a:t>
            </a:r>
            <a:r>
              <a:rPr lang="en-US" sz="1800" dirty="0" smtClean="0"/>
              <a:t>doi.org/10.1080/14675986.2011.644948</a:t>
            </a:r>
          </a:p>
          <a:p>
            <a:r>
              <a:rPr lang="en-US" sz="1800" dirty="0" err="1"/>
              <a:t>Straffon</a:t>
            </a:r>
            <a:r>
              <a:rPr lang="en-US" sz="1800" dirty="0"/>
              <a:t>, D. (2003). Assessing the intercultural sensitivity of high school students attending an international school. </a:t>
            </a:r>
            <a:r>
              <a:rPr lang="en-US" sz="1800" i="1" dirty="0"/>
              <a:t>International Journal of Intercultural Relations</a:t>
            </a:r>
            <a:r>
              <a:rPr lang="en-US" sz="1800" dirty="0"/>
              <a:t>, 487-501.https://doi.org/10.1016/S0147-1767(03)00035-X</a:t>
            </a:r>
            <a:endParaRPr lang="en-US" sz="1800" dirty="0" smtClean="0"/>
          </a:p>
          <a:p>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Learning outcome</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marL="0" marR="0">
              <a:spcBef>
                <a:spcPts val="0"/>
              </a:spcBef>
              <a:spcAft>
                <a:spcPts val="0"/>
              </a:spcAft>
              <a:tabLst>
                <a:tab pos="457200" algn="l"/>
                <a:tab pos="1440180" algn="l"/>
              </a:tabLst>
            </a:pPr>
            <a:r>
              <a:rPr lang="en-US" sz="2800" dirty="0"/>
              <a:t>Students are able to explain cultural sensitivity. </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Intercultural competence</a:t>
            </a:r>
            <a:endParaRPr lang="en-US"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en-US" sz="2800" dirty="0" smtClean="0">
                <a:cs typeface="Arial" charset="0"/>
              </a:rPr>
              <a:t>Intercultural  competence consists of intercultural sensitivity, intercultural training, intercultural learning, intercultural literacy, and intercultural understanding.</a:t>
            </a:r>
          </a:p>
          <a:p>
            <a:r>
              <a:rPr lang="en-US" sz="2800" dirty="0" smtClean="0">
                <a:cs typeface="Arial" charset="0"/>
              </a:rPr>
              <a:t>The ability to effectively and appropriately interact in an intercultural situation and context (Perry and </a:t>
            </a:r>
            <a:r>
              <a:rPr lang="en-US" sz="2800" dirty="0" err="1" smtClean="0">
                <a:cs typeface="Arial" charset="0"/>
              </a:rPr>
              <a:t>Southwell</a:t>
            </a:r>
            <a:r>
              <a:rPr lang="en-US" sz="2800" dirty="0" smtClean="0">
                <a:cs typeface="Arial" charset="0"/>
              </a:rPr>
              <a:t>, 2011).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smtClean="0">
                <a:latin typeface="Arial" charset="0"/>
                <a:cs typeface="Arial" charset="0"/>
              </a:rPr>
              <a:t>Intercultural sensitivity</a:t>
            </a:r>
            <a:endParaRPr lang="en-US" sz="3200" dirty="0" smtClean="0">
              <a:latin typeface="Arial" charset="0"/>
              <a:cs typeface="Arial" charset="0"/>
            </a:endParaRPr>
          </a:p>
        </p:txBody>
      </p:sp>
      <p:sp>
        <p:nvSpPr>
          <p:cNvPr id="9220" name="Content Placeholder 5"/>
          <p:cNvSpPr>
            <a:spLocks noGrp="1"/>
          </p:cNvSpPr>
          <p:nvPr>
            <p:ph idx="1"/>
          </p:nvPr>
        </p:nvSpPr>
        <p:spPr>
          <a:xfrm>
            <a:off x="457200" y="1295400"/>
            <a:ext cx="8229600" cy="4830763"/>
          </a:xfrm>
        </p:spPr>
        <p:txBody>
          <a:bodyPr/>
          <a:lstStyle/>
          <a:p>
            <a:r>
              <a:rPr lang="en-US" sz="2800" dirty="0"/>
              <a:t>I</a:t>
            </a:r>
            <a:r>
              <a:rPr lang="en-US" sz="2800" dirty="0" smtClean="0"/>
              <a:t>ntercultural </a:t>
            </a:r>
            <a:r>
              <a:rPr lang="en-US" sz="2800" dirty="0"/>
              <a:t>sensitivity </a:t>
            </a:r>
            <a:r>
              <a:rPr lang="en-US" sz="2800" dirty="0" smtClean="0"/>
              <a:t>is </a:t>
            </a:r>
            <a:r>
              <a:rPr lang="en-US" sz="2800" dirty="0"/>
              <a:t>“a person’s response to intercultural difference”(</a:t>
            </a:r>
            <a:r>
              <a:rPr lang="en-US" sz="2800" dirty="0" err="1"/>
              <a:t>Straffon</a:t>
            </a:r>
            <a:r>
              <a:rPr lang="en-US" sz="2800" dirty="0"/>
              <a:t>, </a:t>
            </a:r>
            <a:r>
              <a:rPr lang="en-US" sz="2800" dirty="0" smtClean="0"/>
              <a:t>2003).</a:t>
            </a:r>
          </a:p>
          <a:p>
            <a:r>
              <a:rPr lang="en-US" sz="2800" dirty="0" smtClean="0"/>
              <a:t>Intercultural </a:t>
            </a:r>
            <a:r>
              <a:rPr lang="en-US" sz="2800" dirty="0"/>
              <a:t>sensitivity </a:t>
            </a:r>
            <a:r>
              <a:rPr lang="en-US" sz="2800" dirty="0" smtClean="0"/>
              <a:t>is </a:t>
            </a:r>
            <a:r>
              <a:rPr lang="en-US" sz="2800" dirty="0"/>
              <a:t>“the experience of cultural difference, an experience that is dependent on the way a person constructs that difference”(Bennett, </a:t>
            </a:r>
            <a:r>
              <a:rPr lang="en-US" sz="2800" dirty="0" smtClean="0"/>
              <a:t>1993). </a:t>
            </a:r>
          </a:p>
          <a:p>
            <a:pPr lvl="0"/>
            <a:r>
              <a:rPr lang="en-US" sz="2800" dirty="0">
                <a:solidFill>
                  <a:prstClr val="black"/>
                </a:solidFill>
              </a:rPr>
              <a:t>Intercultural sensitivity is one’s active desire to understand, appreciate and accept differences among cultures.</a:t>
            </a:r>
          </a:p>
          <a:p>
            <a:endParaRPr lang="en-US" sz="2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a:t>Bennett’s Developmental Model of Intercultural Sensitivity (DMIS)</a:t>
            </a:r>
            <a:endParaRPr lang="en-US" sz="3200" dirty="0" smtClean="0">
              <a:latin typeface="Arial" charset="0"/>
              <a:cs typeface="Arial" charset="0"/>
            </a:endParaRPr>
          </a:p>
        </p:txBody>
      </p:sp>
      <p:sp>
        <p:nvSpPr>
          <p:cNvPr id="2" name="Content Placeholder 1"/>
          <p:cNvSpPr>
            <a:spLocks noGrp="1"/>
          </p:cNvSpPr>
          <p:nvPr>
            <p:ph idx="1"/>
          </p:nvPr>
        </p:nvSpPr>
        <p:spPr/>
        <p:txBody>
          <a:bodyPr/>
          <a:lstStyle/>
          <a:p>
            <a:r>
              <a:rPr lang="en-US" sz="2800" dirty="0" smtClean="0"/>
              <a:t>Denial: </a:t>
            </a:r>
            <a:r>
              <a:rPr lang="en-US" sz="2800" dirty="0"/>
              <a:t>This stage is one of lack of interest in cultural differences so much so that cultural differences are not even recognized.	</a:t>
            </a:r>
          </a:p>
          <a:p>
            <a:r>
              <a:rPr lang="en-US" sz="2800" dirty="0" smtClean="0"/>
              <a:t>Defense: People </a:t>
            </a:r>
            <a:r>
              <a:rPr lang="en-US" sz="2800" dirty="0"/>
              <a:t>at this stage recognize cultural differences but react negatively to them</a:t>
            </a:r>
            <a:r>
              <a:rPr lang="en-US" sz="2800" dirty="0" smtClean="0"/>
              <a:t>. They </a:t>
            </a:r>
            <a:r>
              <a:rPr lang="en-US" sz="2800" dirty="0"/>
              <a:t>expect conformity to their own cultural norms or worldview and tend to avoid “the other”.	</a:t>
            </a:r>
          </a:p>
          <a:p>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a:t>Bennett’s Developmental Model of Intercultural Sensitivity (DMIS)</a:t>
            </a:r>
            <a:endParaRPr lang="en-US"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en-US" sz="2800" dirty="0" err="1" smtClean="0"/>
              <a:t>Minimalization</a:t>
            </a:r>
            <a:r>
              <a:rPr lang="en-US" sz="2800" dirty="0" smtClean="0"/>
              <a:t>: One </a:t>
            </a:r>
            <a:r>
              <a:rPr lang="en-US" sz="2800" dirty="0"/>
              <a:t>can appreciate cultural differences but still tend to see their culture as superior and thus confine contact with “the </a:t>
            </a:r>
            <a:r>
              <a:rPr lang="en-US" sz="2800" dirty="0" err="1"/>
              <a:t>other”to</a:t>
            </a:r>
            <a:r>
              <a:rPr lang="en-US" sz="2800" dirty="0"/>
              <a:t> a minimum</a:t>
            </a:r>
            <a:r>
              <a:rPr lang="en-US" sz="2800" dirty="0" smtClean="0"/>
              <a:t>.</a:t>
            </a:r>
          </a:p>
          <a:p>
            <a:r>
              <a:rPr lang="en-US" sz="2800" dirty="0" smtClean="0"/>
              <a:t>Acceptance: </a:t>
            </a:r>
            <a:r>
              <a:rPr lang="en-US" sz="2800" dirty="0"/>
              <a:t>Recognition of all cultures and that all cultures are valid, yet not yet equal.	</a:t>
            </a:r>
          </a:p>
          <a:p>
            <a:r>
              <a:rPr lang="en-US" sz="2800" dirty="0" smtClean="0"/>
              <a:t>Adaptation: Ability </a:t>
            </a:r>
            <a:r>
              <a:rPr lang="en-US" sz="2800" dirty="0"/>
              <a:t>to adapt to intercultural contexts while still maintaining one’s </a:t>
            </a:r>
            <a:r>
              <a:rPr lang="en-US" sz="2800" dirty="0" err="1"/>
              <a:t>owncultural</a:t>
            </a:r>
            <a:r>
              <a:rPr lang="en-US" sz="2800" dirty="0"/>
              <a:t> roots.	</a:t>
            </a:r>
          </a:p>
          <a:p>
            <a:r>
              <a:rPr lang="en-US" sz="2800" dirty="0"/>
              <a:t>	</a:t>
            </a:r>
          </a:p>
          <a:p>
            <a:endParaRPr lang="en-US" sz="28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en-US" sz="2800" dirty="0"/>
              <a:t>Bennett’s Developmental Model of Intercultural Sensitivity (DMIS)</a:t>
            </a:r>
            <a:endParaRPr lang="en-US" sz="2800" dirty="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r>
              <a:rPr lang="en-US" sz="2800" dirty="0" smtClean="0"/>
              <a:t>Integration: Ultimate </a:t>
            </a:r>
            <a:r>
              <a:rPr lang="en-US" sz="2800" dirty="0"/>
              <a:t>level of “</a:t>
            </a:r>
            <a:r>
              <a:rPr lang="en-US" sz="2800" dirty="0" err="1"/>
              <a:t>ethnorelativism”where</a:t>
            </a:r>
            <a:r>
              <a:rPr lang="en-US" sz="2800" dirty="0"/>
              <a:t> one can recognize that his or her </a:t>
            </a:r>
            <a:r>
              <a:rPr lang="en-US" sz="2800" dirty="0" err="1"/>
              <a:t>ownculture</a:t>
            </a:r>
            <a:r>
              <a:rPr lang="en-US" sz="2800" dirty="0"/>
              <a:t> is one of many </a:t>
            </a:r>
            <a:r>
              <a:rPr lang="en-US" sz="2800" dirty="0" smtClean="0"/>
              <a:t>equally-valued </a:t>
            </a:r>
            <a:r>
              <a:rPr lang="en-US" sz="2800" dirty="0" err="1" smtClean="0"/>
              <a:t>cultures.People</a:t>
            </a:r>
            <a:r>
              <a:rPr lang="en-US" sz="2800" dirty="0" smtClean="0"/>
              <a:t> </a:t>
            </a:r>
            <a:r>
              <a:rPr lang="en-US" sz="2800" dirty="0"/>
              <a:t>at this stage can function on multiple planes of cultures in that they can interact effectively and collaborate with other cultures.	</a:t>
            </a:r>
          </a:p>
          <a:p>
            <a:endParaRPr lang="en-US"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Intercultural sensitivity</a:t>
            </a:r>
            <a:endParaRPr lang="en-US" sz="3200" dirty="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r>
              <a:rPr lang="en-US" sz="2400" dirty="0" smtClean="0"/>
              <a:t>Intercultural sensitivity </a:t>
            </a:r>
            <a:r>
              <a:rPr lang="en-US" sz="2400" dirty="0"/>
              <a:t>is necessary first before intercultural competence can be attained</a:t>
            </a:r>
            <a:r>
              <a:rPr lang="en-US" sz="2400" dirty="0" smtClean="0"/>
              <a:t>.</a:t>
            </a:r>
          </a:p>
          <a:p>
            <a:r>
              <a:rPr lang="en-US" sz="2400" dirty="0"/>
              <a:t>They argue that individual differences mean some stages can be skipped and people often spend longer amounts of time in each stage and can even move backwards along this continuum (Perry &amp; </a:t>
            </a:r>
            <a:r>
              <a:rPr lang="en-US" sz="2400" dirty="0" err="1"/>
              <a:t>Southwell</a:t>
            </a:r>
            <a:r>
              <a:rPr lang="en-US" sz="2400" dirty="0"/>
              <a:t>, 2011).</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smtClean="0">
                <a:latin typeface="Arial" charset="0"/>
                <a:cs typeface="Arial" charset="0"/>
              </a:rPr>
              <a:t>Intercultural competence</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Generally, it can be defined as </a:t>
            </a:r>
            <a:r>
              <a:rPr lang="en-US" sz="2800" dirty="0" err="1"/>
              <a:t>theability</a:t>
            </a:r>
            <a:r>
              <a:rPr lang="en-US" sz="2800" dirty="0"/>
              <a:t> to interact, work, study, teach and live with cultures that we consider being different from our own (</a:t>
            </a:r>
            <a:r>
              <a:rPr lang="en-US" sz="2800" dirty="0" err="1"/>
              <a:t>Guilherme</a:t>
            </a:r>
            <a:r>
              <a:rPr lang="en-US" sz="2800" dirty="0"/>
              <a:t>, 2004</a:t>
            </a:r>
            <a:r>
              <a:rPr lang="en-US" sz="2800" dirty="0" smtClean="0"/>
              <a:t>). </a:t>
            </a:r>
          </a:p>
          <a:p>
            <a:r>
              <a:rPr lang="en-US" sz="2800" dirty="0"/>
              <a:t>Muller-</a:t>
            </a:r>
            <a:r>
              <a:rPr lang="en-US" sz="2800" dirty="0" err="1"/>
              <a:t>Jacquier</a:t>
            </a:r>
            <a:r>
              <a:rPr lang="en-US" sz="2800" dirty="0"/>
              <a:t> (2004) goes further into the linguistic proprieties of intercultural competence defining it as “how people handle difference in linguistic behavior and its various effects; the analysis of results in descriptions of culturally specific ways of expressing and interpreting the situated linguistic action of the co-participants”(p. 24).</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2039</TotalTime>
  <Words>629</Words>
  <Application>Microsoft Office PowerPoint</Application>
  <PresentationFormat>On-screen Show (4:3)</PresentationFormat>
  <Paragraphs>48</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Learning outcome</vt:lpstr>
      <vt:lpstr>Intercultural competence</vt:lpstr>
      <vt:lpstr>Intercultural sensitivity</vt:lpstr>
      <vt:lpstr>Bennett’s Developmental Model of Intercultural Sensitivity (DMIS)</vt:lpstr>
      <vt:lpstr>Bennett’s Developmental Model of Intercultural Sensitivity (DMIS)</vt:lpstr>
      <vt:lpstr>Bennett’s Developmental Model of Intercultural Sensitivity (DMIS)</vt:lpstr>
      <vt:lpstr>Intercultural sensitivity</vt:lpstr>
      <vt:lpstr>Intercultural competence</vt:lpstr>
      <vt:lpstr>Intercultural intelligence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274</cp:revision>
  <dcterms:created xsi:type="dcterms:W3CDTF">2010-08-24T06:47:44Z</dcterms:created>
  <dcterms:modified xsi:type="dcterms:W3CDTF">2019-04-02T06:37:53Z</dcterms:modified>
</cp:coreProperties>
</file>