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08/04/2019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Changes in Family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a changing world in which small societies have been exposed to </a:t>
            </a:r>
            <a:r>
              <a:rPr lang="en-US" sz="2800" dirty="0" smtClean="0"/>
              <a:t>television and </a:t>
            </a:r>
            <a:r>
              <a:rPr lang="en-US" sz="2800" dirty="0"/>
              <a:t>cd's, computers, economic changes, technology, tourism, the structure and function </a:t>
            </a:r>
            <a:r>
              <a:rPr lang="en-US" sz="2800" dirty="0" smtClean="0"/>
              <a:t>of the </a:t>
            </a:r>
            <a:r>
              <a:rPr lang="en-US" sz="2800" dirty="0"/>
              <a:t>family has been changing, just as these societies have also been changing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Change in Family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 critical question raised by modernization theory and globalization is, "Will the traditional types of families in these cultures eventually evolve into the nuclear family, divorced family and one-parent family systems of North America and northern Europe? Or do cultural features of each society continue to play a role </a:t>
            </a:r>
            <a:r>
              <a:rPr lang="en-US" sz="2800" dirty="0" smtClean="0"/>
              <a:t>in </a:t>
            </a:r>
            <a:r>
              <a:rPr lang="en-US" sz="2800" dirty="0"/>
              <a:t>maintaining aspects of their traditional family structure and function and also in </a:t>
            </a:r>
            <a:r>
              <a:rPr lang="en-US" sz="2800" dirty="0" smtClean="0"/>
              <a:t>shaping changes </a:t>
            </a:r>
            <a:r>
              <a:rPr lang="en-US" sz="2800" dirty="0"/>
              <a:t>in family types?"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Change in Family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With the increase </a:t>
            </a:r>
            <a:r>
              <a:rPr lang="en-US" sz="2800" dirty="0" smtClean="0"/>
              <a:t>of educated </a:t>
            </a:r>
            <a:r>
              <a:rPr lang="en-US" sz="2800" dirty="0"/>
              <a:t>and working mothers in many societies throughout the world, mother has </a:t>
            </a:r>
            <a:r>
              <a:rPr lang="en-US" sz="2800" dirty="0" smtClean="0"/>
              <a:t>gained economic </a:t>
            </a:r>
            <a:r>
              <a:rPr lang="en-US" sz="2800" dirty="0"/>
              <a:t>power as have working children, while the father has been losing his </a:t>
            </a:r>
            <a:r>
              <a:rPr lang="en-US" sz="2800" dirty="0" smtClean="0"/>
              <a:t>absolute control </a:t>
            </a:r>
            <a:r>
              <a:rPr lang="en-US" sz="2800" dirty="0"/>
              <a:t>of the family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Many young people move to big cities.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Georgas, J. (2003). Family: Variations and Changes Across Cultures. </a:t>
            </a:r>
            <a:r>
              <a:rPr lang="en-US" sz="2800" i="1" dirty="0"/>
              <a:t>Online Readings in </a:t>
            </a:r>
            <a:r>
              <a:rPr lang="en-US" sz="2800" i="1" dirty="0" smtClean="0"/>
              <a:t>Psychology and </a:t>
            </a:r>
            <a:r>
              <a:rPr lang="en-US" sz="2800" i="1" dirty="0"/>
              <a:t>Culture, 6</a:t>
            </a:r>
            <a:r>
              <a:rPr lang="en-US" sz="2800" dirty="0"/>
              <a:t>(3). https://doi.org/10.9707/2307-0919.1061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Learning Outcome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analyze the aspect of family life </a:t>
            </a:r>
            <a:r>
              <a:rPr lang="en-US" sz="2800" dirty="0" smtClean="0"/>
              <a:t>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Concepts of family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It is common knowledge that cultures seem to </a:t>
            </a:r>
            <a:r>
              <a:rPr lang="en-US" sz="2800" dirty="0" smtClean="0"/>
              <a:t>have different </a:t>
            </a:r>
            <a:r>
              <a:rPr lang="en-US" sz="2800" dirty="0"/>
              <a:t>types of family systems.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the United </a:t>
            </a:r>
            <a:r>
              <a:rPr lang="en-US" sz="2800" dirty="0" smtClean="0"/>
              <a:t>States and </a:t>
            </a:r>
            <a:r>
              <a:rPr lang="en-US" sz="2800" dirty="0"/>
              <a:t>Canada and the countries of northern Europe </a:t>
            </a:r>
            <a:r>
              <a:rPr lang="en-US" sz="2800" dirty="0" smtClean="0"/>
              <a:t>the nuclear </a:t>
            </a:r>
            <a:r>
              <a:rPr lang="en-US" sz="2800" dirty="0"/>
              <a:t>family, father, mother and the children, </a:t>
            </a:r>
            <a:r>
              <a:rPr lang="en-US" sz="2800" dirty="0" smtClean="0"/>
              <a:t>appears to </a:t>
            </a:r>
            <a:r>
              <a:rPr lang="en-US" sz="2800" dirty="0"/>
              <a:t>predominate. </a:t>
            </a:r>
            <a:endParaRPr lang="en-US" sz="2800" dirty="0" smtClean="0"/>
          </a:p>
          <a:p>
            <a:r>
              <a:rPr lang="en-US" sz="2800" dirty="0" smtClean="0"/>
              <a:t>In other parts </a:t>
            </a:r>
            <a:r>
              <a:rPr lang="en-US" sz="2800" dirty="0"/>
              <a:t>of the </a:t>
            </a:r>
            <a:r>
              <a:rPr lang="en-US" sz="2800" dirty="0" smtClean="0"/>
              <a:t>world, extended </a:t>
            </a:r>
            <a:r>
              <a:rPr lang="en-US" sz="2800" dirty="0"/>
              <a:t>families, the grandparents, father, </a:t>
            </a:r>
            <a:r>
              <a:rPr lang="en-US" sz="2800" dirty="0" smtClean="0"/>
              <a:t>mother, children</a:t>
            </a:r>
            <a:r>
              <a:rPr lang="en-US" sz="2800" dirty="0"/>
              <a:t>, but also aunts, uncles, cousins, and other </a:t>
            </a:r>
            <a:r>
              <a:rPr lang="en-US" sz="2800" dirty="0" smtClean="0"/>
              <a:t>kin are </a:t>
            </a:r>
            <a:r>
              <a:rPr lang="en-US" sz="2800" dirty="0"/>
              <a:t>considered to be "family.</a:t>
            </a:r>
            <a:r>
              <a:rPr lang="en-US" sz="2400" dirty="0"/>
              <a:t>"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Two Generation Families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i="1" dirty="0"/>
              <a:t>nuclear </a:t>
            </a:r>
            <a:r>
              <a:rPr lang="en-US" sz="2800" dirty="0"/>
              <a:t>family consists of two generations: the wife/mother, husband/father, </a:t>
            </a:r>
            <a:r>
              <a:rPr lang="en-US" sz="2800" dirty="0" smtClean="0"/>
              <a:t>and their </a:t>
            </a:r>
            <a:r>
              <a:rPr lang="en-US" sz="2800" dirty="0"/>
              <a:t>children.</a:t>
            </a:r>
          </a:p>
          <a:p>
            <a:r>
              <a:rPr lang="en-US" sz="2800" dirty="0" smtClean="0"/>
              <a:t>The </a:t>
            </a:r>
            <a:r>
              <a:rPr lang="en-US" sz="2800" i="1" dirty="0"/>
              <a:t>one-parent </a:t>
            </a:r>
            <a:r>
              <a:rPr lang="en-US" sz="2800" dirty="0"/>
              <a:t>family, divorced or unmarried parent, is also a two-generation </a:t>
            </a:r>
            <a:r>
              <a:rPr lang="en-US" sz="2800" dirty="0" smtClean="0"/>
              <a:t>family.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Three Generation Families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different types of </a:t>
            </a:r>
            <a:r>
              <a:rPr lang="en-US" sz="2800" i="1" dirty="0"/>
              <a:t>extended </a:t>
            </a:r>
            <a:r>
              <a:rPr lang="en-US" sz="2800" dirty="0"/>
              <a:t>families consist of at least three generations: </a:t>
            </a:r>
            <a:r>
              <a:rPr lang="en-US" sz="2800" dirty="0" smtClean="0"/>
              <a:t>the grandparents </a:t>
            </a:r>
            <a:r>
              <a:rPr lang="en-US" sz="2800" dirty="0"/>
              <a:t>on both sides, the wife/mother, husband/father, and their children, the </a:t>
            </a:r>
            <a:r>
              <a:rPr lang="en-US" sz="2800" dirty="0" smtClean="0"/>
              <a:t>aunts, siblings</a:t>
            </a:r>
            <a:r>
              <a:rPr lang="en-US" sz="2800" dirty="0"/>
              <a:t>, cousins, nieces and other kin of the wife and husband. </a:t>
            </a:r>
            <a:endParaRPr lang="en-US" sz="2800" dirty="0" smtClean="0"/>
          </a:p>
          <a:p>
            <a:r>
              <a:rPr lang="en-US" sz="2800" dirty="0" smtClean="0"/>
              <a:t>An </a:t>
            </a:r>
            <a:r>
              <a:rPr lang="en-US" sz="2800" dirty="0"/>
              <a:t>important distinction must be made </a:t>
            </a:r>
            <a:r>
              <a:rPr lang="en-US" sz="2800" dirty="0" smtClean="0"/>
              <a:t>be between </a:t>
            </a:r>
            <a:r>
              <a:rPr lang="en-US" sz="2800" dirty="0"/>
              <a:t>the </a:t>
            </a:r>
            <a:r>
              <a:rPr lang="en-US" sz="2800" i="1" dirty="0" err="1"/>
              <a:t>polygynous</a:t>
            </a:r>
            <a:r>
              <a:rPr lang="en-US" sz="2800" i="1" dirty="0"/>
              <a:t> </a:t>
            </a:r>
            <a:r>
              <a:rPr lang="en-US" sz="2800" dirty="0"/>
              <a:t>(one husband/father and two or more wives/mothers) family </a:t>
            </a:r>
            <a:r>
              <a:rPr lang="en-US" sz="2800" dirty="0" smtClean="0"/>
              <a:t>and the </a:t>
            </a:r>
            <a:r>
              <a:rPr lang="en-US" sz="2800" i="1" dirty="0"/>
              <a:t>monogamous </a:t>
            </a:r>
            <a:r>
              <a:rPr lang="en-US" sz="2800" dirty="0"/>
              <a:t>(one husband one wife) family.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Three Generation Families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600" dirty="0"/>
              <a:t>The </a:t>
            </a:r>
            <a:r>
              <a:rPr lang="en-US" sz="2600" i="1" dirty="0"/>
              <a:t>patrilineal and matrilineal</a:t>
            </a:r>
            <a:r>
              <a:rPr lang="en-US" sz="2600" dirty="0"/>
              <a:t>, or in terms of authority structure, the </a:t>
            </a:r>
            <a:r>
              <a:rPr lang="en-US" sz="2600" i="1" dirty="0"/>
              <a:t>patriarchal </a:t>
            </a:r>
            <a:r>
              <a:rPr lang="en-US" sz="2600" dirty="0" smtClean="0"/>
              <a:t>and </a:t>
            </a:r>
            <a:r>
              <a:rPr lang="en-US" sz="2600" i="1" dirty="0" smtClean="0"/>
              <a:t>matriarchal </a:t>
            </a:r>
            <a:r>
              <a:rPr lang="en-US" sz="2600" dirty="0"/>
              <a:t>families are at least three-generational. </a:t>
            </a:r>
            <a:endParaRPr lang="en-US" sz="2600" dirty="0" smtClean="0"/>
          </a:p>
          <a:p>
            <a:r>
              <a:rPr lang="en-US" sz="2600" dirty="0" smtClean="0"/>
              <a:t>They </a:t>
            </a:r>
            <a:r>
              <a:rPr lang="en-US" sz="2600" dirty="0"/>
              <a:t>can potentially consist </a:t>
            </a:r>
            <a:r>
              <a:rPr lang="en-US" sz="2600" dirty="0" smtClean="0"/>
              <a:t>of the </a:t>
            </a:r>
            <a:r>
              <a:rPr lang="en-US" sz="2600" dirty="0"/>
              <a:t>grandparents, the married sons, the grandchildren, and also the grandfather's </a:t>
            </a:r>
            <a:r>
              <a:rPr lang="en-US" sz="2600" dirty="0" smtClean="0"/>
              <a:t>or grandmother's </a:t>
            </a:r>
            <a:r>
              <a:rPr lang="en-US" sz="2600" dirty="0"/>
              <a:t>siblings, nieces, grandnieces, and in many cases, other kin.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patriarch or matriarch of this family is the head of family, controls </a:t>
            </a:r>
            <a:r>
              <a:rPr lang="en-US" sz="2600" dirty="0" smtClean="0"/>
              <a:t>the family </a:t>
            </a:r>
            <a:r>
              <a:rPr lang="en-US" sz="2600" dirty="0"/>
              <a:t>property and the finances, makes all the important decisions, and </a:t>
            </a:r>
            <a:r>
              <a:rPr lang="en-US" sz="2600" dirty="0" smtClean="0"/>
              <a:t>is responsible </a:t>
            </a:r>
            <a:r>
              <a:rPr lang="en-US" sz="2600" dirty="0"/>
              <a:t>for the protection and welfare of the entire family.</a:t>
            </a:r>
            <a:endParaRPr lang="en-US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Kinship Relationships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terms for kin vary in cultures. That is, in addition to differentiating </a:t>
            </a:r>
            <a:r>
              <a:rPr lang="en-US" sz="2800" dirty="0" smtClean="0"/>
              <a:t>family positions </a:t>
            </a:r>
            <a:r>
              <a:rPr lang="en-US" sz="2800" dirty="0"/>
              <a:t>such as mother, father, son, daughter, grandfather, grandmother, niece, </a:t>
            </a:r>
            <a:r>
              <a:rPr lang="en-US" sz="2800" dirty="0" smtClean="0"/>
              <a:t>nephew, father </a:t>
            </a:r>
            <a:r>
              <a:rPr lang="en-US" sz="2800" dirty="0"/>
              <a:t>and mother-in-law and other family positions, many societies employ even </a:t>
            </a:r>
            <a:r>
              <a:rPr lang="en-US" sz="2800" dirty="0" smtClean="0"/>
              <a:t>more differentiated </a:t>
            </a:r>
            <a:r>
              <a:rPr lang="en-US" sz="2800" dirty="0"/>
              <a:t>systems.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example, in Pakistan generic terms such as "aunt," "uncle" </a:t>
            </a:r>
            <a:r>
              <a:rPr lang="en-US" sz="2800" dirty="0" smtClean="0"/>
              <a:t>or even </a:t>
            </a:r>
            <a:r>
              <a:rPr lang="en-US" sz="2800" dirty="0"/>
              <a:t>"grandparents" are not employed, but very specific terms delineating matrilineal </a:t>
            </a:r>
            <a:r>
              <a:rPr lang="en-US" sz="2800" dirty="0" smtClean="0"/>
              <a:t>and patrilineal </a:t>
            </a:r>
            <a:r>
              <a:rPr lang="en-US" sz="2800" dirty="0"/>
              <a:t>kin,, such as "my-maternal-aunt."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Ecology and Subsistence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Studies have shown that the type of family is related to ecological features </a:t>
            </a:r>
            <a:r>
              <a:rPr lang="en-US" sz="2800" dirty="0" smtClean="0"/>
              <a:t>and means </a:t>
            </a:r>
            <a:r>
              <a:rPr lang="en-US" sz="2800" dirty="0"/>
              <a:t>of subsistence. </a:t>
            </a:r>
            <a:endParaRPr lang="en-US" sz="2800" dirty="0" smtClean="0"/>
          </a:p>
          <a:p>
            <a:r>
              <a:rPr lang="en-US" sz="2800" dirty="0" smtClean="0"/>
              <a:t>Agricultural </a:t>
            </a:r>
            <a:r>
              <a:rPr lang="en-US" sz="2800" dirty="0"/>
              <a:t>families are characterized by large extended </a:t>
            </a:r>
            <a:r>
              <a:rPr lang="en-US" sz="2800" dirty="0" smtClean="0"/>
              <a:t>families.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small nuclear family is usually characteristic of small hunting and gathering </a:t>
            </a:r>
            <a:r>
              <a:rPr lang="en-US" sz="2800" dirty="0" smtClean="0"/>
              <a:t>societies as </a:t>
            </a:r>
            <a:r>
              <a:rPr lang="en-US" sz="2800" dirty="0"/>
              <a:t>well as life in large urban areas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Agricultural societies tend to have a permanent base, land and houses, and to </a:t>
            </a:r>
            <a:r>
              <a:rPr lang="en-US" sz="2800" dirty="0" smtClean="0"/>
              <a:t>live near </a:t>
            </a:r>
            <a:r>
              <a:rPr lang="en-US" sz="2800" dirty="0"/>
              <a:t>kin, usually part of a town or small community.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Ecology and Subsistence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Before the mechanization of farming</a:t>
            </a:r>
            <a:r>
              <a:rPr lang="en-US" sz="2800" dirty="0" smtClean="0"/>
              <a:t>, and </a:t>
            </a:r>
            <a:r>
              <a:rPr lang="en-US" sz="2800" dirty="0"/>
              <a:t>the presently in most of the world, farming requires the help of many people, usually children and kin, who cooperate to cultivate crops.</a:t>
            </a:r>
            <a:endParaRPr lang="id-ID" sz="2800" dirty="0">
              <a:latin typeface="Arial" charset="0"/>
              <a:cs typeface="Arial" charset="0"/>
            </a:endParaRPr>
          </a:p>
          <a:p>
            <a:r>
              <a:rPr lang="en-US" sz="2800" dirty="0" smtClean="0"/>
              <a:t>Hunting </a:t>
            </a:r>
            <a:r>
              <a:rPr lang="en-US" sz="2800" dirty="0"/>
              <a:t>or gathering as a means of subsistence requires </a:t>
            </a:r>
            <a:r>
              <a:rPr lang="en-US" sz="2800" dirty="0" smtClean="0"/>
              <a:t>moving from </a:t>
            </a:r>
            <a:r>
              <a:rPr lang="en-US" sz="2800" dirty="0"/>
              <a:t>area to area. Many hunting and gathering societies do not have a permanent </a:t>
            </a:r>
            <a:r>
              <a:rPr lang="en-US" sz="2800" dirty="0" smtClean="0"/>
              <a:t>home, but </a:t>
            </a:r>
            <a:r>
              <a:rPr lang="en-US" sz="2800" dirty="0"/>
              <a:t>temporary huts or </a:t>
            </a:r>
            <a:r>
              <a:rPr lang="en-US" sz="2800" dirty="0" smtClean="0"/>
              <a:t>shelters.</a:t>
            </a:r>
          </a:p>
          <a:p>
            <a:r>
              <a:rPr lang="en-US" sz="2800" dirty="0" smtClean="0"/>
              <a:t>Mobility </a:t>
            </a:r>
            <a:r>
              <a:rPr lang="en-US" sz="2800" dirty="0"/>
              <a:t>means that the small nuclear family is </a:t>
            </a:r>
            <a:r>
              <a:rPr lang="en-US" sz="2800" dirty="0" smtClean="0"/>
              <a:t>more adaptable </a:t>
            </a:r>
            <a:r>
              <a:rPr lang="en-US" sz="2800" dirty="0"/>
              <a:t>for survival under these ecological restraints.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798</Words>
  <Application>Microsoft Office PowerPoint</Application>
  <PresentationFormat>On-screen Show (4:3)</PresentationFormat>
  <Paragraphs>53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Learning Outcome</vt:lpstr>
      <vt:lpstr>Concepts of family</vt:lpstr>
      <vt:lpstr>Two Generation Families</vt:lpstr>
      <vt:lpstr>Three Generation Families</vt:lpstr>
      <vt:lpstr>Three Generation Families</vt:lpstr>
      <vt:lpstr>Kinship Relationships</vt:lpstr>
      <vt:lpstr>Ecology and Subsistence</vt:lpstr>
      <vt:lpstr>Ecology and Subsistence</vt:lpstr>
      <vt:lpstr>Changes in Family</vt:lpstr>
      <vt:lpstr>Change in Family</vt:lpstr>
      <vt:lpstr>Change in Family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274</cp:revision>
  <dcterms:created xsi:type="dcterms:W3CDTF">2010-08-24T06:47:44Z</dcterms:created>
  <dcterms:modified xsi:type="dcterms:W3CDTF">2019-04-08T03:00:38Z</dcterms:modified>
</cp:coreProperties>
</file>