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6" r:id="rId2"/>
    <p:sldId id="366" r:id="rId3"/>
    <p:sldId id="367" r:id="rId4"/>
    <p:sldId id="368" r:id="rId5"/>
    <p:sldId id="369" r:id="rId6"/>
    <p:sldId id="371" r:id="rId7"/>
    <p:sldId id="372" r:id="rId8"/>
    <p:sldId id="37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87" d="100"/>
          <a:sy n="87" d="100"/>
        </p:scale>
        <p:origin x="-2226" y="-4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14/06/2019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82060D-E8EF-4C9C-8F93-394C876057B5}" type="slidenum">
              <a:rPr lang="id-ID" smtClean="0"/>
              <a:pPr>
                <a:defRPr/>
              </a:pPr>
              <a:t>8</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6/14/2019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6/14/2019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6/14/2019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6/14/2019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6/14/2019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6/14/2019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6/14/2019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6/14/2019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6/14/2019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6/14/2019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6/14/2019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6/14/2019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CROSS AND MULTICULTURAL UNDERSTANDING </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8</a:t>
            </a:r>
            <a:endParaRPr lang="en-US" b="1" dirty="0">
              <a:solidFill>
                <a:schemeClr val="bg1"/>
              </a:solidFill>
            </a:endParaRP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Learning outcome</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marL="0" marR="0">
              <a:spcBef>
                <a:spcPts val="0"/>
              </a:spcBef>
              <a:spcAft>
                <a:spcPts val="0"/>
              </a:spcAft>
              <a:tabLst>
                <a:tab pos="457200" algn="l"/>
                <a:tab pos="1440180" algn="l"/>
              </a:tabLst>
            </a:pPr>
            <a:r>
              <a:rPr lang="en-US" sz="2800" dirty="0"/>
              <a:t>Students are able to describe the concepts of gender and </a:t>
            </a:r>
            <a:r>
              <a:rPr lang="en-US" sz="2800" dirty="0" smtClean="0"/>
              <a:t>language.</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Gender and social stratification</a:t>
            </a:r>
            <a:endParaRPr lang="en-US"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en-US" sz="2600" dirty="0" smtClean="0">
                <a:latin typeface="Arial" charset="0"/>
                <a:cs typeface="Arial" charset="0"/>
              </a:rPr>
              <a:t>Female tended to use more ‘prestige’ or high-status language features and the male use more vernacular language features. </a:t>
            </a:r>
          </a:p>
          <a:p>
            <a:r>
              <a:rPr lang="en-US" sz="2600" dirty="0" smtClean="0">
                <a:latin typeface="Arial" charset="0"/>
                <a:cs typeface="Arial" charset="0"/>
              </a:rPr>
              <a:t>Women use more prestige forms because they are more status-conscious and so more aware of the social significance of language. </a:t>
            </a:r>
          </a:p>
          <a:p>
            <a:r>
              <a:rPr lang="en-US" sz="2600" dirty="0" smtClean="0">
                <a:latin typeface="Arial" charset="0"/>
                <a:cs typeface="Arial" charset="0"/>
              </a:rPr>
              <a:t>Working class speech has connotations of masculinity (and associated qualities such as ‘toughness’ which make it more appealing to men. </a:t>
            </a:r>
            <a:endParaRPr lang="id-ID" sz="26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smtClean="0">
                <a:latin typeface="Arial" charset="0"/>
                <a:cs typeface="Arial" charset="0"/>
              </a:rPr>
              <a:t>Gender and acts of identity</a:t>
            </a:r>
            <a:endParaRPr lang="en-US" sz="3200" dirty="0" smtClean="0">
              <a:latin typeface="Arial" charset="0"/>
              <a:cs typeface="Arial" charset="0"/>
            </a:endParaRPr>
          </a:p>
        </p:txBody>
      </p:sp>
      <p:sp>
        <p:nvSpPr>
          <p:cNvPr id="9220" name="Content Placeholder 5"/>
          <p:cNvSpPr>
            <a:spLocks noGrp="1"/>
          </p:cNvSpPr>
          <p:nvPr>
            <p:ph idx="1"/>
          </p:nvPr>
        </p:nvSpPr>
        <p:spPr>
          <a:xfrm>
            <a:off x="457200" y="1295400"/>
            <a:ext cx="8229600" cy="4830763"/>
          </a:xfrm>
        </p:spPr>
        <p:txBody>
          <a:bodyPr/>
          <a:lstStyle/>
          <a:p>
            <a:r>
              <a:rPr lang="en-US" sz="2600" dirty="0" smtClean="0"/>
              <a:t>Women and men used different linguistic variables to express their integration into the local community. </a:t>
            </a:r>
          </a:p>
          <a:p>
            <a:r>
              <a:rPr lang="en-US" sz="2600" dirty="0" smtClean="0"/>
              <a:t>Association between different speaker characteristics and how these were related to language use was found by Horvath. Certain vowel variables were used by the Anglo teenagers in her sample to signal gender differences although they were not used in this way by Italian or Greek teenagers. </a:t>
            </a:r>
          </a:p>
          <a:p>
            <a:r>
              <a:rPr lang="en-US" sz="2600" dirty="0" smtClean="0"/>
              <a:t>Speakers select certain ways of speaking as an act of identity so as to be like groups with which they wish to identify or unlike groups from which they wish to distance themselves. </a:t>
            </a:r>
            <a:endParaRPr lang="en-US" sz="26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Gender in interaction: Differentiate between female and male speakers</a:t>
            </a:r>
            <a:endParaRPr lang="en-US" sz="3200" dirty="0" smtClean="0">
              <a:latin typeface="Arial" charset="0"/>
              <a:cs typeface="Arial" charset="0"/>
            </a:endParaRPr>
          </a:p>
        </p:txBody>
      </p:sp>
      <p:sp>
        <p:nvSpPr>
          <p:cNvPr id="2" name="Content Placeholder 1"/>
          <p:cNvSpPr>
            <a:spLocks noGrp="1"/>
          </p:cNvSpPr>
          <p:nvPr>
            <p:ph idx="1"/>
          </p:nvPr>
        </p:nvSpPr>
        <p:spPr/>
        <p:txBody>
          <a:bodyPr/>
          <a:lstStyle/>
          <a:p>
            <a:r>
              <a:rPr lang="en-US" dirty="0" smtClean="0"/>
              <a:t>Amount of talk: Male speakers have been found to talk more than females, particularly in formal or public contexts. </a:t>
            </a:r>
          </a:p>
          <a:p>
            <a:r>
              <a:rPr lang="en-US" dirty="0" smtClean="0"/>
              <a:t>Interruptions: Male speakers interrupt female speakers more than vice versa. </a:t>
            </a:r>
          </a:p>
          <a:p>
            <a:r>
              <a:rPr lang="en-US" dirty="0" smtClean="0"/>
              <a:t>Conversational support: Female speakers more frequently use features that provide support and encouragement for other speakers such as </a:t>
            </a:r>
            <a:r>
              <a:rPr lang="en-US" dirty="0" err="1" smtClean="0"/>
              <a:t>mmh</a:t>
            </a:r>
            <a:r>
              <a:rPr lang="en-US" dirty="0" smtClean="0"/>
              <a:t> and yeah. </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Gender in interaction: Differentiate between female and male speakers</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sz="2800" dirty="0" smtClean="0"/>
              <a:t>Tentativeness: Female speakers use features that make their speech appear tentative and uncertain such as hedges that weaken the forc</a:t>
            </a:r>
            <a:r>
              <a:rPr lang="en-US" sz="2800" dirty="0" smtClean="0"/>
              <a:t>e of an utterance (I think) and question tags. </a:t>
            </a:r>
          </a:p>
          <a:p>
            <a:r>
              <a:rPr lang="en-US" sz="2800" dirty="0" smtClean="0"/>
              <a:t>Compliments: A wider rang of compliments may be addressed to women than to men and women also tend to pay more compliments.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fluidity of language and gender </a:t>
            </a:r>
            <a:endParaRPr lang="en-US" sz="3200" dirty="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r>
              <a:rPr lang="en-US" sz="2800" dirty="0" smtClean="0">
                <a:latin typeface="Arial" charset="0"/>
                <a:cs typeface="Arial" charset="0"/>
              </a:rPr>
              <a:t>All-female conversations, overlapping speech is a form of cooperation between speakers. </a:t>
            </a:r>
          </a:p>
          <a:p>
            <a:r>
              <a:rPr lang="en-US" sz="2800" dirty="0" smtClean="0">
                <a:latin typeface="Arial" charset="0"/>
                <a:cs typeface="Arial" charset="0"/>
              </a:rPr>
              <a:t>It is not always possible to allocate tag questions unambiguously. “You were missing last week, weren’t you?” request information about which the speaker is uncertain and function as a softener. </a:t>
            </a:r>
          </a:p>
          <a:p>
            <a:r>
              <a:rPr lang="en-US" sz="2800" dirty="0" smtClean="0">
                <a:latin typeface="Arial" charset="0"/>
                <a:cs typeface="Arial" charset="0"/>
              </a:rPr>
              <a:t>The functions or meanings of any utterance as highly context dependent. Meanings are not simply in the language but are negotiated between speakers. </a:t>
            </a:r>
            <a:endParaRPr lang="en-US"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Reference</a:t>
            </a:r>
            <a:endParaRPr lang="en-US" sz="3200" dirty="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r>
              <a:rPr lang="en-US" sz="2200" dirty="0" err="1" smtClean="0">
                <a:latin typeface="Arial" charset="0"/>
                <a:cs typeface="Arial" charset="0"/>
              </a:rPr>
              <a:t>Mesthie</a:t>
            </a:r>
            <a:r>
              <a:rPr lang="en-US" sz="2200" dirty="0" smtClean="0">
                <a:latin typeface="Arial" charset="0"/>
                <a:cs typeface="Arial" charset="0"/>
              </a:rPr>
              <a:t>, R. &amp; Swann, J. (2000). Introducing sociolinguistics. Edinburgh: Edinburgh University Press. </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2017</TotalTime>
  <Words>446</Words>
  <Application>Microsoft Office PowerPoint</Application>
  <PresentationFormat>On-screen Show (4:3)</PresentationFormat>
  <Paragraphs>34</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Learning outcome</vt:lpstr>
      <vt:lpstr>Gender and social stratification</vt:lpstr>
      <vt:lpstr>Gender and acts of identity</vt:lpstr>
      <vt:lpstr>Gender in interaction: Differentiate between female and male speakers</vt:lpstr>
      <vt:lpstr>Gender in interaction: Differentiate between female and male speakers</vt:lpstr>
      <vt:lpstr>The fluidity of language and gender </vt:lpstr>
      <vt:lpstr>Reference</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270</cp:revision>
  <dcterms:created xsi:type="dcterms:W3CDTF">2010-08-24T06:47:44Z</dcterms:created>
  <dcterms:modified xsi:type="dcterms:W3CDTF">2019-06-14T07:51:39Z</dcterms:modified>
</cp:coreProperties>
</file>