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23"/>
  </p:notesMasterIdLst>
  <p:sldIdLst>
    <p:sldId id="316" r:id="rId3"/>
    <p:sldId id="335" r:id="rId4"/>
    <p:sldId id="397" r:id="rId5"/>
    <p:sldId id="398" r:id="rId6"/>
    <p:sldId id="399" r:id="rId7"/>
    <p:sldId id="400" r:id="rId8"/>
    <p:sldId id="257" r:id="rId9"/>
    <p:sldId id="364" r:id="rId10"/>
    <p:sldId id="366" r:id="rId11"/>
    <p:sldId id="384" r:id="rId12"/>
    <p:sldId id="394" r:id="rId13"/>
    <p:sldId id="386" r:id="rId14"/>
    <p:sldId id="387" r:id="rId15"/>
    <p:sldId id="388" r:id="rId16"/>
    <p:sldId id="389" r:id="rId17"/>
    <p:sldId id="390" r:id="rId18"/>
    <p:sldId id="391" r:id="rId19"/>
    <p:sldId id="395" r:id="rId20"/>
    <p:sldId id="396" r:id="rId21"/>
    <p:sldId id="385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2" autoAdjust="0"/>
    <p:restoredTop sz="93190" autoAdjust="0"/>
  </p:normalViewPr>
  <p:slideViewPr>
    <p:cSldViewPr>
      <p:cViewPr>
        <p:scale>
          <a:sx n="116" d="100"/>
          <a:sy n="116" d="100"/>
        </p:scale>
        <p:origin x="-1494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7A7411F-5962-43D2-8BDF-DBE29F4535E2}" type="datetimeFigureOut">
              <a:rPr lang="id-ID"/>
              <a:pPr>
                <a:defRPr/>
              </a:pPr>
              <a:t>15/05/2019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d-ID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id-ID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63707B7-A839-446A-9626-7F48954E6744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066594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91B828C-7986-422A-BFC4-ECED16743913}" type="slidenum">
              <a:rPr lang="id-ID" smtClean="0"/>
              <a:pPr>
                <a:defRPr/>
              </a:pPr>
              <a:t>2</a:t>
            </a:fld>
            <a:endParaRPr lang="id-ID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1717A49-E459-4135-B415-47D14107CA01}" type="slidenum">
              <a:rPr lang="id-ID" smtClean="0"/>
              <a:pPr>
                <a:defRPr/>
              </a:pPr>
              <a:t>11</a:t>
            </a:fld>
            <a:endParaRPr lang="id-ID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1717A49-E459-4135-B415-47D14107CA01}" type="slidenum">
              <a:rPr lang="id-ID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id-ID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1717A49-E459-4135-B415-47D14107CA01}" type="slidenum">
              <a:rPr lang="id-ID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id-ID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1717A49-E459-4135-B415-47D14107CA01}" type="slidenum">
              <a:rPr lang="id-ID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id-ID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1717A49-E459-4135-B415-47D14107CA01}" type="slidenum">
              <a:rPr lang="id-ID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id-ID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1717A49-E459-4135-B415-47D14107CA01}" type="slidenum">
              <a:rPr lang="id-ID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id-ID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1717A49-E459-4135-B415-47D14107CA01}" type="slidenum">
              <a:rPr lang="id-ID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id-ID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1717A49-E459-4135-B415-47D14107CA01}" type="slidenum">
              <a:rPr lang="id-ID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id-ID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1717A49-E459-4135-B415-47D14107CA01}" type="slidenum">
              <a:rPr lang="id-ID" smtClean="0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id-ID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1717A49-E459-4135-B415-47D14107CA01}" type="slidenum">
              <a:rPr lang="id-ID" smtClean="0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id-ID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altLang="en-US" smtClean="0"/>
          </a:p>
        </p:txBody>
      </p:sp>
      <p:sp>
        <p:nvSpPr>
          <p:cNvPr id="19460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066D63E-8121-48CD-8ED3-DE299A5E0FE9}" type="slidenum">
              <a:rPr lang="id-ID" altLang="en-US" smtClean="0">
                <a:latin typeface="Calibri" pitchFamily="34" charset="0"/>
              </a:rPr>
              <a:pPr/>
              <a:t>3</a:t>
            </a:fld>
            <a:endParaRPr lang="id-ID" alt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altLang="en-US" smtClean="0"/>
          </a:p>
        </p:txBody>
      </p:sp>
      <p:sp>
        <p:nvSpPr>
          <p:cNvPr id="20484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5DCE18E-8DBD-489A-BD95-A611953C9F0E}" type="slidenum">
              <a:rPr lang="id-ID" altLang="en-US" smtClean="0">
                <a:latin typeface="Calibri" pitchFamily="34" charset="0"/>
              </a:rPr>
              <a:pPr/>
              <a:t>4</a:t>
            </a:fld>
            <a:endParaRPr lang="id-ID" alt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altLang="en-US" smtClean="0"/>
          </a:p>
        </p:txBody>
      </p:sp>
      <p:sp>
        <p:nvSpPr>
          <p:cNvPr id="23556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F68EBB6-E7EC-4C8D-A422-A67A0620CA4E}" type="slidenum">
              <a:rPr lang="id-ID" altLang="en-US" smtClean="0">
                <a:latin typeface="Calibri" pitchFamily="34" charset="0"/>
              </a:rPr>
              <a:pPr/>
              <a:t>5</a:t>
            </a:fld>
            <a:endParaRPr lang="id-ID" alt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altLang="en-US" smtClean="0"/>
          </a:p>
        </p:txBody>
      </p:sp>
      <p:sp>
        <p:nvSpPr>
          <p:cNvPr id="24580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A7F0E17-E3D7-4DCA-AC4D-05225CB450C5}" type="slidenum">
              <a:rPr lang="id-ID" altLang="en-US" smtClean="0">
                <a:latin typeface="Calibri" pitchFamily="34" charset="0"/>
              </a:rPr>
              <a:pPr/>
              <a:t>6</a:t>
            </a:fld>
            <a:endParaRPr lang="id-ID" alt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58058AF-B767-4EAA-A63B-C79171D26B66}" type="slidenum">
              <a:rPr lang="id-ID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id-ID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E8F0D3-E769-4A4B-BB25-D5A18FE1931D}" type="slidenum">
              <a:rPr lang="id-ID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id-ID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1717A49-E459-4135-B415-47D14107CA01}" type="slidenum">
              <a:rPr lang="id-ID" smtClean="0"/>
              <a:pPr>
                <a:defRPr/>
              </a:pPr>
              <a:t>9</a:t>
            </a:fld>
            <a:endParaRPr lang="id-ID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1717A49-E459-4135-B415-47D14107CA01}" type="slidenum">
              <a:rPr lang="id-ID" smtClean="0"/>
              <a:pPr>
                <a:defRPr/>
              </a:pPr>
              <a:t>10</a:t>
            </a:fld>
            <a:endParaRPr lang="id-ID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E5D95F-5A60-4647-90B4-4AFF87F539DD}" type="datetime1">
              <a:rPr lang="en-US"/>
              <a:pPr>
                <a:defRPr/>
              </a:pPr>
              <a:t>15-May-19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37FAC3-0F19-412E-969C-BD194A5748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312288-0F77-4C6A-BF8B-D755D3F4BACF}" type="datetime1">
              <a:rPr lang="en-US"/>
              <a:pPr>
                <a:defRPr/>
              </a:pPr>
              <a:t>15-May-19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1AF6AB-0AFC-410A-A00E-37016E6409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3A2D8B-6010-4AA9-8A3F-28DD6CC616FA}" type="datetime1">
              <a:rPr lang="en-US"/>
              <a:pPr>
                <a:defRPr/>
              </a:pPr>
              <a:t>15-May-19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99E929-AF45-43C0-BB8E-CD8E9B14EA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7938"/>
            <a:ext cx="9144000" cy="684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5029200"/>
            <a:ext cx="5943600" cy="1694329"/>
          </a:xfrm>
        </p:spPr>
        <p:txBody>
          <a:bodyPr anchor="b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1219200"/>
            <a:ext cx="5943600" cy="3581400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152400" y="5029200"/>
            <a:ext cx="2590800" cy="1692275"/>
          </a:xfrm>
          <a:prstGeom prst="rect">
            <a:avLst/>
          </a:prstGeom>
        </p:spPr>
        <p:txBody>
          <a:bodyPr anchor="b"/>
          <a:lstStyle>
            <a:lvl1pPr algn="ctr"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64BE28D7-1570-419B-AB9A-79F9EDBE69CA}" type="datetime1">
              <a:rPr lang="en-US" smtClean="0"/>
              <a:pPr>
                <a:defRPr/>
              </a:pPr>
              <a:t>15-May-19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747924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0F78FA-53DA-4C19-8544-485CE105EB33}" type="datetime1">
              <a:rPr lang="en-US" smtClean="0"/>
              <a:pPr>
                <a:defRPr/>
              </a:pPr>
              <a:t>15-May-19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5A1A0B-BFAE-4606-BBE7-7740C781412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261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9862A3-2013-438F-9049-7E56A3DD6830}" type="datetime1">
              <a:rPr lang="en-US" smtClean="0"/>
              <a:pPr>
                <a:defRPr/>
              </a:pPr>
              <a:t>15-May-19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7FF70C-E240-41E1-AEB9-8C22D945C76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0057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AC3A71-D019-4897-914A-43B3D80389AA}" type="datetime1">
              <a:rPr lang="en-US" smtClean="0"/>
              <a:pPr>
                <a:defRPr/>
              </a:pPr>
              <a:t>15-May-19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F1EC88-8680-43F0-93AA-6D7E5E16523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8198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C494FC-3B95-4709-98B0-68F0CBCA4BC1}" type="datetime1">
              <a:rPr lang="en-US" smtClean="0"/>
              <a:pPr>
                <a:defRPr/>
              </a:pPr>
              <a:t>15-May-19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9ED7F9-53C1-4998-A51B-F181F0D6F52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9645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D20611-488E-4775-99CA-66F08B3CD9F2}" type="datetime1">
              <a:rPr lang="en-US" smtClean="0"/>
              <a:pPr>
                <a:defRPr/>
              </a:pPr>
              <a:t>15-May-19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BD8136-5618-47C1-BB6B-1A11DCB11D9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5026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2F9DD1-48A0-45EA-BB4C-ADBA667B1D3A}" type="datetime1">
              <a:rPr lang="en-US" smtClean="0"/>
              <a:pPr>
                <a:defRPr/>
              </a:pPr>
              <a:t>15-May-19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FB13AB-4301-4195-B635-009CBFB1F5C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6839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4FB05B-3B90-4014-AE71-08619DCDC0D6}" type="datetime1">
              <a:rPr lang="en-US" smtClean="0"/>
              <a:pPr>
                <a:defRPr/>
              </a:pPr>
              <a:t>15-May-19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E24B19-98E3-4287-8921-7C43E1AFF0C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330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0F78FA-53DA-4C19-8544-485CE105EB33}" type="datetime1">
              <a:rPr lang="en-US"/>
              <a:pPr>
                <a:defRPr/>
              </a:pPr>
              <a:t>15-May-19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5A1A0B-BFAE-4606-BBE7-7740C78141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4A1A67-7B74-4A67-97CE-7B00FC7E03EE}" type="datetime1">
              <a:rPr lang="en-US" smtClean="0"/>
              <a:pPr>
                <a:defRPr/>
              </a:pPr>
              <a:t>15-May-19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2A012-C078-44F7-AC23-A0E89DC6CBC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5100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312288-0F77-4C6A-BF8B-D755D3F4BACF}" type="datetime1">
              <a:rPr lang="en-US" smtClean="0"/>
              <a:pPr>
                <a:defRPr/>
              </a:pPr>
              <a:t>15-May-19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1AF6AB-0AFC-410A-A00E-37016E6409C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7841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3A2D8B-6010-4AA9-8A3F-28DD6CC616FA}" type="datetime1">
              <a:rPr lang="en-US" smtClean="0"/>
              <a:pPr>
                <a:defRPr/>
              </a:pPr>
              <a:t>15-May-19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99E929-AF45-43C0-BB8E-CD8E9B14EA9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547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9862A3-2013-438F-9049-7E56A3DD6830}" type="datetime1">
              <a:rPr lang="en-US"/>
              <a:pPr>
                <a:defRPr/>
              </a:pPr>
              <a:t>15-May-19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7FF70C-E240-41E1-AEB9-8C22D945C7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AC3A71-D019-4897-914A-43B3D80389AA}" type="datetime1">
              <a:rPr lang="en-US"/>
              <a:pPr>
                <a:defRPr/>
              </a:pPr>
              <a:t>15-May-19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F1EC88-8680-43F0-93AA-6D7E5E1652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C494FC-3B95-4709-98B0-68F0CBCA4BC1}" type="datetime1">
              <a:rPr lang="en-US"/>
              <a:pPr>
                <a:defRPr/>
              </a:pPr>
              <a:t>15-May-19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9ED7F9-53C1-4998-A51B-F181F0D6F5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D20611-488E-4775-99CA-66F08B3CD9F2}" type="datetime1">
              <a:rPr lang="en-US"/>
              <a:pPr>
                <a:defRPr/>
              </a:pPr>
              <a:t>15-May-19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BD8136-5618-47C1-BB6B-1A11DCB11D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2F9DD1-48A0-45EA-BB4C-ADBA667B1D3A}" type="datetime1">
              <a:rPr lang="en-US"/>
              <a:pPr>
                <a:defRPr/>
              </a:pPr>
              <a:t>15-May-19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FB13AB-4301-4195-B635-009CBFB1F5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4FB05B-3B90-4014-AE71-08619DCDC0D6}" type="datetime1">
              <a:rPr lang="en-US"/>
              <a:pPr>
                <a:defRPr/>
              </a:pPr>
              <a:t>15-May-19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E24B19-98E3-4287-8921-7C43E1AFF0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4A1A67-7B74-4A67-97CE-7B00FC7E03EE}" type="datetime1">
              <a:rPr lang="en-US"/>
              <a:pPr>
                <a:defRPr/>
              </a:pPr>
              <a:t>15-May-19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2A012-C078-44F7-AC23-A0E89DC6CB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4BE28D7-1570-419B-AB9A-79F9EDBE69CA}" type="datetime1">
              <a:rPr lang="en-US"/>
              <a:pPr>
                <a:defRPr/>
              </a:pPr>
              <a:t>15-May-19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1F2C22BE-CED9-405A-917A-3BB819EFD2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1F2C22BE-CED9-405A-917A-3BB819EFD2D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0" name="Picture 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13"/>
            <a:ext cx="9144000" cy="683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rsil\Desktop\Smartcreative.jpg"/>
          <p:cNvPicPr>
            <a:picLocks noChangeAspect="1" noChangeArrowheads="1"/>
          </p:cNvPicPr>
          <p:nvPr/>
        </p:nvPicPr>
        <p:blipFill>
          <a:blip r:embed="rId2"/>
          <a:srcRect l="1051" r="800" b="504"/>
          <a:stretch>
            <a:fillRect/>
          </a:stretch>
        </p:blipFill>
        <p:spPr bwMode="auto">
          <a:xfrm>
            <a:off x="0" y="304800"/>
            <a:ext cx="9144000" cy="684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extBox 1"/>
          <p:cNvSpPr txBox="1">
            <a:spLocks noChangeArrowheads="1"/>
          </p:cNvSpPr>
          <p:nvPr/>
        </p:nvSpPr>
        <p:spPr bwMode="auto">
          <a:xfrm>
            <a:off x="3200400" y="3725863"/>
            <a:ext cx="5638800" cy="12001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ADVANCED READING</a:t>
            </a:r>
            <a:endParaRPr lang="en-US" b="1" dirty="0">
              <a:solidFill>
                <a:schemeClr val="bg1"/>
              </a:solidFill>
            </a:endParaRP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SESSION 1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DR. FEBRIYANTINA ISTIARA, M.PD</a:t>
            </a:r>
            <a:endParaRPr lang="en-US" b="1" dirty="0">
              <a:solidFill>
                <a:schemeClr val="bg1"/>
              </a:solidFill>
            </a:endParaRP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PENDIDIKAN </a:t>
            </a:r>
            <a:r>
              <a:rPr lang="en-US" b="1" dirty="0" smtClean="0">
                <a:solidFill>
                  <a:schemeClr val="bg1"/>
                </a:solidFill>
              </a:rPr>
              <a:t>BAHASA INGGRIS, </a:t>
            </a:r>
            <a:r>
              <a:rPr lang="en-US" b="1" dirty="0">
                <a:solidFill>
                  <a:schemeClr val="bg1"/>
                </a:solidFill>
              </a:rPr>
              <a:t>FKIP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LEARNING OUTCOME</a:t>
            </a:r>
          </a:p>
        </p:txBody>
      </p:sp>
      <p:sp>
        <p:nvSpPr>
          <p:cNvPr id="7172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pPr>
              <a:tabLst>
                <a:tab pos="4690745" algn="l"/>
              </a:tabLst>
            </a:pPr>
            <a:r>
              <a:rPr lang="en-US" sz="2400" dirty="0" smtClean="0"/>
              <a:t>Students are able to know advanced reading. </a:t>
            </a:r>
            <a:endParaRPr lang="id-ID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dirty="0" smtClean="0"/>
              <a:t>What is Reading Comprehension?</a:t>
            </a:r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72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pPr eaLnBrk="1" hangingPunct="1"/>
            <a:r>
              <a:rPr lang="en-US" sz="4000" dirty="0" smtClean="0"/>
              <a:t>Reading comprehension skills separates the "passive" unskilled reader from the "active" readers. </a:t>
            </a:r>
          </a:p>
          <a:p>
            <a:pPr eaLnBrk="1" hangingPunct="1"/>
            <a:endParaRPr lang="en-US" sz="4000" dirty="0" smtClean="0"/>
          </a:p>
          <a:p>
            <a:pPr eaLnBrk="1" hangingPunct="1"/>
            <a:r>
              <a:rPr lang="en-US" sz="4000" dirty="0" smtClean="0"/>
              <a:t>Skilled readers don't just read, they interact with the text. </a:t>
            </a:r>
          </a:p>
          <a:p>
            <a:pPr>
              <a:tabLst>
                <a:tab pos="4690745" algn="l"/>
              </a:tabLst>
            </a:pPr>
            <a:endParaRPr lang="id-ID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 algn="l">
              <a:spcBef>
                <a:spcPct val="50000"/>
              </a:spcBef>
            </a:pP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What is Critical Reading or Advanced Reading?</a:t>
            </a:r>
            <a:br>
              <a:rPr lang="en-US" sz="3200" dirty="0" smtClean="0"/>
            </a:br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72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pPr>
              <a:buNone/>
              <a:tabLst>
                <a:tab pos="4690745" algn="l"/>
              </a:tabLst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smtClean="0"/>
              <a:t>Reading critically does not, necessarily, mean being critical of what you read.</a:t>
            </a:r>
          </a:p>
          <a:p>
            <a:r>
              <a:rPr lang="en-US" sz="2800" dirty="0" smtClean="0"/>
              <a:t>Both reading and thinking critically don’t mean being ‘</a:t>
            </a:r>
            <a:r>
              <a:rPr lang="en-US" sz="2800" i="1" dirty="0" smtClean="0"/>
              <a:t>critical</a:t>
            </a:r>
            <a:r>
              <a:rPr lang="en-US" sz="2800" dirty="0" smtClean="0"/>
              <a:t>’ about some idea, argument, or piece of writing - claiming that it is somehow faulty or flawed. 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 algn="l">
              <a:spcBef>
                <a:spcPct val="50000"/>
              </a:spcBef>
            </a:pPr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72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pPr>
              <a:tabLst>
                <a:tab pos="4690745" algn="l"/>
              </a:tabLst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tabLst>
                <a:tab pos="4690745" algn="l"/>
              </a:tabLst>
            </a:pPr>
            <a:r>
              <a:rPr lang="en-US" dirty="0" smtClean="0"/>
              <a:t>Critical reading means engaging in what you read by asking yourself questions such as, ‘</a:t>
            </a:r>
            <a:r>
              <a:rPr lang="en-US" i="1" dirty="0" smtClean="0"/>
              <a:t>what is the author trying to say?</a:t>
            </a:r>
            <a:r>
              <a:rPr lang="en-US" dirty="0" smtClean="0"/>
              <a:t>’ or ‘</a:t>
            </a:r>
            <a:r>
              <a:rPr lang="en-US" i="1" dirty="0" smtClean="0"/>
              <a:t>what is the main argument being presented?</a:t>
            </a:r>
            <a:r>
              <a:rPr lang="en-US" dirty="0" smtClean="0"/>
              <a:t>’</a:t>
            </a:r>
          </a:p>
          <a:p>
            <a:pPr>
              <a:tabLst>
                <a:tab pos="4690745" algn="l"/>
              </a:tabLst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tabLst>
                <a:tab pos="4690745" algn="l"/>
              </a:tabLst>
            </a:pPr>
            <a:endParaRPr lang="id-ID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 algn="l">
              <a:spcBef>
                <a:spcPct val="50000"/>
              </a:spcBef>
            </a:pPr>
            <a:r>
              <a:rPr lang="en-US" sz="3200" dirty="0" smtClean="0"/>
              <a:t>Benefits of Good Reading Comprehension</a:t>
            </a:r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72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pPr>
              <a:buNone/>
              <a:tabLst>
                <a:tab pos="4690745" algn="l"/>
              </a:tabLst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Reading comprehension skills increase the pleasure and effectiveness of reading. </a:t>
            </a:r>
          </a:p>
          <a:p>
            <a:pPr eaLnBrk="1" hangingPunct="1">
              <a:lnSpc>
                <a:spcPct val="80000"/>
              </a:lnSpc>
            </a:pPr>
            <a:endParaRPr lang="en-US" sz="2800" dirty="0" smtClean="0"/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Strong reading comprehension skills help in all the other subjects and in the personal and professional lives. </a:t>
            </a:r>
          </a:p>
          <a:p>
            <a:pPr eaLnBrk="1" hangingPunct="1">
              <a:lnSpc>
                <a:spcPct val="80000"/>
              </a:lnSpc>
            </a:pPr>
            <a:endParaRPr lang="en-US" sz="2800" dirty="0" smtClean="0"/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All the tests you take in  elementary, middle, and high school are geared towards determining if you are at your reading grade level and/or college ready. </a:t>
            </a:r>
          </a:p>
          <a:p>
            <a:pPr>
              <a:tabLst>
                <a:tab pos="4690745" algn="l"/>
              </a:tabLst>
            </a:pPr>
            <a:endParaRPr lang="id-ID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 algn="l">
              <a:spcBef>
                <a:spcPct val="50000"/>
              </a:spcBef>
            </a:pPr>
            <a:r>
              <a:rPr lang="en-US" sz="3200" dirty="0" smtClean="0"/>
              <a:t>Important areas</a:t>
            </a:r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72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pPr>
              <a:tabLst>
                <a:tab pos="4690745" algn="l"/>
              </a:tabLst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Five critical reading skills were found to be very important for improvement: </a:t>
            </a: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Phonemic awareness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Phonics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Fluency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Vocabulary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Comprehension</a:t>
            </a:r>
          </a:p>
          <a:p>
            <a:pPr>
              <a:tabLst>
                <a:tab pos="4690745" algn="l"/>
              </a:tabLst>
            </a:pPr>
            <a:endParaRPr lang="id-ID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 algn="l">
              <a:spcBef>
                <a:spcPct val="50000"/>
              </a:spcBef>
            </a:pPr>
            <a:r>
              <a:rPr lang="en-US" sz="3200" dirty="0" smtClean="0">
                <a:latin typeface="+mn-lt"/>
              </a:rPr>
              <a:t>Speed Reading</a:t>
            </a:r>
            <a:endParaRPr lang="en-US" sz="3200" dirty="0" smtClean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7172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pPr>
              <a:tabLst>
                <a:tab pos="4690745" algn="l"/>
              </a:tabLst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Develop "traditional" old fashioned speed reading habits first </a:t>
            </a:r>
          </a:p>
          <a:p>
            <a:pPr eaLnBrk="1" hangingPunct="1">
              <a:lnSpc>
                <a:spcPct val="80000"/>
              </a:lnSpc>
            </a:pPr>
            <a:endParaRPr lang="en-US" sz="2400" dirty="0" smtClean="0"/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Once thoroughly ingrained it will allow the student to input and scan information quickly</a:t>
            </a:r>
          </a:p>
          <a:p>
            <a:pPr eaLnBrk="1" hangingPunct="1">
              <a:lnSpc>
                <a:spcPct val="80000"/>
              </a:lnSpc>
            </a:pPr>
            <a:endParaRPr lang="en-US" sz="2400" dirty="0" smtClean="0"/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Reading becomes </a:t>
            </a:r>
            <a:r>
              <a:rPr lang="en-US" sz="2400" dirty="0" err="1" smtClean="0"/>
              <a:t>habitualized</a:t>
            </a:r>
            <a:r>
              <a:rPr lang="en-US" sz="2400" dirty="0" smtClean="0"/>
              <a:t> at mostly an unconscious level.</a:t>
            </a:r>
          </a:p>
          <a:p>
            <a:pPr eaLnBrk="1" hangingPunct="1">
              <a:lnSpc>
                <a:spcPct val="80000"/>
              </a:lnSpc>
            </a:pPr>
            <a:endParaRPr lang="en-US" sz="2400" dirty="0" smtClean="0"/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In this version of speed reading, rather than the incoming flow of information being the focus of attention, active cognitive processes that organize information dominate.</a:t>
            </a:r>
          </a:p>
          <a:p>
            <a:pPr>
              <a:tabLst>
                <a:tab pos="4690745" algn="l"/>
              </a:tabLst>
            </a:pPr>
            <a:endParaRPr lang="id-ID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 algn="l">
              <a:spcBef>
                <a:spcPct val="50000"/>
              </a:spcBef>
            </a:pPr>
            <a:r>
              <a:rPr lang="en-US" sz="3200" dirty="0" smtClean="0"/>
              <a:t>Mind Mapping</a:t>
            </a:r>
            <a:endParaRPr lang="en-US" sz="3200" dirty="0" smtClean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7172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pPr>
              <a:buNone/>
              <a:tabLst>
                <a:tab pos="4690745" algn="l"/>
              </a:tabLst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dirty="0" smtClean="0"/>
              <a:t>Basically going through information in order to find the major concepts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A student can create a visual Mind Map or a Linear Mind Map 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Really helps for studying for tests in general </a:t>
            </a:r>
          </a:p>
          <a:p>
            <a:pPr eaLnBrk="1" hangingPunct="1">
              <a:buNone/>
            </a:pPr>
            <a:endParaRPr lang="id-ID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 algn="l">
              <a:spcBef>
                <a:spcPct val="50000"/>
              </a:spcBef>
            </a:pPr>
            <a:r>
              <a:rPr lang="en-US" sz="3200" dirty="0" smtClean="0"/>
              <a:t>Chunking Reading</a:t>
            </a:r>
            <a:endParaRPr lang="en-US" sz="3200" dirty="0" smtClean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7172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pPr eaLnBrk="1" hangingPunct="1"/>
            <a:r>
              <a:rPr lang="en-US" dirty="0" smtClean="0"/>
              <a:t>Basically highlighting chunked portions of the reading in order to read faster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Students practice reading the highlighted areas faster and faster until they reach the desired speed and comprehension levels</a:t>
            </a:r>
          </a:p>
          <a:p>
            <a:pPr>
              <a:tabLst>
                <a:tab pos="4690745" algn="l"/>
              </a:tabLst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tabLst>
                <a:tab pos="4690745" algn="l"/>
              </a:tabLst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 algn="l">
              <a:spcBef>
                <a:spcPct val="50000"/>
              </a:spcBef>
            </a:pPr>
            <a:r>
              <a:rPr lang="en-US" sz="3200" dirty="0" smtClean="0">
                <a:latin typeface="+mn-lt"/>
              </a:rPr>
              <a:t>Vocabulary</a:t>
            </a:r>
            <a:endParaRPr lang="en-US" sz="3200" dirty="0" smtClean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7172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pPr>
              <a:tabLst>
                <a:tab pos="4690745" algn="l"/>
              </a:tabLst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dirty="0" smtClean="0"/>
              <a:t>Vocabulary is important to not only reading, but writing.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Studying and utilizing vocabulary helps reading comprehension </a:t>
            </a:r>
            <a:endParaRPr lang="id-ID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0" y="914400"/>
            <a:ext cx="9144000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/>
              <a:t>VISI DAN MISI UNIVERSITAS ESA UNGGUL</a:t>
            </a:r>
          </a:p>
        </p:txBody>
      </p:sp>
      <p:pic>
        <p:nvPicPr>
          <p:cNvPr id="3078" name="Content Placeholder 3"/>
          <p:cNvPicPr>
            <a:picLocks noGrp="1" noChangeAspect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0" y="1600200"/>
            <a:ext cx="9144000" cy="4800600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 algn="l">
              <a:spcBef>
                <a:spcPct val="50000"/>
              </a:spcBef>
            </a:pPr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72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pPr>
              <a:tabLst>
                <a:tab pos="4690745" algn="l"/>
              </a:tabLst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  <a:endParaRPr lang="id-ID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00" r="1299"/>
          <a:stretch>
            <a:fillRect/>
          </a:stretch>
        </p:blipFill>
        <p:spPr bwMode="auto">
          <a:xfrm>
            <a:off x="420688" y="1600200"/>
            <a:ext cx="8037512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18" r="546"/>
          <a:stretch>
            <a:fillRect/>
          </a:stretch>
        </p:blipFill>
        <p:spPr bwMode="auto">
          <a:xfrm>
            <a:off x="452438" y="3429000"/>
            <a:ext cx="8234362" cy="237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TextBox 1"/>
          <p:cNvSpPr txBox="1">
            <a:spLocks noChangeArrowheads="1"/>
          </p:cNvSpPr>
          <p:nvPr/>
        </p:nvSpPr>
        <p:spPr bwMode="auto">
          <a:xfrm>
            <a:off x="533400" y="969963"/>
            <a:ext cx="4800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/>
              <a:t>VISI FKIP</a:t>
            </a:r>
          </a:p>
        </p:txBody>
      </p:sp>
      <p:sp>
        <p:nvSpPr>
          <p:cNvPr id="15365" name="TextBox 5"/>
          <p:cNvSpPr txBox="1">
            <a:spLocks noChangeArrowheads="1"/>
          </p:cNvSpPr>
          <p:nvPr/>
        </p:nvSpPr>
        <p:spPr bwMode="auto">
          <a:xfrm>
            <a:off x="542925" y="2895600"/>
            <a:ext cx="4800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/>
              <a:t>MISI FKIP</a:t>
            </a:r>
          </a:p>
        </p:txBody>
      </p:sp>
    </p:spTree>
    <p:extLst>
      <p:ext uri="{BB962C8B-B14F-4D97-AF65-F5344CB8AC3E}">
        <p14:creationId xmlns:p14="http://schemas.microsoft.com/office/powerpoint/2010/main" val="347461224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3" t="8929" r="291" b="10715"/>
          <a:stretch>
            <a:fillRect/>
          </a:stretch>
        </p:blipFill>
        <p:spPr bwMode="auto">
          <a:xfrm>
            <a:off x="223838" y="1714500"/>
            <a:ext cx="8696325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Box 3"/>
          <p:cNvSpPr txBox="1">
            <a:spLocks noChangeArrowheads="1"/>
          </p:cNvSpPr>
          <p:nvPr/>
        </p:nvSpPr>
        <p:spPr bwMode="auto">
          <a:xfrm>
            <a:off x="533400" y="969963"/>
            <a:ext cx="4800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/>
              <a:t>TUJUAN FKIP</a:t>
            </a:r>
          </a:p>
        </p:txBody>
      </p:sp>
    </p:spTree>
    <p:extLst>
      <p:ext uri="{BB962C8B-B14F-4D97-AF65-F5344CB8AC3E}">
        <p14:creationId xmlns:p14="http://schemas.microsoft.com/office/powerpoint/2010/main" val="189411039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692" b="17834"/>
          <a:stretch>
            <a:fillRect/>
          </a:stretch>
        </p:blipFill>
        <p:spPr>
          <a:xfrm>
            <a:off x="274638" y="1066800"/>
            <a:ext cx="8594725" cy="1143000"/>
          </a:xfrm>
        </p:spPr>
      </p:pic>
      <p:pic>
        <p:nvPicPr>
          <p:cNvPr id="1741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38" y="2497138"/>
            <a:ext cx="8326437" cy="21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245457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Content Placeholder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2113" y="1371600"/>
            <a:ext cx="8359775" cy="4114800"/>
          </a:xfrm>
        </p:spPr>
      </p:pic>
    </p:spTree>
    <p:extLst>
      <p:ext uri="{BB962C8B-B14F-4D97-AF65-F5344CB8AC3E}">
        <p14:creationId xmlns:p14="http://schemas.microsoft.com/office/powerpoint/2010/main" val="188571364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6" descr="SUB#LIST copy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524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124200" y="2622550"/>
            <a:ext cx="5105400" cy="461665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Sessions before </a:t>
            </a:r>
            <a:r>
              <a:rPr lang="en-US" sz="2400" b="1" dirty="0" err="1" smtClean="0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mideterm</a:t>
            </a:r>
            <a:r>
              <a:rPr lang="en-US" sz="2400" b="1" dirty="0" smtClean="0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test</a:t>
            </a:r>
            <a:endParaRPr lang="en-US" sz="2400" b="1" dirty="0">
              <a:ln w="18415" cmpd="sng">
                <a:noFill/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81400" y="3276600"/>
            <a:ext cx="1524000" cy="43088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633355" y="3647209"/>
            <a:ext cx="510540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02. 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anose="020B0604020202020204" pitchFamily="34" charset="0"/>
              </a:rPr>
              <a:t>Vocabulary and word attack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Part 1 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3962400" y="3657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962400" y="4038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962400" y="4419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962400" y="4800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962400" y="5181600"/>
            <a:ext cx="4648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410200" y="541020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-2057400" y="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4038600" y="5562600"/>
            <a:ext cx="4648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4038600" y="60198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3640281" y="5600721"/>
            <a:ext cx="5105400" cy="36933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07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Review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636816" y="4038606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03. 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Vocabulary and word attack Part 2  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647207" y="4402291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04. 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Vocabulary and word attack Part 3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647207" y="4776367"/>
            <a:ext cx="510540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05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Main Idea and Diction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647207" y="5181616"/>
            <a:ext cx="5105400" cy="646331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06. 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anose="020B0604020202020204" pitchFamily="34" charset="0"/>
              </a:rPr>
              <a:t>Detail an Inference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647207" y="3248890"/>
            <a:ext cx="510540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Introduction to course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6" descr="SUB#LIST copy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-4763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124200" y="2622550"/>
            <a:ext cx="5105400" cy="461963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Sessions after</a:t>
            </a:r>
            <a:r>
              <a:rPr lang="en-US" sz="2400" b="1" dirty="0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smtClean="0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midterm test</a:t>
            </a:r>
            <a:endParaRPr lang="en-US" sz="2400" b="1" dirty="0">
              <a:ln w="18415" cmpd="sng">
                <a:noFill/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81400" y="3276600"/>
            <a:ext cx="1524000" cy="43088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633355" y="3647209"/>
            <a:ext cx="510540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09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anose="020B0604020202020204" pitchFamily="34" charset="0"/>
              </a:rPr>
              <a:t>Connotation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3962400" y="3657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962400" y="4038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962400" y="4419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962400" y="4800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962400" y="5181600"/>
            <a:ext cx="4648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410200" y="541020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-2057400" y="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4038600" y="5562600"/>
            <a:ext cx="4648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4038600" y="60198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3640281" y="5600721"/>
            <a:ext cx="5105400" cy="36933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14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Review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636816" y="4038606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 Tone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647207" y="4402291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11. 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anose="020B0604020202020204" pitchFamily="34" charset="0"/>
              </a:rPr>
              <a:t>Form and logic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647207" y="4776367"/>
            <a:ext cx="510540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12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anose="020B0604020202020204" pitchFamily="34" charset="0"/>
              </a:rPr>
              <a:t>Distinguish effective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647207" y="5181616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13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anose="020B0604020202020204" pitchFamily="34" charset="0"/>
              </a:rPr>
              <a:t>logical writing from poor writing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647207" y="3248890"/>
            <a:ext cx="510540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08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anose="020B0604020202020204" pitchFamily="34" charset="0"/>
              </a:rPr>
              <a:t>MID TEST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RULES OF THE CLASS</a:t>
            </a:r>
          </a:p>
        </p:txBody>
      </p:sp>
      <p:sp>
        <p:nvSpPr>
          <p:cNvPr id="7172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r>
              <a:rPr lang="en-US" sz="2400" dirty="0" smtClean="0"/>
              <a:t>Try your best to speak English in the classroom</a:t>
            </a:r>
          </a:p>
          <a:p>
            <a:r>
              <a:rPr lang="en-US" sz="2400" dirty="0" smtClean="0"/>
              <a:t>Come to the class on time</a:t>
            </a:r>
          </a:p>
          <a:p>
            <a:r>
              <a:rPr lang="en-US" sz="2400" dirty="0" smtClean="0"/>
              <a:t>Bring the dictionary (digital or printed)</a:t>
            </a:r>
          </a:p>
          <a:p>
            <a:r>
              <a:rPr lang="en-US" sz="2400" dirty="0" smtClean="0"/>
              <a:t>Submit assignment on time</a:t>
            </a:r>
          </a:p>
          <a:p>
            <a:r>
              <a:rPr lang="en-US" sz="2400" dirty="0" smtClean="0"/>
              <a:t>Do your project</a:t>
            </a:r>
          </a:p>
          <a:p>
            <a:endParaRPr lang="id-ID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plate PPT UEU New Version (add link)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498</Words>
  <Application>Microsoft Office PowerPoint</Application>
  <PresentationFormat>On-screen Show (4:3)</PresentationFormat>
  <Paragraphs>106</Paragraphs>
  <Slides>20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Office Theme</vt:lpstr>
      <vt:lpstr>Template PPT UEU New Version (add link)1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RULES OF THE CLASS</vt:lpstr>
      <vt:lpstr>LEARNING OUTCOME</vt:lpstr>
      <vt:lpstr>What is Reading Comprehension?</vt:lpstr>
      <vt:lpstr> What is Critical Reading or Advanced Reading? </vt:lpstr>
      <vt:lpstr>PowerPoint Presentation</vt:lpstr>
      <vt:lpstr>Benefits of Good Reading Comprehension</vt:lpstr>
      <vt:lpstr>Important areas</vt:lpstr>
      <vt:lpstr>Speed Reading</vt:lpstr>
      <vt:lpstr>Mind Mapping</vt:lpstr>
      <vt:lpstr>Chunking Reading</vt:lpstr>
      <vt:lpstr>Vocabulary</vt:lpstr>
      <vt:lpstr>PowerPoint Presentation</vt:lpstr>
    </vt:vector>
  </TitlesOfParts>
  <Company>signDesign Communications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rimba</dc:creator>
  <cp:lastModifiedBy>BPISTI2008</cp:lastModifiedBy>
  <cp:revision>277</cp:revision>
  <dcterms:created xsi:type="dcterms:W3CDTF">2010-08-24T06:47:00Z</dcterms:created>
  <dcterms:modified xsi:type="dcterms:W3CDTF">2019-05-15T09:47:19Z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1033-10.2.0.7635</vt:lpwstr>
  </property>
</Properties>
</file>