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84" r:id="rId3"/>
    <p:sldId id="367" r:id="rId4"/>
    <p:sldId id="389" r:id="rId5"/>
    <p:sldId id="368" r:id="rId6"/>
    <p:sldId id="373" r:id="rId7"/>
    <p:sldId id="387" r:id="rId8"/>
    <p:sldId id="38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72" d="100"/>
          <a:sy n="72" d="100"/>
        </p:scale>
        <p:origin x="-186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10/07/2019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79622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Distinguish effective logical writing from poor writing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SESSION 11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DR. FEBRIYANTINA ISTIARA, </a:t>
            </a:r>
            <a:r>
              <a:rPr lang="en-US" b="1" dirty="0" err="1" smtClean="0">
                <a:solidFill>
                  <a:schemeClr val="bg1"/>
                </a:solidFill>
              </a:rPr>
              <a:t>M.Pd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3200" b="1" dirty="0" smtClean="0"/>
              <a:t>Why academic writing &amp; library skills?</a:t>
            </a:r>
            <a:endParaRPr lang="en-US" sz="3200" b="1" dirty="0" smtClean="0"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 eaLnBrk="1" hangingPunct="1"/>
            <a:r>
              <a:rPr lang="en-US" sz="2800" dirty="0" smtClean="0"/>
              <a:t>In today’s environment of rapidly changing health care and information technology, nurses require the key skills of information literacy &amp; writing skills, to use and communicate information in an appropriate and effective manner. </a:t>
            </a:r>
          </a:p>
          <a:p>
            <a:pPr algn="just" eaLnBrk="1" hangingPunct="1">
              <a:buFontTx/>
              <a:buNone/>
            </a:pPr>
            <a:endParaRPr lang="en-US" sz="2800" dirty="0" smtClean="0"/>
          </a:p>
          <a:p>
            <a:pPr algn="just" eaLnBrk="1" hangingPunct="1"/>
            <a:r>
              <a:rPr lang="en-US" sz="2800" b="1" dirty="0" smtClean="0"/>
              <a:t>Writing &amp; information skills are an immensely important &amp; powerful tool in the academic world</a:t>
            </a:r>
            <a:r>
              <a:rPr lang="en-US" sz="2400" dirty="0" smtClean="0"/>
              <a:t>. </a:t>
            </a:r>
          </a:p>
          <a:p>
            <a:pPr algn="just">
              <a:buNone/>
              <a:tabLst>
                <a:tab pos="4691063" algn="l"/>
              </a:tabLst>
            </a:pPr>
            <a:endParaRPr lang="id-ID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-10886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E" b="1" dirty="0" smtClean="0"/>
              <a:t>Developing academic literacy</a:t>
            </a:r>
            <a:endParaRPr lang="en-US" dirty="0" smtClean="0"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hangingPunct="1">
              <a:buFontTx/>
              <a:buChar char="•"/>
            </a:pPr>
            <a:r>
              <a:rPr lang="en-IE" sz="3300" b="1" kern="0" dirty="0" smtClean="0">
                <a:solidFill>
                  <a:srgbClr val="000000"/>
                </a:solidFill>
              </a:rPr>
              <a:t>As a professional-crucial to write well.</a:t>
            </a:r>
          </a:p>
          <a:p>
            <a:pPr lvl="0" eaLnBrk="1" hangingPunct="1">
              <a:buFontTx/>
              <a:buChar char="•"/>
            </a:pPr>
            <a:r>
              <a:rPr lang="en-IE" sz="3300" b="1" kern="0" dirty="0" smtClean="0">
                <a:solidFill>
                  <a:srgbClr val="000000"/>
                </a:solidFill>
              </a:rPr>
              <a:t>Developing an awareness of the epistemology (theory of knowledge of subject).</a:t>
            </a:r>
          </a:p>
          <a:p>
            <a:pPr lvl="0" eaLnBrk="1" hangingPunct="1">
              <a:buFontTx/>
              <a:buChar char="•"/>
            </a:pPr>
            <a:r>
              <a:rPr lang="en-IE" sz="3300" b="1" kern="0" dirty="0" smtClean="0">
                <a:solidFill>
                  <a:srgbClr val="000000"/>
                </a:solidFill>
              </a:rPr>
              <a:t>Does not require unique talent/ outstanding ability.</a:t>
            </a:r>
          </a:p>
          <a:p>
            <a:pPr lvl="0" eaLnBrk="1" hangingPunct="1">
              <a:buFontTx/>
              <a:buChar char="•"/>
            </a:pPr>
            <a:r>
              <a:rPr lang="en-IE" sz="3300" b="1" kern="0" dirty="0" smtClean="0">
                <a:solidFill>
                  <a:srgbClr val="000000"/>
                </a:solidFill>
              </a:rPr>
              <a:t>Everyone has basic skills necessary to write well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A pyramid of skills-Bloom’s Taxonomy(1956)</a:t>
            </a:r>
            <a:r>
              <a:rPr lang="en-US" sz="3200" b="1" dirty="0" smtClean="0"/>
              <a:t> </a:t>
            </a:r>
            <a:r>
              <a:rPr lang="en-US" b="1" dirty="0" smtClean="0">
                <a:latin typeface="Comic Sans MS" pitchFamily="66" charset="0"/>
              </a:rPr>
              <a:t/>
            </a:r>
            <a:br>
              <a:rPr lang="en-US" b="1" dirty="0" smtClean="0">
                <a:latin typeface="Comic Sans MS" pitchFamily="66" charset="0"/>
              </a:rPr>
            </a:br>
            <a:endParaRPr lang="id-ID" dirty="0" smtClean="0"/>
          </a:p>
        </p:txBody>
      </p:sp>
      <p:pic>
        <p:nvPicPr>
          <p:cNvPr id="5" name="Picture 3" descr="S2PYRAM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339180"/>
            <a:ext cx="6553200" cy="360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361950" indent="-361950" defTabSz="963613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IE" sz="2400" b="1" dirty="0" smtClean="0"/>
              <a:t>Writing clearly &amp; persuasively </a:t>
            </a:r>
          </a:p>
          <a:p>
            <a:pPr marL="361950" indent="-361950" defTabSz="963613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IE" sz="2400" b="1" dirty="0" smtClean="0"/>
              <a:t>is a valuable skill</a:t>
            </a:r>
          </a:p>
          <a:p>
            <a:pPr marL="361950" indent="-361950" defTabSz="963613" eaLnBrk="1" hangingPunct="1">
              <a:lnSpc>
                <a:spcPct val="70000"/>
              </a:lnSpc>
              <a:buFont typeface="Wingdings" pitchFamily="2" charset="2"/>
              <a:buNone/>
            </a:pPr>
            <a:endParaRPr lang="en-IE" sz="2400" b="1" dirty="0" smtClean="0"/>
          </a:p>
          <a:p>
            <a:pPr marL="361950" indent="-361950" defTabSz="963613"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en-IE" sz="2400" b="1" dirty="0" smtClean="0"/>
              <a:t> Descriptive</a:t>
            </a:r>
            <a:r>
              <a:rPr lang="en-IE" sz="2400" dirty="0" smtClean="0"/>
              <a:t>: Portrayal of the</a:t>
            </a:r>
          </a:p>
          <a:p>
            <a:pPr marL="361950" indent="-361950" defTabSz="963613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IE" sz="2400" dirty="0" smtClean="0"/>
              <a:t> main features: “Describe…………..”</a:t>
            </a:r>
          </a:p>
          <a:p>
            <a:pPr marL="361950" indent="-361950" defTabSz="963613" eaLnBrk="1" hangingPunct="1">
              <a:lnSpc>
                <a:spcPct val="70000"/>
              </a:lnSpc>
              <a:buFontTx/>
              <a:buNone/>
            </a:pPr>
            <a:endParaRPr lang="en-IE" sz="2400" dirty="0" smtClean="0"/>
          </a:p>
          <a:p>
            <a:pPr marL="361950" indent="-361950" defTabSz="963613"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en-IE" sz="2400" dirty="0" smtClean="0"/>
              <a:t>  </a:t>
            </a:r>
            <a:r>
              <a:rPr lang="en-IE" sz="2400" b="1" dirty="0" smtClean="0"/>
              <a:t>Analytical: </a:t>
            </a:r>
            <a:r>
              <a:rPr lang="en-IE" sz="2400" dirty="0" smtClean="0"/>
              <a:t>Stating a point, providing evidence, contrasting this with other evidence, drawing logical conclusions.</a:t>
            </a:r>
            <a:r>
              <a:rPr lang="en-IE" sz="2400" b="1" dirty="0" smtClean="0"/>
              <a:t> </a:t>
            </a:r>
            <a:r>
              <a:rPr lang="en-IE" sz="2400" dirty="0" smtClean="0"/>
              <a:t>“Analyse and discuss…………”</a:t>
            </a:r>
          </a:p>
          <a:p>
            <a:pPr marL="361950" indent="-361950" defTabSz="963613" eaLnBrk="1" hangingPunct="1">
              <a:lnSpc>
                <a:spcPct val="70000"/>
              </a:lnSpc>
              <a:buFont typeface="Wingdings" pitchFamily="2" charset="2"/>
              <a:buNone/>
            </a:pPr>
            <a:endParaRPr lang="en-IE" sz="2400" dirty="0" smtClean="0"/>
          </a:p>
          <a:p>
            <a:pPr marL="361950" indent="-361950" defTabSz="963613"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en-IE" sz="2400" dirty="0" smtClean="0"/>
              <a:t> </a:t>
            </a:r>
            <a:r>
              <a:rPr lang="en-IE" sz="2400" b="1" dirty="0" smtClean="0"/>
              <a:t>Anecdotal: </a:t>
            </a:r>
            <a:r>
              <a:rPr lang="en-IE" sz="2400" dirty="0" smtClean="0"/>
              <a:t>Personal experience of self/others.</a:t>
            </a:r>
          </a:p>
          <a:p>
            <a:pPr marL="361950" indent="-361950" defTabSz="963613" eaLnBrk="1" hangingPunct="1">
              <a:lnSpc>
                <a:spcPct val="70000"/>
              </a:lnSpc>
              <a:buFontTx/>
              <a:buNone/>
            </a:pPr>
            <a:endParaRPr lang="en-IE" sz="2400" dirty="0" smtClean="0"/>
          </a:p>
          <a:p>
            <a:pPr marL="361950" indent="-361950" defTabSz="963613"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en-IE" sz="2400" dirty="0" smtClean="0"/>
              <a:t> </a:t>
            </a:r>
            <a:r>
              <a:rPr lang="en-IE" sz="2400" b="1" dirty="0" smtClean="0"/>
              <a:t>Empirical/evidence-based:</a:t>
            </a:r>
            <a:r>
              <a:rPr lang="en-IE" sz="2400" dirty="0" smtClean="0"/>
              <a:t> Scientifically verified &amp; published.</a:t>
            </a:r>
          </a:p>
          <a:p>
            <a:pPr algn="just"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cs typeface="Arial" charset="0"/>
              </a:rPr>
              <a:t>Example </a:t>
            </a:r>
            <a:r>
              <a:rPr lang="en-GB" sz="3200" b="1" dirty="0" smtClean="0"/>
              <a:t>Writing at 3</a:t>
            </a:r>
            <a:r>
              <a:rPr lang="en-GB" sz="3200" b="1" baseline="30000" dirty="0" smtClean="0"/>
              <a:t>rd</a:t>
            </a:r>
            <a:r>
              <a:rPr lang="en-GB" sz="3200" b="1" dirty="0" smtClean="0"/>
              <a:t> level</a:t>
            </a:r>
            <a:endParaRPr lang="en-US" sz="3200" b="1" dirty="0" smtClean="0"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Don’t make the mistake of thinking that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graduate level writing means using complex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English &amp; long words.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err="1" smtClean="0"/>
              <a:t>e.g.’</a:t>
            </a:r>
            <a:r>
              <a:rPr lang="en-US" sz="2000" i="1" dirty="0" err="1" smtClean="0"/>
              <a:t>‘</a:t>
            </a:r>
            <a:r>
              <a:rPr lang="en-US" sz="2000" dirty="0" err="1" smtClean="0"/>
              <a:t>It</a:t>
            </a:r>
            <a:r>
              <a:rPr lang="en-US" sz="2000" dirty="0" smtClean="0"/>
              <a:t> is intuitive, therefore, that the fundamental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dichotomy in theory and practice is inevitably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exacerbated and irrevocably confounded by the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underlying quixotic nature of nursing lecturers’.                       			</a:t>
            </a:r>
            <a:r>
              <a:rPr lang="en-US" sz="2000" b="1" dirty="0" err="1" smtClean="0"/>
              <a:t>no,no,no</a:t>
            </a:r>
            <a:r>
              <a:rPr lang="en-US" sz="2000" b="1" dirty="0" smtClean="0"/>
              <a:t>!</a:t>
            </a:r>
            <a:r>
              <a:rPr lang="en-US" sz="2000" dirty="0" smtClean="0"/>
              <a:t>  </a:t>
            </a:r>
          </a:p>
          <a:p>
            <a:pPr algn="just" eaLnBrk="1" hangingPunct="1">
              <a:lnSpc>
                <a:spcPct val="75000"/>
              </a:lnSpc>
              <a:buFontTx/>
              <a:buNone/>
            </a:pPr>
            <a:r>
              <a:rPr lang="en-US" sz="2000" dirty="0" smtClean="0"/>
              <a:t>All you are saying, obtusely, is:</a:t>
            </a:r>
            <a:r>
              <a:rPr lang="en-US" sz="2000" i="1" dirty="0" smtClean="0"/>
              <a:t> </a:t>
            </a:r>
          </a:p>
          <a:p>
            <a:pPr algn="just" eaLnBrk="1" hangingPunct="1">
              <a:lnSpc>
                <a:spcPct val="75000"/>
              </a:lnSpc>
              <a:buFontTx/>
              <a:buNone/>
            </a:pPr>
            <a:r>
              <a:rPr lang="en-US" sz="2000" i="1" dirty="0" smtClean="0"/>
              <a:t>‘‘</a:t>
            </a:r>
            <a:r>
              <a:rPr lang="en-US" sz="2000" dirty="0" smtClean="0"/>
              <a:t>it seems obvious that the theory practice gap is</a:t>
            </a:r>
          </a:p>
          <a:p>
            <a:pPr algn="just" eaLnBrk="1" hangingPunct="1">
              <a:lnSpc>
                <a:spcPct val="75000"/>
              </a:lnSpc>
              <a:buFontTx/>
              <a:buNone/>
            </a:pPr>
            <a:r>
              <a:rPr lang="en-US" sz="2000" dirty="0" smtClean="0"/>
              <a:t>always going to be made worse, and become utterly</a:t>
            </a:r>
          </a:p>
          <a:p>
            <a:pPr algn="just" eaLnBrk="1" hangingPunct="1">
              <a:lnSpc>
                <a:spcPct val="75000"/>
              </a:lnSpc>
              <a:buFontTx/>
              <a:buNone/>
            </a:pPr>
            <a:r>
              <a:rPr lang="en-US" sz="2000" dirty="0" smtClean="0"/>
              <a:t>confused, by nursing lecturers who don’t live in the</a:t>
            </a:r>
          </a:p>
          <a:p>
            <a:pPr algn="just" eaLnBrk="1" hangingPunct="1">
              <a:lnSpc>
                <a:spcPct val="75000"/>
              </a:lnSpc>
              <a:buFontTx/>
              <a:buNone/>
            </a:pPr>
            <a:r>
              <a:rPr lang="en-US" sz="2000" dirty="0" smtClean="0"/>
              <a:t>real nursing world’.</a:t>
            </a:r>
          </a:p>
          <a:p>
            <a:pPr algn="just" eaLnBrk="1" hangingPunct="1">
              <a:lnSpc>
                <a:spcPct val="75000"/>
              </a:lnSpc>
              <a:buFontTx/>
              <a:buNone/>
            </a:pPr>
            <a:r>
              <a:rPr lang="en-GB" sz="2000" b="1" dirty="0" smtClean="0"/>
              <a:t>    Clear, simple writing is best!</a:t>
            </a:r>
            <a:endParaRPr lang="en-US" sz="2000" b="1" dirty="0" smtClean="0"/>
          </a:p>
          <a:p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Coherence</a:t>
            </a:r>
            <a:endParaRPr lang="en-US" altLang="en-US" sz="40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Must be logical - make sense.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You will be judged on coherence</a:t>
            </a:r>
            <a:r>
              <a:rPr lang="en-US" sz="2400" b="1" dirty="0" smtClean="0"/>
              <a:t> - </a:t>
            </a:r>
            <a:r>
              <a:rPr lang="en-US" sz="2400" dirty="0" smtClean="0"/>
              <a:t>if it is intelligible &amp; ‘holds together’. 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Put information down logically, so that the sentences connect together in a way that makes sense.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You should spend time rearranging the main points until they are in logical order.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Writing a paper is not only a matter of gathering and presenting information, it is an exercise in </a:t>
            </a:r>
            <a:r>
              <a:rPr lang="en-US" sz="2400" b="1" dirty="0" smtClean="0"/>
              <a:t>comprehension</a:t>
            </a:r>
            <a:r>
              <a:rPr lang="en-US" sz="2400" dirty="0" smtClean="0"/>
              <a:t> and </a:t>
            </a:r>
            <a:r>
              <a:rPr lang="en-US" sz="2400" b="1" dirty="0" smtClean="0"/>
              <a:t>critical analysis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latin typeface="Arial" charset="0"/>
                <a:cs typeface="Arial" charset="0"/>
              </a:rPr>
              <a:t>THANK YOU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1121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324</Words>
  <Application>Microsoft Office PowerPoint</Application>
  <PresentationFormat>On-screen Show (4:3)</PresentationFormat>
  <Paragraphs>60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Why academic writing &amp; library skills?</vt:lpstr>
      <vt:lpstr>Developing academic literacy</vt:lpstr>
      <vt:lpstr>  A pyramid of skills-Bloom’s Taxonomy(1956)  </vt:lpstr>
      <vt:lpstr>Slide 5</vt:lpstr>
      <vt:lpstr>Example Writing at 3rd level</vt:lpstr>
      <vt:lpstr>Coherence</vt:lpstr>
      <vt:lpstr>THANK YOU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259</cp:revision>
  <dcterms:created xsi:type="dcterms:W3CDTF">2010-08-24T06:47:44Z</dcterms:created>
  <dcterms:modified xsi:type="dcterms:W3CDTF">2019-07-09T17:52:44Z</dcterms:modified>
</cp:coreProperties>
</file>