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6" r:id="rId2"/>
    <p:sldId id="367" r:id="rId3"/>
    <p:sldId id="384" r:id="rId4"/>
    <p:sldId id="368" r:id="rId5"/>
    <p:sldId id="373" r:id="rId6"/>
    <p:sldId id="387" r:id="rId7"/>
    <p:sldId id="388" r:id="rId8"/>
    <p:sldId id="38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72" d="100"/>
          <a:sy n="72" d="100"/>
        </p:scale>
        <p:origin x="-186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10/07/2019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79622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Distinguish effective logical writing from poor </a:t>
            </a:r>
            <a:r>
              <a:rPr lang="en-US" b="1" dirty="0" smtClean="0">
                <a:solidFill>
                  <a:schemeClr val="bg1"/>
                </a:solidFill>
              </a:rPr>
              <a:t>writing (For Advanced Reading)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12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DR. FEBRIYANTINA ISTIARA, </a:t>
            </a:r>
            <a:r>
              <a:rPr lang="en-US" b="1" dirty="0" err="1" smtClean="0">
                <a:solidFill>
                  <a:schemeClr val="bg1"/>
                </a:solidFill>
              </a:rPr>
              <a:t>M.Pd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-10886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cap="all" dirty="0" smtClean="0"/>
              <a:t/>
            </a:r>
            <a:br>
              <a:rPr lang="en-US" sz="3200" b="1" cap="all" dirty="0" smtClean="0"/>
            </a:br>
            <a:r>
              <a:rPr lang="en-US" sz="3200" b="1" cap="all" dirty="0" smtClean="0"/>
              <a:t>LEARNING </a:t>
            </a:r>
            <a:r>
              <a:rPr lang="en-US" sz="3200" b="1" cap="all" dirty="0" smtClean="0"/>
              <a:t>OBJECTIVES</a:t>
            </a:r>
            <a:br>
              <a:rPr lang="en-US" sz="3200" b="1" cap="all" dirty="0" smtClean="0"/>
            </a:br>
            <a:endParaRPr lang="en-US" sz="3200" dirty="0" smtClean="0"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3600" dirty="0" err="1" smtClean="0"/>
              <a:t>dentify</a:t>
            </a:r>
            <a:r>
              <a:rPr lang="en-US" sz="3600" dirty="0" smtClean="0"/>
              <a:t> patterns of logical organization in texts</a:t>
            </a:r>
          </a:p>
          <a:p>
            <a:r>
              <a:rPr lang="en-US" sz="3600" dirty="0" smtClean="0"/>
              <a:t>identify basic features of rhetorical patterns (narrative, comparison, definition, etc.)</a:t>
            </a:r>
          </a:p>
          <a:p>
            <a:r>
              <a:rPr lang="en-US" sz="3600" dirty="0" smtClean="0"/>
              <a:t>identify logical structures in argument</a:t>
            </a:r>
          </a:p>
          <a:p>
            <a:r>
              <a:rPr lang="en-US" sz="3600" dirty="0" smtClean="0"/>
              <a:t>identify logical fallacies</a:t>
            </a:r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Argument </a:t>
            </a:r>
            <a:r>
              <a:rPr lang="en-US" sz="3200" b="1" dirty="0" smtClean="0"/>
              <a:t>&amp; Persuasion</a:t>
            </a:r>
            <a:br>
              <a:rPr lang="en-US" sz="3200" b="1" dirty="0" smtClean="0"/>
            </a:br>
            <a:endParaRPr lang="en-US" sz="3200" b="1" dirty="0" smtClean="0"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smtClean="0"/>
              <a:t>purpose of argumentation (also called </a:t>
            </a:r>
            <a:r>
              <a:rPr lang="en-US" sz="2800" b="1" dirty="0" smtClean="0"/>
              <a:t>persuasive writing</a:t>
            </a:r>
            <a:r>
              <a:rPr lang="en-US" sz="2800" dirty="0" smtClean="0"/>
              <a:t>) is to prove the validity of a point of view, by presenting sound reasoning to thoroughly convince the reader. These assume that the reader is initially uninformed about the topic, or holds a viewpoint that differs from the author’s. The author’s goal is to bring the reader around to his or her way of thinking on the matter.</a:t>
            </a:r>
          </a:p>
          <a:p>
            <a:pPr algn="just">
              <a:buNone/>
              <a:tabLst>
                <a:tab pos="4691063" algn="l"/>
              </a:tabLst>
            </a:pPr>
            <a:endParaRPr lang="id-ID" sz="25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buNone/>
            </a:pPr>
            <a:r>
              <a:rPr lang="en-US" sz="2800" dirty="0" smtClean="0"/>
              <a:t>	Many </a:t>
            </a:r>
            <a:r>
              <a:rPr lang="en-US" sz="2800" dirty="0" smtClean="0"/>
              <a:t>different people, organizations, and political groups have been blamed along the way for the water crisis in Flint. A persuasive paper looking at who’s ultimately responsible would offer a definitive answer for which group or person deserves the bulk of the blame. It would also effectively address why this matters to the reader–why a reader should care about making sure that the guilty party is ultimately held responsible for their actions.</a:t>
            </a: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Logical </a:t>
            </a:r>
            <a:r>
              <a:rPr lang="en-US" sz="3200" b="1" dirty="0" smtClean="0"/>
              <a:t>Arguments</a:t>
            </a:r>
            <a:br>
              <a:rPr lang="en-US" sz="3200" b="1" dirty="0" smtClean="0"/>
            </a:br>
            <a:endParaRPr lang="en-US" sz="3200" b="1" dirty="0" smtClean="0"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Anything you read that includes an attempt to persuade you to think a certain way is likely to include logical argument as part of that persuasion.</a:t>
            </a:r>
          </a:p>
          <a:p>
            <a:r>
              <a:rPr lang="en-US" sz="2800" dirty="0" smtClean="0"/>
              <a:t>The text below introduces the idea of </a:t>
            </a:r>
            <a:r>
              <a:rPr lang="en-US" sz="2800" b="1" dirty="0" smtClean="0"/>
              <a:t>premises</a:t>
            </a:r>
            <a:r>
              <a:rPr lang="en-US" sz="2800" dirty="0" smtClean="0"/>
              <a:t> and </a:t>
            </a:r>
            <a:r>
              <a:rPr lang="en-US" sz="2800" b="1" dirty="0" smtClean="0"/>
              <a:t>conclusions</a:t>
            </a:r>
            <a:r>
              <a:rPr lang="en-US" sz="2800" dirty="0" smtClean="0"/>
              <a:t>. As you view this, think about the relationship of premises and conclusions as they align with main ideas and supporting evidence in paragraphs that we explored earlier in this module.</a:t>
            </a:r>
          </a:p>
          <a:p>
            <a:endParaRPr lang="id-ID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Elements of an Argument</a:t>
            </a:r>
            <a:endParaRPr lang="en-US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cap="all" dirty="0" smtClean="0"/>
              <a:t>ARGUMENTATION VOCABULARY</a:t>
            </a:r>
          </a:p>
          <a:p>
            <a:r>
              <a:rPr lang="en-US" sz="2800" b="1" dirty="0" smtClean="0"/>
              <a:t>Claim</a:t>
            </a:r>
            <a:r>
              <a:rPr lang="en-US" sz="2800" dirty="0" smtClean="0"/>
              <a:t>: a statement or opinion that is either true or false</a:t>
            </a:r>
          </a:p>
          <a:p>
            <a:r>
              <a:rPr lang="en-US" sz="2800" b="1" dirty="0" smtClean="0"/>
              <a:t>Argument</a:t>
            </a:r>
            <a:r>
              <a:rPr lang="en-US" sz="2800" dirty="0" smtClean="0"/>
              <a:t>: a claim supported by premises</a:t>
            </a:r>
          </a:p>
          <a:p>
            <a:r>
              <a:rPr lang="en-US" sz="2800" b="1" dirty="0" smtClean="0"/>
              <a:t>Conclusion</a:t>
            </a:r>
            <a:r>
              <a:rPr lang="en-US" sz="2800" dirty="0" smtClean="0"/>
              <a:t>: the main claim in an argument</a:t>
            </a:r>
          </a:p>
          <a:p>
            <a:r>
              <a:rPr lang="en-US" sz="2800" b="1" dirty="0" smtClean="0"/>
              <a:t>Premises</a:t>
            </a:r>
            <a:r>
              <a:rPr lang="en-US" sz="2800" dirty="0" smtClean="0"/>
              <a:t>: claims that support and argument’s conclusion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Elements of an Argument</a:t>
            </a:r>
            <a:endParaRPr lang="en-US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When supported by premises, a claim becomes a conclusion. For example:</a:t>
            </a:r>
          </a:p>
          <a:p>
            <a:r>
              <a:rPr lang="en-US" sz="2400" dirty="0" smtClean="0"/>
              <a:t>This class is easy.</a:t>
            </a:r>
          </a:p>
          <a:p>
            <a:r>
              <a:rPr lang="en-US" sz="2400" dirty="0" smtClean="0"/>
              <a:t>The Detroit Lions have the potential to make the NFL playoffs.</a:t>
            </a:r>
          </a:p>
          <a:p>
            <a:r>
              <a:rPr lang="en-US" sz="2400" dirty="0" smtClean="0"/>
              <a:t>This chemical structure is unstable.</a:t>
            </a:r>
          </a:p>
          <a:p>
            <a:r>
              <a:rPr lang="en-US" sz="2400" dirty="0" smtClean="0"/>
              <a:t>Democratic socialism is superior to a pure democracy.</a:t>
            </a:r>
          </a:p>
          <a:p>
            <a:r>
              <a:rPr lang="en-US" sz="2400" dirty="0" smtClean="0"/>
              <a:t>An </a:t>
            </a:r>
            <a:r>
              <a:rPr lang="en-US" sz="2400" b="1" dirty="0" smtClean="0"/>
              <a:t>argument</a:t>
            </a:r>
            <a:r>
              <a:rPr lang="en-US" sz="2400" dirty="0" smtClean="0"/>
              <a:t> is an assertion that contains both a conclusion and premises. It is a statement of fact or opinion that is based on evidence. Keep in mind that not all statements are arguments, and some statements may contain multiple arguments.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11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latin typeface="Arial" charset="0"/>
                <a:cs typeface="Arial" charset="0"/>
              </a:rPr>
              <a:t>THANK YOU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71121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2288</TotalTime>
  <Words>195</Words>
  <Application>Microsoft Office PowerPoint</Application>
  <PresentationFormat>On-screen Show (4:3)</PresentationFormat>
  <Paragraphs>34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 LEARNING OBJECTIVES </vt:lpstr>
      <vt:lpstr> Argument &amp; Persuasion </vt:lpstr>
      <vt:lpstr>Slide 4</vt:lpstr>
      <vt:lpstr> Logical Arguments </vt:lpstr>
      <vt:lpstr>Elements of an Argument</vt:lpstr>
      <vt:lpstr>Elements of an Argument</vt:lpstr>
      <vt:lpstr>THANK YOU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270</cp:revision>
  <dcterms:created xsi:type="dcterms:W3CDTF">2010-08-24T06:47:44Z</dcterms:created>
  <dcterms:modified xsi:type="dcterms:W3CDTF">2019-07-09T19:29:07Z</dcterms:modified>
</cp:coreProperties>
</file>