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16" r:id="rId2"/>
    <p:sldId id="384" r:id="rId3"/>
    <p:sldId id="367" r:id="rId4"/>
    <p:sldId id="389" r:id="rId5"/>
    <p:sldId id="368" r:id="rId6"/>
    <p:sldId id="373" r:id="rId7"/>
    <p:sldId id="387" r:id="rId8"/>
    <p:sldId id="385"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2" autoAdjust="0"/>
    <p:restoredTop sz="93190" autoAdjust="0"/>
  </p:normalViewPr>
  <p:slideViewPr>
    <p:cSldViewPr>
      <p:cViewPr>
        <p:scale>
          <a:sx n="72" d="100"/>
          <a:sy n="72" d="100"/>
        </p:scale>
        <p:origin x="-1860" y="-2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A7411F-5962-43D2-8BDF-DBE29F4535E2}" type="datetimeFigureOut">
              <a:rPr lang="id-ID"/>
              <a:pPr>
                <a:defRPr/>
              </a:pPr>
              <a:t>10/07/2019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63707B7-A839-446A-9626-7F48954E6744}" type="slidenum">
              <a:rPr lang="id-ID"/>
              <a:pPr>
                <a:defRPr/>
              </a:pPr>
              <a:t>‹#›</a:t>
            </a:fld>
            <a:endParaRPr lang="id-ID"/>
          </a:p>
        </p:txBody>
      </p:sp>
    </p:spTree>
    <p:extLst>
      <p:ext uri="{BB962C8B-B14F-4D97-AF65-F5344CB8AC3E}">
        <p14:creationId xmlns="" xmlns:p14="http://schemas.microsoft.com/office/powerpoint/2010/main" val="1479622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1717A49-E459-4135-B415-47D14107CA01}" type="slidenum">
              <a:rPr lang="id-ID" smtClean="0"/>
              <a:pPr>
                <a:defRPr/>
              </a:pPr>
              <a:t>2</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83CE223-8EA8-4B88-8B34-4E4C22DA1FFF}" type="slidenum">
              <a:rPr lang="id-ID" smtClean="0"/>
              <a:pPr>
                <a:defRPr/>
              </a:pPr>
              <a:t>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326F7B6-4988-44F2-8A01-611AB6623278}" type="slidenum">
              <a:rPr lang="id-ID" smtClean="0"/>
              <a:pPr>
                <a:defRPr/>
              </a:pPr>
              <a:t>5</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382060D-E8EF-4C9C-8F93-394C876057B5}" type="slidenum">
              <a:rPr lang="id-ID" smtClean="0"/>
              <a:pPr>
                <a:defRPr/>
              </a:pPr>
              <a:t>6</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F1CACD6E-301E-4874-85FB-D3ED9AFEF1C1}" type="slidenum">
              <a:rPr lang="id-ID" smtClean="0"/>
              <a:pPr>
                <a:defRPr/>
              </a:pPr>
              <a:t>8</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E5D95F-5A60-4647-90B4-4AFF87F539DD}" type="datetime1">
              <a:rPr lang="en-US"/>
              <a:pPr>
                <a:defRPr/>
              </a:pPr>
              <a:t>7/10/2019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37FAC3-0F19-412E-969C-BD194A5748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312288-0F77-4C6A-BF8B-D755D3F4BACF}" type="datetime1">
              <a:rPr lang="en-US"/>
              <a:pPr>
                <a:defRPr/>
              </a:pPr>
              <a:t>7/10/2019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AF6AB-0AFC-410A-A00E-37016E6409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3A2D8B-6010-4AA9-8A3F-28DD6CC616FA}" type="datetime1">
              <a:rPr lang="en-US"/>
              <a:pPr>
                <a:defRPr/>
              </a:pPr>
              <a:t>7/10/2019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99E929-AF45-43C0-BB8E-CD8E9B14EA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0F78FA-53DA-4C19-8544-485CE105EB33}" type="datetime1">
              <a:rPr lang="en-US"/>
              <a:pPr>
                <a:defRPr/>
              </a:pPr>
              <a:t>7/10/2019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A1A0B-BFAE-4606-BBE7-7740C78141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9862A3-2013-438F-9049-7E56A3DD6830}" type="datetime1">
              <a:rPr lang="en-US"/>
              <a:pPr>
                <a:defRPr/>
              </a:pPr>
              <a:t>7/10/2019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7FF70C-E240-41E1-AEB9-8C22D945C7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AC3A71-D019-4897-914A-43B3D80389AA}" type="datetime1">
              <a:rPr lang="en-US"/>
              <a:pPr>
                <a:defRPr/>
              </a:pPr>
              <a:t>7/10/2019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F1EC88-8680-43F0-93AA-6D7E5E1652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C494FC-3B95-4709-98B0-68F0CBCA4BC1}" type="datetime1">
              <a:rPr lang="en-US"/>
              <a:pPr>
                <a:defRPr/>
              </a:pPr>
              <a:t>7/10/2019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9ED7F9-53C1-4998-A51B-F181F0D6F5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D20611-488E-4775-99CA-66F08B3CD9F2}" type="datetime1">
              <a:rPr lang="en-US"/>
              <a:pPr>
                <a:defRPr/>
              </a:pPr>
              <a:t>7/10/2019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BD8136-5618-47C1-BB6B-1A11DCB11D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2F9DD1-48A0-45EA-BB4C-ADBA667B1D3A}" type="datetime1">
              <a:rPr lang="en-US"/>
              <a:pPr>
                <a:defRPr/>
              </a:pPr>
              <a:t>7/10/2019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FB13AB-4301-4195-B635-009CBFB1F5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4FB05B-3B90-4014-AE71-08619DCDC0D6}" type="datetime1">
              <a:rPr lang="en-US"/>
              <a:pPr>
                <a:defRPr/>
              </a:pPr>
              <a:t>7/10/2019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E24B19-98E3-4287-8921-7C43E1AFF0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4A1A67-7B74-4A67-97CE-7B00FC7E03EE}" type="datetime1">
              <a:rPr lang="en-US"/>
              <a:pPr>
                <a:defRPr/>
              </a:pPr>
              <a:t>7/10/2019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B2A012-C078-44F7-AC23-A0E89DC6CB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BE28D7-1570-419B-AB9A-79F9EDBE69CA}" type="datetime1">
              <a:rPr lang="en-US"/>
              <a:pPr>
                <a:defRPr/>
              </a:pPr>
              <a:t>7/10/2019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1F2C22BE-CED9-405A-917A-3BB819EFD2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toolsfordifferentiation.pbworks.com/w/page/22360123/Text%20Codin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3200400" y="3725863"/>
            <a:ext cx="5638800" cy="1477328"/>
          </a:xfrm>
          <a:prstGeom prst="rect">
            <a:avLst/>
          </a:prstGeom>
          <a:noFill/>
          <a:ln w="9525">
            <a:noFill/>
            <a:miter lim="800000"/>
            <a:headEnd/>
            <a:tailEnd/>
          </a:ln>
        </p:spPr>
        <p:txBody>
          <a:bodyPr>
            <a:spAutoFit/>
          </a:bodyPr>
          <a:lstStyle/>
          <a:p>
            <a:pPr algn="ctr"/>
            <a:r>
              <a:rPr lang="en-US" b="1" dirty="0" smtClean="0">
                <a:solidFill>
                  <a:schemeClr val="bg1"/>
                </a:solidFill>
              </a:rPr>
              <a:t>Distinguish effective logical writing from poor writing</a:t>
            </a:r>
          </a:p>
          <a:p>
            <a:pPr algn="ctr"/>
            <a:r>
              <a:rPr lang="en-US" b="1" dirty="0" smtClean="0">
                <a:solidFill>
                  <a:schemeClr val="bg1"/>
                </a:solidFill>
              </a:rPr>
              <a:t>SESSION </a:t>
            </a:r>
            <a:r>
              <a:rPr lang="en-US" b="1" dirty="0" smtClean="0">
                <a:solidFill>
                  <a:schemeClr val="bg1"/>
                </a:solidFill>
              </a:rPr>
              <a:t>13</a:t>
            </a:r>
            <a:endParaRPr lang="en-US" b="1" dirty="0">
              <a:solidFill>
                <a:schemeClr val="bg1"/>
              </a:solidFill>
            </a:endParaRPr>
          </a:p>
          <a:p>
            <a:pPr algn="ctr"/>
            <a:r>
              <a:rPr lang="en-US" b="1" dirty="0" smtClean="0">
                <a:solidFill>
                  <a:schemeClr val="bg1"/>
                </a:solidFill>
              </a:rPr>
              <a:t>DR. FEBRIYANTINA ISTIARA, </a:t>
            </a:r>
            <a:r>
              <a:rPr lang="en-US" b="1" dirty="0" err="1" smtClean="0">
                <a:solidFill>
                  <a:schemeClr val="bg1"/>
                </a:solidFill>
              </a:rPr>
              <a:t>M.Pd</a:t>
            </a:r>
            <a:endParaRPr lang="en-US" b="1" dirty="0">
              <a:solidFill>
                <a:schemeClr val="bg1"/>
              </a:solidFill>
            </a:endParaRPr>
          </a:p>
          <a:p>
            <a:pPr algn="ctr"/>
            <a:r>
              <a:rPr lang="en-US" b="1" dirty="0">
                <a:solidFill>
                  <a:schemeClr val="bg1"/>
                </a:solidFill>
              </a:rPr>
              <a:t>PENDIDIKAN </a:t>
            </a:r>
            <a:r>
              <a:rPr lang="en-US" b="1" dirty="0" smtClean="0">
                <a:solidFill>
                  <a:schemeClr val="bg1"/>
                </a:solidFill>
              </a:rPr>
              <a:t>BAHASA INGGRIS, </a:t>
            </a:r>
            <a:r>
              <a:rPr lang="en-US" b="1" dirty="0">
                <a:solidFill>
                  <a:schemeClr val="bg1"/>
                </a:solidFill>
              </a:rPr>
              <a:t>FKIP</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en-US" sz="2400" b="1" dirty="0" smtClean="0"/>
              <a:t/>
            </a:r>
            <a:br>
              <a:rPr lang="en-US" sz="2400" b="1" dirty="0" smtClean="0"/>
            </a:br>
            <a:r>
              <a:rPr lang="en-US" sz="2400" b="1" dirty="0" smtClean="0"/>
              <a:t>Using </a:t>
            </a:r>
            <a:r>
              <a:rPr lang="en-US" sz="2400" b="1" dirty="0" smtClean="0"/>
              <a:t>rhetorical appeals to credibility, logic, and emotions to increase your persuasiveness</a:t>
            </a:r>
            <a:r>
              <a:rPr lang="en-US" sz="3200" dirty="0" smtClean="0"/>
              <a:t/>
            </a:r>
            <a:br>
              <a:rPr lang="en-US" sz="3200" dirty="0" smtClean="0"/>
            </a:br>
            <a:endParaRPr lang="en-US" sz="3200" b="1" dirty="0" smtClean="0">
              <a:cs typeface="Arial" charset="0"/>
            </a:endParaRPr>
          </a:p>
        </p:txBody>
      </p:sp>
      <p:sp>
        <p:nvSpPr>
          <p:cNvPr id="7172" name="Content Placeholder 5"/>
          <p:cNvSpPr>
            <a:spLocks noGrp="1"/>
          </p:cNvSpPr>
          <p:nvPr>
            <p:ph idx="1"/>
          </p:nvPr>
        </p:nvSpPr>
        <p:spPr>
          <a:xfrm>
            <a:off x="457200" y="1524000"/>
            <a:ext cx="8229600" cy="4602163"/>
          </a:xfrm>
        </p:spPr>
        <p:txBody>
          <a:bodyPr/>
          <a:lstStyle/>
          <a:p>
            <a:pPr algn="just">
              <a:buNone/>
              <a:tabLst>
                <a:tab pos="4691063" algn="l"/>
              </a:tabLst>
            </a:pPr>
            <a:r>
              <a:rPr lang="en-US" sz="2400" dirty="0" smtClean="0"/>
              <a:t>This means that when we write up our research findings, we need to be persuasive. We must convince readers to accept our findings and the conclusions we draw from them. That acceptance may require dethroning widely held perspectives. It may require having the reader adopt new ways of thinking about a phenomenon. It may require convincing the audience that other, highly respected researchers are wrong. Regardless of the argument I want the reader to accept, I have to persuade the reader to agree with </a:t>
            </a:r>
            <a:r>
              <a:rPr lang="en-US" sz="2400" i="1" dirty="0" smtClean="0"/>
              <a:t>me</a:t>
            </a:r>
            <a:r>
              <a:rPr lang="en-US" sz="2400" dirty="0" smtClean="0"/>
              <a:t>.</a:t>
            </a:r>
            <a:endParaRPr lang="id-ID" sz="24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srcRect/>
          <a:stretch>
            <a:fillRect/>
          </a:stretch>
        </p:blipFill>
        <p:spPr bwMode="auto">
          <a:xfrm>
            <a:off x="-28575" y="-10886"/>
            <a:ext cx="9172575" cy="6858000"/>
          </a:xfrm>
          <a:prstGeom prst="rect">
            <a:avLst/>
          </a:prstGeom>
          <a:noFill/>
          <a:ln w="9525">
            <a:noFill/>
            <a:miter lim="800000"/>
            <a:headEnd/>
            <a:tailEnd/>
          </a:ln>
        </p:spPr>
      </p:pic>
      <p:sp>
        <p:nvSpPr>
          <p:cNvPr id="8195" name="Title 5"/>
          <p:cNvSpPr>
            <a:spLocks noGrp="1"/>
          </p:cNvSpPr>
          <p:nvPr>
            <p:ph type="title"/>
          </p:nvPr>
        </p:nvSpPr>
        <p:spPr>
          <a:xfrm>
            <a:off x="533400" y="685800"/>
            <a:ext cx="8229600" cy="685800"/>
          </a:xfrm>
        </p:spPr>
        <p:txBody>
          <a:bodyPr/>
          <a:lstStyle/>
          <a:p>
            <a:pPr>
              <a:spcBef>
                <a:spcPct val="50000"/>
              </a:spcBef>
            </a:pPr>
            <a:r>
              <a:rPr lang="en-US" sz="3600" b="1" cap="all" dirty="0" smtClean="0"/>
              <a:t/>
            </a:r>
            <a:br>
              <a:rPr lang="en-US" sz="3600" b="1" cap="all" dirty="0" smtClean="0"/>
            </a:br>
            <a:r>
              <a:rPr lang="en-US" sz="3600" b="1" cap="all" dirty="0" smtClean="0"/>
              <a:t>THINKING </a:t>
            </a:r>
            <a:r>
              <a:rPr lang="en-US" sz="3600" b="1" cap="all" dirty="0" smtClean="0"/>
              <a:t>CRITICALLY AND </a:t>
            </a:r>
            <a:r>
              <a:rPr lang="en-US" sz="3600" b="1" cap="all" dirty="0" smtClean="0"/>
              <a:t>CREATIVELY</a:t>
            </a:r>
            <a:r>
              <a:rPr lang="en-US" b="1" cap="all" dirty="0" smtClean="0"/>
              <a:t/>
            </a:r>
            <a:br>
              <a:rPr lang="en-US" b="1" cap="all" dirty="0" smtClean="0"/>
            </a:br>
            <a:endParaRPr lang="en-US" dirty="0" smtClean="0">
              <a:cs typeface="Arial" charset="0"/>
            </a:endParaRPr>
          </a:p>
        </p:txBody>
      </p:sp>
      <p:sp>
        <p:nvSpPr>
          <p:cNvPr id="8196" name="Content Placeholder 5"/>
          <p:cNvSpPr>
            <a:spLocks noGrp="1"/>
          </p:cNvSpPr>
          <p:nvPr>
            <p:ph idx="1"/>
          </p:nvPr>
        </p:nvSpPr>
        <p:spPr>
          <a:xfrm>
            <a:off x="457200" y="1524000"/>
            <a:ext cx="8229600" cy="4602163"/>
          </a:xfrm>
        </p:spPr>
        <p:txBody>
          <a:bodyPr/>
          <a:lstStyle/>
          <a:p>
            <a:r>
              <a:rPr lang="en-US" dirty="0" smtClean="0"/>
              <a:t>define critical thinking</a:t>
            </a:r>
          </a:p>
          <a:p>
            <a:r>
              <a:rPr lang="en-US" dirty="0" smtClean="0"/>
              <a:t>identify the role that logic plays in critical thinking</a:t>
            </a:r>
          </a:p>
          <a:p>
            <a:r>
              <a:rPr lang="en-US" dirty="0" smtClean="0"/>
              <a:t>apply critical thinking skills to problem-solving scenarios</a:t>
            </a:r>
          </a:p>
          <a:p>
            <a:r>
              <a:rPr lang="en-US" dirty="0" smtClean="0"/>
              <a:t>apply critical thinking skills to evaluation of information</a:t>
            </a:r>
          </a:p>
          <a:p>
            <a:pPr lvl="0" eaLnBrk="1" hangingPunct="1">
              <a:buFontTx/>
              <a:buChar char="•"/>
            </a:pPr>
            <a:endParaRPr lang="id-ID"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3074" name="Title 1"/>
          <p:cNvSpPr>
            <a:spLocks noGrp="1"/>
          </p:cNvSpPr>
          <p:nvPr>
            <p:ph type="title"/>
          </p:nvPr>
        </p:nvSpPr>
        <p:spPr/>
        <p:txBody>
          <a:bodyPr/>
          <a:lstStyle/>
          <a:p>
            <a:pPr fontAlgn="auto">
              <a:spcAft>
                <a:spcPts val="0"/>
              </a:spcAft>
              <a:defRPr/>
            </a:pPr>
            <a:r>
              <a:rPr lang="en-GB" sz="3200" b="1" dirty="0" smtClean="0"/>
              <a:t/>
            </a:r>
            <a:br>
              <a:rPr lang="en-GB" sz="3200" b="1" dirty="0" smtClean="0"/>
            </a:br>
            <a:r>
              <a:rPr lang="en-GB" sz="3200" b="1" dirty="0" smtClean="0"/>
              <a:t/>
            </a:r>
            <a:br>
              <a:rPr lang="en-GB" sz="3200" b="1" dirty="0" smtClean="0"/>
            </a:br>
            <a:endParaRPr lang="id-ID" dirty="0" smtClean="0"/>
          </a:p>
        </p:txBody>
      </p:sp>
      <p:pic>
        <p:nvPicPr>
          <p:cNvPr id="1026" name="Picture 2"/>
          <p:cNvPicPr>
            <a:picLocks noGrp="1" noChangeAspect="1" noChangeArrowheads="1"/>
          </p:cNvPicPr>
          <p:nvPr>
            <p:ph idx="1"/>
          </p:nvPr>
        </p:nvPicPr>
        <p:blipFill>
          <a:blip r:embed="rId3"/>
          <a:srcRect/>
          <a:stretch>
            <a:fillRect/>
          </a:stretch>
        </p:blipFill>
        <p:spPr bwMode="auto">
          <a:xfrm>
            <a:off x="2057400" y="817088"/>
            <a:ext cx="5029199" cy="5309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457200"/>
            <a:ext cx="8229600" cy="914400"/>
          </a:xfrm>
        </p:spPr>
        <p:txBody>
          <a:bodyPr/>
          <a:lstStyle/>
          <a:p>
            <a:pPr>
              <a:spcBef>
                <a:spcPct val="50000"/>
              </a:spcBef>
            </a:pPr>
            <a:r>
              <a:rPr lang="en-US" sz="3200" b="1" dirty="0" smtClean="0"/>
              <a:t/>
            </a:r>
            <a:br>
              <a:rPr lang="en-US" sz="3200" b="1" dirty="0" smtClean="0"/>
            </a:br>
            <a:r>
              <a:rPr lang="en-US" sz="3200" b="1" dirty="0" smtClean="0"/>
              <a:t>Evaluating </a:t>
            </a:r>
            <a:r>
              <a:rPr lang="en-US" sz="3200" b="1" dirty="0" smtClean="0"/>
              <a:t>Information With Critical Thinking</a:t>
            </a:r>
            <a:br>
              <a:rPr lang="en-US" sz="3200" b="1" dirty="0" smtClean="0"/>
            </a:br>
            <a:endParaRPr lang="en-US" sz="3200" dirty="0" smtClean="0">
              <a:latin typeface="Arial" charset="0"/>
              <a:cs typeface="Arial" charset="0"/>
            </a:endParaRPr>
          </a:p>
        </p:txBody>
      </p:sp>
      <p:sp>
        <p:nvSpPr>
          <p:cNvPr id="9220" name="Content Placeholder 5"/>
          <p:cNvSpPr>
            <a:spLocks noGrp="1"/>
          </p:cNvSpPr>
          <p:nvPr>
            <p:ph idx="1"/>
          </p:nvPr>
        </p:nvSpPr>
        <p:spPr>
          <a:xfrm>
            <a:off x="457200" y="1295400"/>
            <a:ext cx="8229600" cy="4830763"/>
          </a:xfrm>
        </p:spPr>
        <p:txBody>
          <a:bodyPr/>
          <a:lstStyle/>
          <a:p>
            <a:r>
              <a:rPr lang="en-US" sz="2800" dirty="0" smtClean="0"/>
              <a:t>Evaluating </a:t>
            </a:r>
            <a:r>
              <a:rPr lang="en-US" sz="2800" dirty="0" smtClean="0"/>
              <a:t>information can be one of the most complex tasks you will be faced with in college. But if you utilize the following four strategies, you will be well on your way to success:</a:t>
            </a:r>
          </a:p>
          <a:p>
            <a:r>
              <a:rPr lang="en-US" sz="2800" dirty="0" smtClean="0"/>
              <a:t>Read for understanding by using text coding</a:t>
            </a:r>
          </a:p>
          <a:p>
            <a:r>
              <a:rPr lang="en-US" sz="2800" dirty="0" smtClean="0"/>
              <a:t>Examine arguments</a:t>
            </a:r>
          </a:p>
          <a:p>
            <a:r>
              <a:rPr lang="en-US" sz="2800" dirty="0" smtClean="0"/>
              <a:t>Clarify thinking</a:t>
            </a:r>
          </a:p>
          <a:p>
            <a:r>
              <a:rPr lang="en-US" sz="2800" dirty="0" smtClean="0"/>
              <a:t>Cultivate “habits of mind</a:t>
            </a:r>
            <a:r>
              <a:rPr lang="en-US" sz="2800" dirty="0" smtClean="0"/>
              <a:t>”</a:t>
            </a:r>
            <a:endParaRPr lang="en-US" sz="2800" dirty="0" smtClean="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srcRect/>
          <a:stretch>
            <a:fillRect/>
          </a:stretch>
        </p:blipFill>
        <p:spPr bwMode="auto">
          <a:xfrm>
            <a:off x="-28575" y="0"/>
            <a:ext cx="9172575" cy="6858000"/>
          </a:xfrm>
          <a:prstGeom prst="rect">
            <a:avLst/>
          </a:prstGeom>
          <a:noFill/>
          <a:ln w="9525">
            <a:noFill/>
            <a:miter lim="800000"/>
            <a:headEnd/>
            <a:tailEnd/>
          </a:ln>
        </p:spPr>
      </p:pic>
      <p:sp>
        <p:nvSpPr>
          <p:cNvPr id="14339" name="Title 5"/>
          <p:cNvSpPr>
            <a:spLocks noGrp="1"/>
          </p:cNvSpPr>
          <p:nvPr>
            <p:ph type="title"/>
          </p:nvPr>
        </p:nvSpPr>
        <p:spPr>
          <a:xfrm>
            <a:off x="533400" y="685800"/>
            <a:ext cx="8229600" cy="685800"/>
          </a:xfrm>
        </p:spPr>
        <p:txBody>
          <a:bodyPr/>
          <a:lstStyle/>
          <a:p>
            <a:pPr>
              <a:spcBef>
                <a:spcPct val="50000"/>
              </a:spcBef>
            </a:pPr>
            <a:r>
              <a:rPr lang="en-US" sz="3200" b="1" dirty="0" smtClean="0"/>
              <a:t/>
            </a:r>
            <a:br>
              <a:rPr lang="en-US" sz="3200" b="1" dirty="0" smtClean="0"/>
            </a:br>
            <a:r>
              <a:rPr lang="en-US" sz="3200" b="1" dirty="0" smtClean="0"/>
              <a:t>1</a:t>
            </a:r>
            <a:r>
              <a:rPr lang="en-US" sz="3200" b="1" dirty="0" smtClean="0"/>
              <a:t>. Read for Understanding Using Text Coding</a:t>
            </a:r>
            <a:br>
              <a:rPr lang="en-US" sz="3200" b="1" dirty="0" smtClean="0"/>
            </a:br>
            <a:endParaRPr lang="en-US" sz="3200" b="1" dirty="0" smtClean="0">
              <a:cs typeface="Arial" charset="0"/>
            </a:endParaRPr>
          </a:p>
        </p:txBody>
      </p:sp>
      <p:sp>
        <p:nvSpPr>
          <p:cNvPr id="14340" name="Content Placeholder 5"/>
          <p:cNvSpPr>
            <a:spLocks noGrp="1"/>
          </p:cNvSpPr>
          <p:nvPr>
            <p:ph idx="1"/>
          </p:nvPr>
        </p:nvSpPr>
        <p:spPr>
          <a:xfrm>
            <a:off x="457200" y="1524000"/>
            <a:ext cx="8229600" cy="4602163"/>
          </a:xfrm>
        </p:spPr>
        <p:txBody>
          <a:bodyPr/>
          <a:lstStyle/>
          <a:p>
            <a:r>
              <a:rPr lang="en-US" sz="2800" dirty="0" smtClean="0"/>
              <a:t>When </a:t>
            </a:r>
            <a:r>
              <a:rPr lang="en-US" sz="2800" dirty="0" smtClean="0"/>
              <a:t>you read and take notes, use the </a:t>
            </a:r>
            <a:r>
              <a:rPr lang="en-US" sz="2800" b="1" u="sng" dirty="0" smtClean="0">
                <a:hlinkClick r:id="rId4"/>
              </a:rPr>
              <a:t>text coding strategy</a:t>
            </a:r>
            <a:r>
              <a:rPr lang="en-US" sz="2800" dirty="0" smtClean="0"/>
              <a:t>. Text coding is a way of tracking your thinking while reading. It entails marking the text and recording what you are thinking either in the margins or perhaps on Post-it notes. As you make connections and ask questions in response to what you read,  you monitor your comprehension and enhance your long-term understanding of the material.</a:t>
            </a:r>
          </a:p>
          <a:p>
            <a:pPr algn="just">
              <a:buNone/>
            </a:pPr>
            <a:endParaRPr lang="en-US" sz="2000" dirty="0" smtClean="0"/>
          </a:p>
          <a:p>
            <a:endParaRPr lang="id-ID" sz="20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srcRect/>
          <a:stretch>
            <a:fillRect/>
          </a:stretch>
        </p:blipFill>
        <p:spPr bwMode="auto">
          <a:xfrm>
            <a:off x="0" y="0"/>
            <a:ext cx="9172575" cy="6858000"/>
          </a:xfrm>
          <a:prstGeom prst="rect">
            <a:avLst/>
          </a:prstGeom>
          <a:noFill/>
          <a:ln w="9525">
            <a:noFill/>
            <a:miter lim="800000"/>
            <a:headEnd/>
            <a:tailEnd/>
          </a:ln>
        </p:spPr>
      </p:pic>
      <p:sp>
        <p:nvSpPr>
          <p:cNvPr id="12290" name="Title 1"/>
          <p:cNvSpPr>
            <a:spLocks noGrp="1"/>
          </p:cNvSpPr>
          <p:nvPr>
            <p:ph type="title"/>
          </p:nvPr>
        </p:nvSpPr>
        <p:spPr/>
        <p:txBody>
          <a:bodyPr/>
          <a:lstStyle/>
          <a:p>
            <a:pPr eaLnBrk="1" hangingPunct="1"/>
            <a:endParaRPr lang="en-US" altLang="en-US" sz="4000" dirty="0" smtClean="0"/>
          </a:p>
        </p:txBody>
      </p:sp>
      <p:sp>
        <p:nvSpPr>
          <p:cNvPr id="7" name="Content Placeholder 6"/>
          <p:cNvSpPr>
            <a:spLocks noGrp="1"/>
          </p:cNvSpPr>
          <p:nvPr>
            <p:ph idx="1"/>
          </p:nvPr>
        </p:nvSpPr>
        <p:spPr/>
        <p:txBody>
          <a:bodyPr/>
          <a:lstStyle/>
          <a:p>
            <a:pPr algn="just" eaLnBrk="1" hangingPunct="1">
              <a:lnSpc>
                <a:spcPct val="80000"/>
              </a:lnSpc>
            </a:pPr>
            <a:r>
              <a:rPr lang="en-US" dirty="0" smtClean="0"/>
              <a:t>With text coding, mark important arguments and key facts. Indicate where you agree and disagree or have further questions. You don’t necessarily need to read every word, but make sure you understand the concepts or the intentions behind what is written. Feel free to develop your own shorthand style when reading or taking notes. The following are a few options to consider using while coding text.</a:t>
            </a:r>
          </a:p>
          <a:p>
            <a:pPr algn="just" eaLnBrk="1" hangingPunct="1">
              <a:lnSpc>
                <a:spcPct val="80000"/>
              </a:lnSpc>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5363" name="Title 5"/>
          <p:cNvSpPr>
            <a:spLocks noGrp="1"/>
          </p:cNvSpPr>
          <p:nvPr>
            <p:ph type="title"/>
          </p:nvPr>
        </p:nvSpPr>
        <p:spPr>
          <a:xfrm>
            <a:off x="533400" y="685800"/>
            <a:ext cx="8229600" cy="4114800"/>
          </a:xfrm>
        </p:spPr>
        <p:txBody>
          <a:bodyPr/>
          <a:lstStyle/>
          <a:p>
            <a:pPr>
              <a:spcBef>
                <a:spcPct val="50000"/>
              </a:spcBef>
            </a:pPr>
            <a:r>
              <a:rPr lang="en-US" sz="6000" b="1" dirty="0" smtClean="0">
                <a:latin typeface="Arial" charset="0"/>
                <a:cs typeface="Arial" charset="0"/>
              </a:rPr>
              <a:t>THANK YOU</a:t>
            </a:r>
          </a:p>
        </p:txBody>
      </p:sp>
      <p:sp>
        <p:nvSpPr>
          <p:cNvPr id="15364" name="Content Placeholder 5"/>
          <p:cNvSpPr>
            <a:spLocks noGrp="1"/>
          </p:cNvSpPr>
          <p:nvPr>
            <p:ph idx="1"/>
          </p:nvPr>
        </p:nvSpPr>
        <p:spPr>
          <a:xfrm>
            <a:off x="457200" y="1524000"/>
            <a:ext cx="8229600" cy="4602163"/>
          </a:xfrm>
        </p:spPr>
        <p:txBody>
          <a:bodyPr/>
          <a:lstStyle/>
          <a:p>
            <a:pPr marL="0" indent="0">
              <a:buNone/>
            </a:pPr>
            <a:endParaRPr lang="en-US" sz="2800" dirty="0" smtClean="0"/>
          </a:p>
          <a:p>
            <a:pPr>
              <a:buNone/>
            </a:pPr>
            <a:endParaRPr lang="id-ID" sz="2800" dirty="0" smtClean="0">
              <a:latin typeface="Arial" charset="0"/>
              <a:cs typeface="Arial" charset="0"/>
            </a:endParaRPr>
          </a:p>
        </p:txBody>
      </p:sp>
    </p:spTree>
    <p:extLst>
      <p:ext uri="{BB962C8B-B14F-4D97-AF65-F5344CB8AC3E}">
        <p14:creationId xmlns="" xmlns:p14="http://schemas.microsoft.com/office/powerpoint/2010/main" val="180711217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2236</TotalTime>
  <Words>213</Words>
  <Application>Microsoft Office PowerPoint</Application>
  <PresentationFormat>On-screen Show (4:3)</PresentationFormat>
  <Paragraphs>27</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 Using rhetorical appeals to credibility, logic, and emotions to increase your persuasiveness </vt:lpstr>
      <vt:lpstr> THINKING CRITICALLY AND CREATIVELY </vt:lpstr>
      <vt:lpstr>  </vt:lpstr>
      <vt:lpstr> Evaluating Information With Critical Thinking </vt:lpstr>
      <vt:lpstr> 1. Read for Understanding Using Text Coding </vt:lpstr>
      <vt:lpstr>Slide 7</vt:lpstr>
      <vt:lpstr>THANK YOU</vt:lpstr>
    </vt:vector>
  </TitlesOfParts>
  <Company>signDesign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Windows User</cp:lastModifiedBy>
  <cp:revision>264</cp:revision>
  <dcterms:created xsi:type="dcterms:W3CDTF">2010-08-24T06:47:44Z</dcterms:created>
  <dcterms:modified xsi:type="dcterms:W3CDTF">2019-07-09T20:13:59Z</dcterms:modified>
</cp:coreProperties>
</file>