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16" r:id="rId2"/>
    <p:sldId id="384" r:id="rId3"/>
    <p:sldId id="367" r:id="rId4"/>
    <p:sldId id="389" r:id="rId5"/>
    <p:sldId id="368" r:id="rId6"/>
    <p:sldId id="373" r:id="rId7"/>
    <p:sldId id="390" r:id="rId8"/>
    <p:sldId id="385"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92" autoAdjust="0"/>
    <p:restoredTop sz="93190" autoAdjust="0"/>
  </p:normalViewPr>
  <p:slideViewPr>
    <p:cSldViewPr>
      <p:cViewPr>
        <p:scale>
          <a:sx n="72" d="100"/>
          <a:sy n="72" d="100"/>
        </p:scale>
        <p:origin x="-1860" y="-28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7A7411F-5962-43D2-8BDF-DBE29F4535E2}" type="datetimeFigureOut">
              <a:rPr lang="id-ID"/>
              <a:pPr>
                <a:defRPr/>
              </a:pPr>
              <a:t>10/07/2019</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63707B7-A839-446A-9626-7F48954E6744}" type="slidenum">
              <a:rPr lang="id-ID"/>
              <a:pPr>
                <a:defRPr/>
              </a:pPr>
              <a:t>‹#›</a:t>
            </a:fld>
            <a:endParaRPr lang="id-ID"/>
          </a:p>
        </p:txBody>
      </p:sp>
    </p:spTree>
    <p:extLst>
      <p:ext uri="{BB962C8B-B14F-4D97-AF65-F5344CB8AC3E}">
        <p14:creationId xmlns="" xmlns:p14="http://schemas.microsoft.com/office/powerpoint/2010/main" val="14796227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21717A49-E459-4135-B415-47D14107CA01}" type="slidenum">
              <a:rPr lang="id-ID" smtClean="0"/>
              <a:pPr>
                <a:defRPr/>
              </a:pPr>
              <a:t>2</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83CE223-8EA8-4B88-8B34-4E4C22DA1FFF}" type="slidenum">
              <a:rPr lang="id-ID" smtClean="0"/>
              <a:pPr>
                <a:defRPr/>
              </a:pPr>
              <a:t>3</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C326F7B6-4988-44F2-8A01-611AB6623278}" type="slidenum">
              <a:rPr lang="id-ID" smtClean="0"/>
              <a:pPr>
                <a:defRPr/>
              </a:pPr>
              <a:t>5</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8382060D-E8EF-4C9C-8F93-394C876057B5}" type="slidenum">
              <a:rPr lang="id-ID" smtClean="0"/>
              <a:pPr>
                <a:defRPr/>
              </a:pPr>
              <a:t>6</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8382060D-E8EF-4C9C-8F93-394C876057B5}" type="slidenum">
              <a:rPr lang="id-ID" smtClean="0"/>
              <a:pPr>
                <a:defRPr/>
              </a:pPr>
              <a:t>7</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F1CACD6E-301E-4874-85FB-D3ED9AFEF1C1}" type="slidenum">
              <a:rPr lang="id-ID" smtClean="0"/>
              <a:pPr>
                <a:defRPr/>
              </a:pPr>
              <a:t>8</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0E5D95F-5A60-4647-90B4-4AFF87F539DD}" type="datetime1">
              <a:rPr lang="en-US"/>
              <a:pPr>
                <a:defRPr/>
              </a:pPr>
              <a:t>7/10/2019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37FAC3-0F19-412E-969C-BD194A57481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312288-0F77-4C6A-BF8B-D755D3F4BACF}" type="datetime1">
              <a:rPr lang="en-US"/>
              <a:pPr>
                <a:defRPr/>
              </a:pPr>
              <a:t>7/10/2019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1AF6AB-0AFC-410A-A00E-37016E6409C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3A2D8B-6010-4AA9-8A3F-28DD6CC616FA}" type="datetime1">
              <a:rPr lang="en-US"/>
              <a:pPr>
                <a:defRPr/>
              </a:pPr>
              <a:t>7/10/2019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99E929-AF45-43C0-BB8E-CD8E9B14EA9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0F78FA-53DA-4C19-8544-485CE105EB33}" type="datetime1">
              <a:rPr lang="en-US"/>
              <a:pPr>
                <a:defRPr/>
              </a:pPr>
              <a:t>7/10/2019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5A1A0B-BFAE-4606-BBE7-7740C781412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F9862A3-2013-438F-9049-7E56A3DD6830}" type="datetime1">
              <a:rPr lang="en-US"/>
              <a:pPr>
                <a:defRPr/>
              </a:pPr>
              <a:t>7/10/2019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7FF70C-E240-41E1-AEB9-8C22D945C76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EAC3A71-D019-4897-914A-43B3D80389AA}" type="datetime1">
              <a:rPr lang="en-US"/>
              <a:pPr>
                <a:defRPr/>
              </a:pPr>
              <a:t>7/10/2019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F1EC88-8680-43F0-93AA-6D7E5E16523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3C494FC-3B95-4709-98B0-68F0CBCA4BC1}" type="datetime1">
              <a:rPr lang="en-US"/>
              <a:pPr>
                <a:defRPr/>
              </a:pPr>
              <a:t>7/10/2019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E9ED7F9-53C1-4998-A51B-F181F0D6F52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3D20611-488E-4775-99CA-66F08B3CD9F2}" type="datetime1">
              <a:rPr lang="en-US"/>
              <a:pPr>
                <a:defRPr/>
              </a:pPr>
              <a:t>7/10/2019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BD8136-5618-47C1-BB6B-1A11DCB11D9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2F9DD1-48A0-45EA-BB4C-ADBA667B1D3A}" type="datetime1">
              <a:rPr lang="en-US"/>
              <a:pPr>
                <a:defRPr/>
              </a:pPr>
              <a:t>7/10/2019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3FB13AB-4301-4195-B635-009CBFB1F5C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4FB05B-3B90-4014-AE71-08619DCDC0D6}" type="datetime1">
              <a:rPr lang="en-US"/>
              <a:pPr>
                <a:defRPr/>
              </a:pPr>
              <a:t>7/10/2019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E24B19-98E3-4287-8921-7C43E1AFF0C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4A1A67-7B74-4A67-97CE-7B00FC7E03EE}" type="datetime1">
              <a:rPr lang="en-US"/>
              <a:pPr>
                <a:defRPr/>
              </a:pPr>
              <a:t>7/10/2019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B2A012-C078-44F7-AC23-A0E89DC6CBC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4BE28D7-1570-419B-AB9A-79F9EDBE69CA}" type="datetime1">
              <a:rPr lang="en-US"/>
              <a:pPr>
                <a:defRPr/>
              </a:pPr>
              <a:t>7/10/2019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defRPr>
            </a:lvl1pPr>
          </a:lstStyle>
          <a:p>
            <a:pPr>
              <a:defRPr/>
            </a:pPr>
            <a:fld id="{1F2C22BE-CED9-405A-917A-3BB819EFD2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srcRect l="1051" r="800" b="504"/>
          <a:stretch>
            <a:fillRect/>
          </a:stretch>
        </p:blipFill>
        <p:spPr bwMode="auto">
          <a:xfrm>
            <a:off x="0" y="304800"/>
            <a:ext cx="9144000" cy="6840538"/>
          </a:xfrm>
          <a:prstGeom prst="rect">
            <a:avLst/>
          </a:prstGeom>
          <a:noFill/>
          <a:ln w="9525">
            <a:noFill/>
            <a:miter lim="800000"/>
            <a:headEnd/>
            <a:tailEnd/>
          </a:ln>
        </p:spPr>
      </p:pic>
      <p:sp>
        <p:nvSpPr>
          <p:cNvPr id="2051" name="TextBox 1"/>
          <p:cNvSpPr txBox="1">
            <a:spLocks noChangeArrowheads="1"/>
          </p:cNvSpPr>
          <p:nvPr/>
        </p:nvSpPr>
        <p:spPr bwMode="auto">
          <a:xfrm>
            <a:off x="3200400" y="3725863"/>
            <a:ext cx="5638800" cy="1477328"/>
          </a:xfrm>
          <a:prstGeom prst="rect">
            <a:avLst/>
          </a:prstGeom>
          <a:noFill/>
          <a:ln w="9525">
            <a:noFill/>
            <a:miter lim="800000"/>
            <a:headEnd/>
            <a:tailEnd/>
          </a:ln>
        </p:spPr>
        <p:txBody>
          <a:bodyPr>
            <a:spAutoFit/>
          </a:bodyPr>
          <a:lstStyle/>
          <a:p>
            <a:pPr algn="ctr"/>
            <a:r>
              <a:rPr lang="en-US" b="1" dirty="0" smtClean="0">
                <a:solidFill>
                  <a:schemeClr val="bg1"/>
                </a:solidFill>
              </a:rPr>
              <a:t>Distinguish effective logical writing from poor </a:t>
            </a:r>
            <a:r>
              <a:rPr lang="en-US" b="1" dirty="0" smtClean="0">
                <a:solidFill>
                  <a:schemeClr val="bg1"/>
                </a:solidFill>
              </a:rPr>
              <a:t>writing (Exercise)</a:t>
            </a:r>
            <a:endParaRPr lang="en-US" b="1" dirty="0" smtClean="0">
              <a:solidFill>
                <a:schemeClr val="bg1"/>
              </a:solidFill>
            </a:endParaRPr>
          </a:p>
          <a:p>
            <a:pPr algn="ctr"/>
            <a:r>
              <a:rPr lang="en-US" b="1" dirty="0" smtClean="0">
                <a:solidFill>
                  <a:schemeClr val="bg1"/>
                </a:solidFill>
              </a:rPr>
              <a:t>SESSION </a:t>
            </a:r>
            <a:r>
              <a:rPr lang="en-US" b="1" dirty="0" smtClean="0">
                <a:solidFill>
                  <a:schemeClr val="bg1"/>
                </a:solidFill>
              </a:rPr>
              <a:t>14</a:t>
            </a:r>
            <a:endParaRPr lang="en-US" b="1" dirty="0">
              <a:solidFill>
                <a:schemeClr val="bg1"/>
              </a:solidFill>
            </a:endParaRPr>
          </a:p>
          <a:p>
            <a:pPr algn="ctr"/>
            <a:r>
              <a:rPr lang="en-US" b="1" dirty="0" smtClean="0">
                <a:solidFill>
                  <a:schemeClr val="bg1"/>
                </a:solidFill>
              </a:rPr>
              <a:t>DR. FEBRIYANTINA ISTIARA, </a:t>
            </a:r>
            <a:r>
              <a:rPr lang="en-US" b="1" dirty="0" err="1" smtClean="0">
                <a:solidFill>
                  <a:schemeClr val="bg1"/>
                </a:solidFill>
              </a:rPr>
              <a:t>M.Pd</a:t>
            </a:r>
            <a:endParaRPr lang="en-US" b="1" dirty="0">
              <a:solidFill>
                <a:schemeClr val="bg1"/>
              </a:solidFill>
            </a:endParaRPr>
          </a:p>
          <a:p>
            <a:pPr algn="ctr"/>
            <a:r>
              <a:rPr lang="en-US" b="1" dirty="0">
                <a:solidFill>
                  <a:schemeClr val="bg1"/>
                </a:solidFill>
              </a:rPr>
              <a:t>PENDIDIKAN </a:t>
            </a:r>
            <a:r>
              <a:rPr lang="en-US" b="1" dirty="0" smtClean="0">
                <a:solidFill>
                  <a:schemeClr val="bg1"/>
                </a:solidFill>
              </a:rPr>
              <a:t>BAHASA INGGRIS, </a:t>
            </a:r>
            <a:r>
              <a:rPr lang="en-US" b="1" dirty="0">
                <a:solidFill>
                  <a:schemeClr val="bg1"/>
                </a:solidFill>
              </a:rPr>
              <a:t>FKIP</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a:xfrm>
            <a:off x="533400" y="685800"/>
            <a:ext cx="8229600" cy="685800"/>
          </a:xfrm>
        </p:spPr>
        <p:txBody>
          <a:bodyPr/>
          <a:lstStyle/>
          <a:p>
            <a:pPr>
              <a:spcBef>
                <a:spcPct val="50000"/>
              </a:spcBef>
            </a:pPr>
            <a:r>
              <a:rPr lang="en-US" sz="2400" b="1" dirty="0" smtClean="0"/>
              <a:t/>
            </a:r>
            <a:br>
              <a:rPr lang="en-US" sz="2400" b="1" dirty="0" smtClean="0"/>
            </a:br>
            <a:r>
              <a:rPr lang="en-US" sz="2800" b="1" dirty="0" smtClean="0"/>
              <a:t>Definition of Tone, Attitude, or Mood of the Writer in an English Text</a:t>
            </a:r>
            <a:r>
              <a:rPr lang="en-US" sz="3200" dirty="0" smtClean="0"/>
              <a:t/>
            </a:r>
            <a:br>
              <a:rPr lang="en-US" sz="3200" dirty="0" smtClean="0"/>
            </a:br>
            <a:endParaRPr lang="en-US" sz="3200" b="1" dirty="0" smtClean="0">
              <a:cs typeface="Arial" charset="0"/>
            </a:endParaRPr>
          </a:p>
        </p:txBody>
      </p:sp>
      <p:sp>
        <p:nvSpPr>
          <p:cNvPr id="7172" name="Content Placeholder 5"/>
          <p:cNvSpPr>
            <a:spLocks noGrp="1"/>
          </p:cNvSpPr>
          <p:nvPr>
            <p:ph idx="1"/>
          </p:nvPr>
        </p:nvSpPr>
        <p:spPr>
          <a:xfrm>
            <a:off x="457200" y="1524000"/>
            <a:ext cx="8229600" cy="4602163"/>
          </a:xfrm>
        </p:spPr>
        <p:txBody>
          <a:bodyPr/>
          <a:lstStyle/>
          <a:p>
            <a:pPr algn="just">
              <a:buNone/>
              <a:tabLst>
                <a:tab pos="4691063" algn="l"/>
              </a:tabLst>
            </a:pPr>
            <a:r>
              <a:rPr lang="en-US" sz="2400" dirty="0" smtClean="0"/>
              <a:t>Tone, in a written text, is the attitude of an author to the subject of discussion in writing. Tone is generally conveyed by the author through word choices or the author's point of view on the topic being discussed in his writing. Each writing must have a main subject matter or subject being discussed by the author. The way the author approaches the theme / subject of his writing, this is what is called the Tone, Attitude, or Mood of the author in an English text. The tone in a writing can be classified as serious, comic, sarcastic, concerned, irony, cynical or perhaps many others. Note the following list to find out more examples of tones from a writing in English.</a:t>
            </a:r>
            <a:endParaRPr lang="id-ID" sz="24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srcRect/>
          <a:stretch>
            <a:fillRect/>
          </a:stretch>
        </p:blipFill>
        <p:spPr bwMode="auto">
          <a:xfrm>
            <a:off x="-28575" y="-10886"/>
            <a:ext cx="9172575" cy="6858000"/>
          </a:xfrm>
          <a:prstGeom prst="rect">
            <a:avLst/>
          </a:prstGeom>
          <a:noFill/>
          <a:ln w="9525">
            <a:noFill/>
            <a:miter lim="800000"/>
            <a:headEnd/>
            <a:tailEnd/>
          </a:ln>
        </p:spPr>
      </p:pic>
      <p:sp>
        <p:nvSpPr>
          <p:cNvPr id="8195" name="Title 5"/>
          <p:cNvSpPr>
            <a:spLocks noGrp="1"/>
          </p:cNvSpPr>
          <p:nvPr>
            <p:ph type="title"/>
          </p:nvPr>
        </p:nvSpPr>
        <p:spPr>
          <a:xfrm>
            <a:off x="533400" y="685800"/>
            <a:ext cx="8229600" cy="685800"/>
          </a:xfrm>
        </p:spPr>
        <p:txBody>
          <a:bodyPr/>
          <a:lstStyle/>
          <a:p>
            <a:pPr>
              <a:spcBef>
                <a:spcPct val="50000"/>
              </a:spcBef>
            </a:pPr>
            <a:r>
              <a:rPr lang="en-US" sz="2800" b="1" dirty="0" smtClean="0"/>
              <a:t>Tone </a:t>
            </a:r>
            <a:r>
              <a:rPr lang="en-US" sz="2800" b="1" dirty="0" smtClean="0"/>
              <a:t>Words are the most frequently used authors in English text</a:t>
            </a:r>
            <a:endParaRPr lang="en-US" sz="2800" b="1" dirty="0" smtClean="0">
              <a:cs typeface="Arial" charset="0"/>
            </a:endParaRPr>
          </a:p>
        </p:txBody>
      </p:sp>
      <p:sp>
        <p:nvSpPr>
          <p:cNvPr id="8196" name="Content Placeholder 5"/>
          <p:cNvSpPr>
            <a:spLocks noGrp="1"/>
          </p:cNvSpPr>
          <p:nvPr>
            <p:ph idx="1"/>
          </p:nvPr>
        </p:nvSpPr>
        <p:spPr>
          <a:xfrm>
            <a:off x="457200" y="1524000"/>
            <a:ext cx="8229600" cy="4602163"/>
          </a:xfrm>
        </p:spPr>
        <p:txBody>
          <a:bodyPr/>
          <a:lstStyle/>
          <a:p>
            <a:pPr eaLnBrk="1" hangingPunct="1">
              <a:buFontTx/>
              <a:buChar char="•"/>
            </a:pPr>
            <a:r>
              <a:rPr lang="en-US" b="1" dirty="0" smtClean="0">
                <a:solidFill>
                  <a:srgbClr val="FF0000"/>
                </a:solidFill>
                <a:latin typeface="Arial"/>
              </a:rPr>
              <a:t>Serious</a:t>
            </a:r>
          </a:p>
          <a:p>
            <a:pPr eaLnBrk="1" hangingPunct="1">
              <a:buFontTx/>
              <a:buChar char="•"/>
            </a:pPr>
            <a:r>
              <a:rPr lang="en-US" b="1" dirty="0" smtClean="0">
                <a:solidFill>
                  <a:srgbClr val="FF0000"/>
                </a:solidFill>
                <a:latin typeface="Arial"/>
              </a:rPr>
              <a:t>Solemn</a:t>
            </a:r>
          </a:p>
          <a:p>
            <a:pPr eaLnBrk="1" hangingPunct="1">
              <a:buFontTx/>
              <a:buChar char="•"/>
            </a:pPr>
            <a:r>
              <a:rPr lang="en-US" b="1" dirty="0" smtClean="0">
                <a:solidFill>
                  <a:srgbClr val="FF0000"/>
                </a:solidFill>
                <a:latin typeface="Arial"/>
              </a:rPr>
              <a:t>Critical</a:t>
            </a:r>
          </a:p>
          <a:p>
            <a:pPr eaLnBrk="1" hangingPunct="1">
              <a:buFontTx/>
              <a:buChar char="•"/>
            </a:pPr>
            <a:r>
              <a:rPr lang="en-US" b="1" dirty="0" smtClean="0">
                <a:solidFill>
                  <a:srgbClr val="FF0000"/>
                </a:solidFill>
                <a:latin typeface="Arial"/>
              </a:rPr>
              <a:t>Cynical</a:t>
            </a:r>
          </a:p>
          <a:p>
            <a:pPr eaLnBrk="1" hangingPunct="1">
              <a:buFontTx/>
              <a:buChar char="•"/>
            </a:pPr>
            <a:r>
              <a:rPr lang="en-US" b="1" dirty="0" smtClean="0">
                <a:solidFill>
                  <a:srgbClr val="FF0000"/>
                </a:solidFill>
                <a:latin typeface="Arial"/>
              </a:rPr>
              <a:t>Humorous</a:t>
            </a:r>
          </a:p>
          <a:p>
            <a:pPr eaLnBrk="1" hangingPunct="1">
              <a:buFontTx/>
              <a:buChar char="•"/>
            </a:pPr>
            <a:r>
              <a:rPr lang="en-US" b="1" dirty="0" smtClean="0">
                <a:solidFill>
                  <a:srgbClr val="FF0000"/>
                </a:solidFill>
                <a:latin typeface="Arial"/>
              </a:rPr>
              <a:t>Satiric</a:t>
            </a:r>
          </a:p>
          <a:p>
            <a:pPr eaLnBrk="1" hangingPunct="1">
              <a:buFontTx/>
              <a:buChar char="•"/>
            </a:pPr>
            <a:r>
              <a:rPr lang="en-US" b="1" dirty="0" smtClean="0">
                <a:solidFill>
                  <a:srgbClr val="FF0000"/>
                </a:solidFill>
                <a:latin typeface="Arial"/>
              </a:rPr>
              <a:t>Sarcastic</a:t>
            </a:r>
          </a:p>
          <a:p>
            <a:pPr eaLnBrk="1" hangingPunct="1">
              <a:buFontTx/>
              <a:buChar char="•"/>
            </a:pPr>
            <a:r>
              <a:rPr lang="en-US" b="1" dirty="0" smtClean="0">
                <a:solidFill>
                  <a:srgbClr val="FF0000"/>
                </a:solidFill>
                <a:latin typeface="Arial"/>
              </a:rPr>
              <a:t>Ironic</a:t>
            </a:r>
            <a:endParaRPr lang="id-ID"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srcRect/>
          <a:stretch>
            <a:fillRect/>
          </a:stretch>
        </p:blipFill>
        <p:spPr bwMode="auto">
          <a:xfrm>
            <a:off x="0" y="0"/>
            <a:ext cx="9172575" cy="6858000"/>
          </a:xfrm>
          <a:prstGeom prst="rect">
            <a:avLst/>
          </a:prstGeom>
          <a:noFill/>
          <a:ln w="9525">
            <a:noFill/>
            <a:miter lim="800000"/>
            <a:headEnd/>
            <a:tailEnd/>
          </a:ln>
        </p:spPr>
      </p:pic>
      <p:sp>
        <p:nvSpPr>
          <p:cNvPr id="3074" name="Title 1"/>
          <p:cNvSpPr>
            <a:spLocks noGrp="1"/>
          </p:cNvSpPr>
          <p:nvPr>
            <p:ph type="title"/>
          </p:nvPr>
        </p:nvSpPr>
        <p:spPr/>
        <p:txBody>
          <a:bodyPr/>
          <a:lstStyle/>
          <a:p>
            <a:pPr fontAlgn="auto">
              <a:spcAft>
                <a:spcPts val="0"/>
              </a:spcAft>
              <a:defRPr/>
            </a:pPr>
            <a:r>
              <a:rPr lang="en-GB" sz="3200" b="1" dirty="0" smtClean="0"/>
              <a:t/>
            </a:r>
            <a:br>
              <a:rPr lang="en-GB" sz="3200" b="1" dirty="0" smtClean="0"/>
            </a:br>
            <a:r>
              <a:rPr lang="en-GB" sz="3200" b="1" dirty="0" smtClean="0"/>
              <a:t/>
            </a:r>
            <a:br>
              <a:rPr lang="en-GB" sz="3200" b="1" dirty="0" smtClean="0"/>
            </a:br>
            <a:endParaRPr lang="id-ID" dirty="0" smtClean="0"/>
          </a:p>
        </p:txBody>
      </p:sp>
      <p:pic>
        <p:nvPicPr>
          <p:cNvPr id="1026" name="Picture 2"/>
          <p:cNvPicPr>
            <a:picLocks noGrp="1" noChangeAspect="1" noChangeArrowheads="1"/>
          </p:cNvPicPr>
          <p:nvPr>
            <p:ph idx="1"/>
          </p:nvPr>
        </p:nvPicPr>
        <p:blipFill>
          <a:blip r:embed="rId3"/>
          <a:srcRect/>
          <a:stretch>
            <a:fillRect/>
          </a:stretch>
        </p:blipFill>
        <p:spPr bwMode="auto">
          <a:xfrm>
            <a:off x="2057400" y="817088"/>
            <a:ext cx="5029199" cy="5309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9219" name="Title 5"/>
          <p:cNvSpPr>
            <a:spLocks noGrp="1"/>
          </p:cNvSpPr>
          <p:nvPr>
            <p:ph type="title"/>
          </p:nvPr>
        </p:nvSpPr>
        <p:spPr>
          <a:xfrm>
            <a:off x="533400" y="457200"/>
            <a:ext cx="8229600" cy="914400"/>
          </a:xfrm>
        </p:spPr>
        <p:txBody>
          <a:bodyPr/>
          <a:lstStyle/>
          <a:p>
            <a:pPr>
              <a:spcBef>
                <a:spcPct val="50000"/>
              </a:spcBef>
            </a:pPr>
            <a:r>
              <a:rPr lang="en-US" sz="3200" b="1" dirty="0" smtClean="0"/>
              <a:t/>
            </a:r>
            <a:br>
              <a:rPr lang="en-US" sz="3200" b="1" dirty="0" smtClean="0"/>
            </a:br>
            <a:endParaRPr lang="en-US" sz="3200" dirty="0" smtClean="0">
              <a:latin typeface="Arial" charset="0"/>
              <a:cs typeface="Arial" charset="0"/>
            </a:endParaRPr>
          </a:p>
        </p:txBody>
      </p:sp>
      <p:sp>
        <p:nvSpPr>
          <p:cNvPr id="9220" name="Content Placeholder 5"/>
          <p:cNvSpPr>
            <a:spLocks noGrp="1"/>
          </p:cNvSpPr>
          <p:nvPr>
            <p:ph idx="1"/>
          </p:nvPr>
        </p:nvSpPr>
        <p:spPr>
          <a:xfrm>
            <a:off x="457200" y="1295400"/>
            <a:ext cx="8229600" cy="4830763"/>
          </a:xfrm>
        </p:spPr>
        <p:txBody>
          <a:bodyPr/>
          <a:lstStyle/>
          <a:p>
            <a:r>
              <a:rPr lang="en-US" sz="2800" dirty="0" smtClean="0"/>
              <a:t>Tone Examples in Common Speech</a:t>
            </a:r>
          </a:p>
          <a:p>
            <a:r>
              <a:rPr lang="en-US" sz="2800" dirty="0" smtClean="0"/>
              <a:t>We adopt a variety of tones in our day-to-day speech. This intonation of our speech determines what message we desire to convey. Read a few examples below:</a:t>
            </a:r>
          </a:p>
          <a:p>
            <a:r>
              <a:rPr lang="en-US" sz="2800" b="1" dirty="0" smtClean="0"/>
              <a:t>Example #1</a:t>
            </a:r>
            <a:endParaRPr lang="en-US" sz="2800" dirty="0" smtClean="0"/>
          </a:p>
          <a:p>
            <a:r>
              <a:rPr lang="en-US" sz="2800" dirty="0" smtClean="0"/>
              <a:t>Father: “We are going on a vacation.”</a:t>
            </a:r>
            <a:br>
              <a:rPr lang="en-US" sz="2800" dirty="0" smtClean="0"/>
            </a:br>
            <a:r>
              <a:rPr lang="en-US" sz="2800" dirty="0" smtClean="0"/>
              <a:t>Son: “That’s great!!!”</a:t>
            </a:r>
          </a:p>
          <a:p>
            <a:r>
              <a:rPr lang="en-US" sz="2800" dirty="0" smtClean="0"/>
              <a:t>– </a:t>
            </a:r>
            <a:r>
              <a:rPr lang="en-US" sz="2800" i="1" dirty="0" smtClean="0"/>
              <a:t>The tone of son’s response is very cheerful.</a:t>
            </a:r>
            <a:endParaRPr lang="en-US" sz="2800" dirty="0" smtClean="0"/>
          </a:p>
          <a:p>
            <a:r>
              <a:rPr lang="en-US" sz="2800" b="1" dirty="0" smtClean="0"/>
              <a:t>Example #</a:t>
            </a:r>
            <a:r>
              <a:rPr lang="en-US" sz="2800" b="1" dirty="0" smtClean="0"/>
              <a:t>2</a:t>
            </a:r>
            <a:endParaRPr lang="en-US" sz="2800" dirty="0" smtClean="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2.jpg"/>
          <p:cNvPicPr>
            <a:picLocks noChangeAspect="1" noChangeArrowheads="1"/>
          </p:cNvPicPr>
          <p:nvPr/>
        </p:nvPicPr>
        <p:blipFill>
          <a:blip r:embed="rId3"/>
          <a:srcRect/>
          <a:stretch>
            <a:fillRect/>
          </a:stretch>
        </p:blipFill>
        <p:spPr bwMode="auto">
          <a:xfrm>
            <a:off x="-28575" y="0"/>
            <a:ext cx="9172575" cy="6858000"/>
          </a:xfrm>
          <a:prstGeom prst="rect">
            <a:avLst/>
          </a:prstGeom>
          <a:noFill/>
          <a:ln w="9525">
            <a:noFill/>
            <a:miter lim="800000"/>
            <a:headEnd/>
            <a:tailEnd/>
          </a:ln>
        </p:spPr>
      </p:pic>
      <p:sp>
        <p:nvSpPr>
          <p:cNvPr id="14339" name="Title 5"/>
          <p:cNvSpPr>
            <a:spLocks noGrp="1"/>
          </p:cNvSpPr>
          <p:nvPr>
            <p:ph type="title"/>
          </p:nvPr>
        </p:nvSpPr>
        <p:spPr>
          <a:xfrm>
            <a:off x="533400" y="685800"/>
            <a:ext cx="8229600" cy="685800"/>
          </a:xfrm>
        </p:spPr>
        <p:txBody>
          <a:bodyPr/>
          <a:lstStyle/>
          <a:p>
            <a:pPr>
              <a:spcBef>
                <a:spcPct val="50000"/>
              </a:spcBef>
            </a:pPr>
            <a:r>
              <a:rPr lang="en-US" sz="3200" b="1" dirty="0" smtClean="0"/>
              <a:t/>
            </a:r>
            <a:br>
              <a:rPr lang="en-US" sz="3200" b="1" dirty="0" smtClean="0"/>
            </a:br>
            <a:endParaRPr lang="en-US" sz="3200" b="1" dirty="0" smtClean="0">
              <a:cs typeface="Arial" charset="0"/>
            </a:endParaRPr>
          </a:p>
        </p:txBody>
      </p:sp>
      <p:sp>
        <p:nvSpPr>
          <p:cNvPr id="14340" name="Content Placeholder 5"/>
          <p:cNvSpPr>
            <a:spLocks noGrp="1"/>
          </p:cNvSpPr>
          <p:nvPr>
            <p:ph idx="1"/>
          </p:nvPr>
        </p:nvSpPr>
        <p:spPr>
          <a:xfrm>
            <a:off x="457200" y="1524000"/>
            <a:ext cx="8229600" cy="4602163"/>
          </a:xfrm>
        </p:spPr>
        <p:txBody>
          <a:bodyPr/>
          <a:lstStyle/>
          <a:p>
            <a:r>
              <a:rPr lang="en-US" sz="2400" dirty="0" smtClean="0"/>
              <a:t>Father: “We can’t go on vacation this summer.”</a:t>
            </a:r>
            <a:br>
              <a:rPr lang="en-US" sz="2400" dirty="0" smtClean="0"/>
            </a:br>
            <a:r>
              <a:rPr lang="en-US" sz="2400" dirty="0" smtClean="0"/>
              <a:t>Son: “Yeah, great! That’s what I expected.”</a:t>
            </a:r>
          </a:p>
          <a:p>
            <a:r>
              <a:rPr lang="en-US" sz="2400" dirty="0" smtClean="0"/>
              <a:t>– </a:t>
            </a:r>
            <a:r>
              <a:rPr lang="en-US" sz="2400" i="1" dirty="0" smtClean="0"/>
              <a:t>The son’s tone is sarcastic.</a:t>
            </a:r>
            <a:endParaRPr lang="en-US" sz="2400" dirty="0" smtClean="0"/>
          </a:p>
          <a:p>
            <a:r>
              <a:rPr lang="en-US" sz="2400" b="1" dirty="0" smtClean="0"/>
              <a:t>Example #3</a:t>
            </a:r>
            <a:endParaRPr lang="en-US" sz="2400" dirty="0" smtClean="0"/>
          </a:p>
          <a:p>
            <a:r>
              <a:rPr lang="en-US" sz="2400" dirty="0" smtClean="0"/>
              <a:t>“Yeah, your grades on this exam will be as good as the previous exams.”</a:t>
            </a:r>
          </a:p>
          <a:p>
            <a:r>
              <a:rPr lang="en-US" sz="2400" dirty="0" smtClean="0"/>
              <a:t>– </a:t>
            </a:r>
            <a:r>
              <a:rPr lang="en-US" sz="2400" i="1" dirty="0" smtClean="0"/>
              <a:t>The tone is pessimistic in this example.</a:t>
            </a:r>
            <a:endParaRPr lang="en-US" sz="2400" dirty="0" smtClean="0"/>
          </a:p>
          <a:p>
            <a:r>
              <a:rPr lang="en-US" sz="2400" b="1" dirty="0" smtClean="0"/>
              <a:t>Example #4</a:t>
            </a:r>
            <a:endParaRPr lang="en-US" sz="2400" dirty="0" smtClean="0"/>
          </a:p>
          <a:p>
            <a:r>
              <a:rPr lang="en-US" sz="2400" dirty="0" smtClean="0"/>
              <a:t>“Can someone tell me what the hell is going on here?”</a:t>
            </a:r>
          </a:p>
          <a:p>
            <a:r>
              <a:rPr lang="en-US" sz="2400" dirty="0" smtClean="0"/>
              <a:t>– </a:t>
            </a:r>
            <a:r>
              <a:rPr lang="en-US" sz="2400" i="1" dirty="0" smtClean="0"/>
              <a:t>This has an aggressive tone</a:t>
            </a:r>
            <a:r>
              <a:rPr lang="en-US" sz="2400" dirty="0" smtClean="0"/>
              <a:t>.</a:t>
            </a:r>
          </a:p>
          <a:p>
            <a:endParaRPr lang="en-US" sz="2400" dirty="0" smtClean="0"/>
          </a:p>
          <a:p>
            <a:endParaRPr lang="id-ID" sz="2000" dirty="0" smtClean="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2.jpg"/>
          <p:cNvPicPr>
            <a:picLocks noChangeAspect="1" noChangeArrowheads="1"/>
          </p:cNvPicPr>
          <p:nvPr/>
        </p:nvPicPr>
        <p:blipFill>
          <a:blip r:embed="rId3"/>
          <a:srcRect/>
          <a:stretch>
            <a:fillRect/>
          </a:stretch>
        </p:blipFill>
        <p:spPr bwMode="auto">
          <a:xfrm>
            <a:off x="-28575" y="0"/>
            <a:ext cx="9172575" cy="6858000"/>
          </a:xfrm>
          <a:prstGeom prst="rect">
            <a:avLst/>
          </a:prstGeom>
          <a:noFill/>
          <a:ln w="9525">
            <a:noFill/>
            <a:miter lim="800000"/>
            <a:headEnd/>
            <a:tailEnd/>
          </a:ln>
        </p:spPr>
      </p:pic>
      <p:sp>
        <p:nvSpPr>
          <p:cNvPr id="14339" name="Title 5"/>
          <p:cNvSpPr>
            <a:spLocks noGrp="1"/>
          </p:cNvSpPr>
          <p:nvPr>
            <p:ph type="title"/>
          </p:nvPr>
        </p:nvSpPr>
        <p:spPr>
          <a:xfrm>
            <a:off x="533400" y="685800"/>
            <a:ext cx="8229600" cy="685800"/>
          </a:xfrm>
        </p:spPr>
        <p:txBody>
          <a:bodyPr/>
          <a:lstStyle/>
          <a:p>
            <a:pPr>
              <a:spcBef>
                <a:spcPct val="50000"/>
              </a:spcBef>
            </a:pPr>
            <a:r>
              <a:rPr lang="en-US" sz="3200" b="1" dirty="0" smtClean="0"/>
              <a:t/>
            </a:r>
            <a:br>
              <a:rPr lang="en-US" sz="3200" b="1" dirty="0" smtClean="0"/>
            </a:br>
            <a:endParaRPr lang="en-US" sz="3200" b="1" dirty="0" smtClean="0">
              <a:cs typeface="Arial" charset="0"/>
            </a:endParaRPr>
          </a:p>
        </p:txBody>
      </p:sp>
      <p:sp>
        <p:nvSpPr>
          <p:cNvPr id="14340" name="Content Placeholder 5"/>
          <p:cNvSpPr>
            <a:spLocks noGrp="1"/>
          </p:cNvSpPr>
          <p:nvPr>
            <p:ph idx="1"/>
          </p:nvPr>
        </p:nvSpPr>
        <p:spPr>
          <a:xfrm>
            <a:off x="457200" y="1524000"/>
            <a:ext cx="8229600" cy="4602163"/>
          </a:xfrm>
        </p:spPr>
        <p:txBody>
          <a:bodyPr/>
          <a:lstStyle/>
          <a:p>
            <a:r>
              <a:rPr lang="en-US" sz="3600" dirty="0" smtClean="0">
                <a:cs typeface="Arial" pitchFamily="34" charset="0"/>
              </a:rPr>
              <a:t>Exercise</a:t>
            </a:r>
            <a:endParaRPr lang="id-ID" sz="3600" dirty="0" smtClean="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5363" name="Title 5"/>
          <p:cNvSpPr>
            <a:spLocks noGrp="1"/>
          </p:cNvSpPr>
          <p:nvPr>
            <p:ph type="title"/>
          </p:nvPr>
        </p:nvSpPr>
        <p:spPr>
          <a:xfrm>
            <a:off x="533400" y="685800"/>
            <a:ext cx="8229600" cy="4114800"/>
          </a:xfrm>
        </p:spPr>
        <p:txBody>
          <a:bodyPr/>
          <a:lstStyle/>
          <a:p>
            <a:pPr>
              <a:spcBef>
                <a:spcPct val="50000"/>
              </a:spcBef>
            </a:pPr>
            <a:r>
              <a:rPr lang="en-US" sz="6000" b="1" dirty="0" smtClean="0">
                <a:latin typeface="Arial" charset="0"/>
                <a:cs typeface="Arial" charset="0"/>
              </a:rPr>
              <a:t>THANK YOU</a:t>
            </a:r>
          </a:p>
        </p:txBody>
      </p:sp>
      <p:sp>
        <p:nvSpPr>
          <p:cNvPr id="15364" name="Content Placeholder 5"/>
          <p:cNvSpPr>
            <a:spLocks noGrp="1"/>
          </p:cNvSpPr>
          <p:nvPr>
            <p:ph idx="1"/>
          </p:nvPr>
        </p:nvSpPr>
        <p:spPr>
          <a:xfrm>
            <a:off x="457200" y="1524000"/>
            <a:ext cx="8229600" cy="4602163"/>
          </a:xfrm>
        </p:spPr>
        <p:txBody>
          <a:bodyPr/>
          <a:lstStyle/>
          <a:p>
            <a:pPr marL="0" indent="0">
              <a:buNone/>
            </a:pPr>
            <a:endParaRPr lang="en-US" sz="2800" dirty="0" smtClean="0"/>
          </a:p>
          <a:p>
            <a:pPr>
              <a:buNone/>
            </a:pPr>
            <a:endParaRPr lang="id-ID" sz="2800" dirty="0" smtClean="0">
              <a:latin typeface="Arial" charset="0"/>
              <a:cs typeface="Arial" charset="0"/>
            </a:endParaRPr>
          </a:p>
        </p:txBody>
      </p:sp>
    </p:spTree>
    <p:extLst>
      <p:ext uri="{BB962C8B-B14F-4D97-AF65-F5344CB8AC3E}">
        <p14:creationId xmlns="" xmlns:p14="http://schemas.microsoft.com/office/powerpoint/2010/main" val="1807112175"/>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2252</TotalTime>
  <Words>247</Words>
  <Application>Microsoft Office PowerPoint</Application>
  <PresentationFormat>On-screen Show (4:3)</PresentationFormat>
  <Paragraphs>41</Paragraphs>
  <Slides>8</Slides>
  <Notes>6</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 Definition of Tone, Attitude, or Mood of the Writer in an English Text </vt:lpstr>
      <vt:lpstr>Tone Words are the most frequently used authors in English text</vt:lpstr>
      <vt:lpstr>  </vt:lpstr>
      <vt:lpstr> </vt:lpstr>
      <vt:lpstr> </vt:lpstr>
      <vt:lpstr> </vt:lpstr>
      <vt:lpstr>THANK YOU</vt:lpstr>
    </vt:vector>
  </TitlesOfParts>
  <Company>signDesign Communications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Windows User</cp:lastModifiedBy>
  <cp:revision>266</cp:revision>
  <dcterms:created xsi:type="dcterms:W3CDTF">2010-08-24T06:47:44Z</dcterms:created>
  <dcterms:modified xsi:type="dcterms:W3CDTF">2019-07-09T20:30:11Z</dcterms:modified>
</cp:coreProperties>
</file>