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16" r:id="rId2"/>
    <p:sldId id="384" r:id="rId3"/>
    <p:sldId id="394" r:id="rId4"/>
    <p:sldId id="386" r:id="rId5"/>
    <p:sldId id="387" r:id="rId6"/>
    <p:sldId id="388" r:id="rId7"/>
    <p:sldId id="389" r:id="rId8"/>
    <p:sldId id="390" r:id="rId9"/>
    <p:sldId id="391" r:id="rId10"/>
    <p:sldId id="395" r:id="rId11"/>
    <p:sldId id="396" r:id="rId12"/>
    <p:sldId id="38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varScale="1">
        <p:scale>
          <a:sx n="81" d="100"/>
          <a:sy n="81" d="100"/>
        </p:scale>
        <p:origin x="-15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26/03/2019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11</a:t>
            </a:fld>
            <a:endParaRPr lang="id-ID">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12</a:t>
            </a:fld>
            <a:endParaRPr lang="id-ID">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4</a:t>
            </a:fld>
            <a:endParaRPr lang="id-ID">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5</a:t>
            </a:fld>
            <a:endParaRPr lang="id-ID">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6</a:t>
            </a:fld>
            <a:endParaRPr lang="id-ID">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7</a:t>
            </a:fld>
            <a:endParaRPr lang="id-ID">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8</a:t>
            </a:fld>
            <a:endParaRPr lang="id-ID">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9</a:t>
            </a:fld>
            <a:endParaRPr lang="id-ID">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solidFill>
                  <a:prstClr val="black"/>
                </a:solidFill>
              </a:rPr>
              <a:pPr>
                <a:defRPr/>
              </a:pPr>
              <a:t>10</a:t>
            </a:fld>
            <a:endParaRPr lang="id-ID">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3/26/2019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3/26/2019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3/26/2019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3/26/2019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3/26/2019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ln>
        </p:spPr>
        <p:txBody>
          <a:bodyPr>
            <a:spAutoFit/>
          </a:bodyPr>
          <a:lstStyle/>
          <a:p>
            <a:pPr algn="ctr"/>
            <a:r>
              <a:rPr lang="en-US" b="1" dirty="0" smtClean="0">
                <a:solidFill>
                  <a:schemeClr val="bg1"/>
                </a:solidFill>
              </a:rPr>
              <a:t>VOCABULARY AND WORD ATTACK PART 2</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3</a:t>
            </a:r>
            <a:endParaRPr lang="en-US" b="1" dirty="0">
              <a:solidFill>
                <a:schemeClr val="bg1"/>
              </a:solidFill>
            </a:endParaRPr>
          </a:p>
          <a:p>
            <a:pPr algn="ctr"/>
            <a:r>
              <a:rPr lang="en-US" b="1" dirty="0" smtClean="0">
                <a:solidFill>
                  <a:schemeClr val="bg1"/>
                </a:solidFill>
              </a:rPr>
              <a:t>DR. FEBRIYANTINA ISTIARA, M.PD</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latin typeface="+mn-lt"/>
                <a:cs typeface="Arial" panose="020B0604020202020204" pitchFamily="34" charset="0"/>
              </a:rPr>
              <a:t>Vocabulary Building</a:t>
            </a:r>
            <a:endParaRPr lang="en-US" sz="3200" dirty="0" smtClean="0">
              <a:latin typeface="+mn-lt"/>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lgn="just">
              <a:buNone/>
              <a:tabLst>
                <a:tab pos="4690745" algn="l"/>
              </a:tabLst>
            </a:pPr>
            <a:r>
              <a:rPr lang="en-US" dirty="0" smtClean="0"/>
              <a:t/>
            </a:r>
            <a:br>
              <a:rPr lang="en-US" dirty="0" smtClean="0"/>
            </a:br>
            <a:r>
              <a:rPr lang="en-US" sz="2400" dirty="0" smtClean="0"/>
              <a:t>This </a:t>
            </a:r>
            <a:r>
              <a:rPr lang="en-US" sz="2400" dirty="0" smtClean="0"/>
              <a:t>reading technique is related to two main processes in </a:t>
            </a:r>
            <a:r>
              <a:rPr lang="en-US" sz="2400" dirty="0" smtClean="0"/>
              <a:t>the realm </a:t>
            </a:r>
            <a:r>
              <a:rPr lang="en-US" sz="2400" dirty="0" smtClean="0"/>
              <a:t>of morphology, namely derivation and inflection. The derivation process is interpreted as a morphological process which results in changes in meaning and / or changes in categories. The inflection process refers to the morphological process in the form of affixation which is closely related to juxtaposition, marker of changes in tenses, and ownership. The following are examples of the application of this technique.</a:t>
            </a:r>
            <a:endParaRPr lang="en-US" sz="24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endParaRPr lang="en-US" sz="3200" dirty="0" smtClean="0">
              <a:latin typeface="+mn-lt"/>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tabLst>
                <a:tab pos="4690745" algn="l"/>
              </a:tabLst>
            </a:pPr>
            <a:r>
              <a:rPr lang="en-US" sz="2400" dirty="0" smtClean="0"/>
              <a:t>Verb             Noun             Adjective            Adverb</a:t>
            </a:r>
            <a:br>
              <a:rPr lang="en-US" sz="2400" dirty="0" smtClean="0"/>
            </a:br>
            <a:r>
              <a:rPr lang="en-US" sz="2400" dirty="0" smtClean="0"/>
              <a:t> help              </a:t>
            </a:r>
            <a:r>
              <a:rPr lang="en-US" sz="2400" dirty="0" err="1" smtClean="0"/>
              <a:t>help</a:t>
            </a:r>
            <a:r>
              <a:rPr lang="en-US" sz="2400" dirty="0" smtClean="0"/>
              <a:t>                helpful              helpfully</a:t>
            </a:r>
            <a:br>
              <a:rPr lang="en-US" sz="2400" dirty="0" smtClean="0"/>
            </a:br>
            <a:r>
              <a:rPr lang="en-US" sz="2400" dirty="0" smtClean="0"/>
              <a:t>comfort       </a:t>
            </a:r>
            <a:r>
              <a:rPr lang="en-US" sz="2400" dirty="0" err="1" smtClean="0"/>
              <a:t>comfort</a:t>
            </a:r>
            <a:r>
              <a:rPr lang="en-US" sz="2400" dirty="0" smtClean="0"/>
              <a:t>          comfortable       comfortably </a:t>
            </a:r>
            <a:br>
              <a:rPr lang="en-US" sz="2400" dirty="0" smtClean="0"/>
            </a:br>
            <a:r>
              <a:rPr lang="en-US" sz="2400" dirty="0" smtClean="0"/>
              <a:t>enlarge      enlargement        large                 largely</a:t>
            </a:r>
            <a:br>
              <a:rPr lang="en-US" sz="2400" dirty="0" smtClean="0"/>
            </a:br>
            <a:r>
              <a:rPr lang="en-US" sz="2400" dirty="0" smtClean="0"/>
              <a:t>enjoy          Enjoyment        enjoyable          </a:t>
            </a:r>
            <a:r>
              <a:rPr lang="en-US" sz="2400" dirty="0" err="1" smtClean="0"/>
              <a:t>enjoyable</a:t>
            </a:r>
            <a:r>
              <a:rPr lang="en-US" sz="2400" dirty="0" smtClean="0"/>
              <a:t>  </a:t>
            </a:r>
            <a:br>
              <a:rPr lang="en-US" sz="2400" dirty="0" smtClean="0"/>
            </a:br>
            <a:r>
              <a:rPr lang="en-US" sz="2400" dirty="0" smtClean="0"/>
              <a:t>compete     competition     competitive      Competitively</a:t>
            </a:r>
            <a:r>
              <a:rPr lang="en-US" dirty="0" smtClean="0"/>
              <a:t>   </a:t>
            </a:r>
            <a:br>
              <a:rPr lang="en-US" dirty="0" smtClean="0"/>
            </a:br>
            <a:endParaRPr lang="en-US"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endParaRPr lang="en-US" sz="3200"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tabLst>
                <a:tab pos="4690745" algn="l"/>
              </a:tabLst>
            </a:pPr>
            <a:r>
              <a:rPr lang="en-US" sz="2200" dirty="0" smtClean="0">
                <a:latin typeface="Arial" panose="020B0604020202020204" pitchFamily="34" charset="0"/>
                <a:cs typeface="Arial" panose="020B0604020202020204" pitchFamily="34" charset="0"/>
              </a:rPr>
              <a:t>Thank you</a:t>
            </a:r>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LEARNING OUTCOME</a:t>
            </a:r>
          </a:p>
        </p:txBody>
      </p:sp>
      <p:sp>
        <p:nvSpPr>
          <p:cNvPr id="7172" name="Content Placeholder 5"/>
          <p:cNvSpPr>
            <a:spLocks noGrp="1"/>
          </p:cNvSpPr>
          <p:nvPr>
            <p:ph idx="1"/>
          </p:nvPr>
        </p:nvSpPr>
        <p:spPr>
          <a:xfrm>
            <a:off x="457200" y="1524000"/>
            <a:ext cx="8229600" cy="4602163"/>
          </a:xfrm>
        </p:spPr>
        <p:txBody>
          <a:bodyPr/>
          <a:lstStyle/>
          <a:p>
            <a:pPr>
              <a:tabLst>
                <a:tab pos="4690745" algn="l"/>
              </a:tabLst>
            </a:pPr>
            <a:r>
              <a:rPr lang="en-US" sz="2400" dirty="0" smtClean="0"/>
              <a:t>Students are able to know </a:t>
            </a:r>
            <a:r>
              <a:rPr lang="en-US" sz="2400" dirty="0" smtClean="0"/>
              <a:t>strategies words attack. </a:t>
            </a:r>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dirty="0" smtClean="0"/>
              <a:t>Word Attack Strategies</a:t>
            </a:r>
            <a:endParaRPr lang="en-US"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tabLst>
                <a:tab pos="4690745" algn="l"/>
              </a:tabLst>
            </a:pPr>
            <a:r>
              <a:rPr lang="en-US" sz="4000" dirty="0" smtClean="0"/>
              <a:t>Word-attack strategies help students decode, pronounce, and understand unfamiliar words. They help students attack words piece by piece or from a different angle. Model and instruct students:</a:t>
            </a:r>
          </a:p>
          <a:p>
            <a:pPr>
              <a:tabLst>
                <a:tab pos="4690745" algn="l"/>
              </a:tabLst>
            </a:pPr>
            <a:endParaRPr lang="id-ID" sz="4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Use Picture Clues</a:t>
            </a:r>
            <a:r>
              <a:rPr lang="en-US" sz="3200" dirty="0" smtClean="0"/>
              <a:t/>
            </a:r>
            <a:br>
              <a:rPr lang="en-US" sz="3200" dirty="0" smtClean="0"/>
            </a:br>
            <a:endParaRPr lang="en-US" sz="3200"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r>
              <a:rPr lang="en-US" dirty="0" smtClean="0"/>
              <a:t>Look at the picture. </a:t>
            </a:r>
          </a:p>
          <a:p>
            <a:r>
              <a:rPr lang="en-US" dirty="0" smtClean="0"/>
              <a:t>Are there people, objects, or actions in the picture that might make sense in the sentence? </a:t>
            </a:r>
          </a:p>
          <a:p>
            <a:pPr>
              <a:buNone/>
              <a:tabLst>
                <a:tab pos="4690745" algn="l"/>
              </a:tabLst>
            </a:pPr>
            <a:endParaRPr lang="en-US"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Sound Out the Word</a:t>
            </a:r>
            <a:endParaRPr lang="en-US" sz="3200"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tabLst>
                <a:tab pos="4690745" algn="l"/>
              </a:tabLst>
            </a:pPr>
            <a:endParaRPr lang="en-US" dirty="0" smtClean="0">
              <a:latin typeface="Arial" panose="020B0604020202020204" pitchFamily="34" charset="0"/>
              <a:cs typeface="Arial" panose="020B0604020202020204" pitchFamily="34" charset="0"/>
            </a:endParaRPr>
          </a:p>
          <a:p>
            <a:r>
              <a:rPr lang="en-US" dirty="0" smtClean="0"/>
              <a:t>Start with the first letter, and say each letter-sound out loud. </a:t>
            </a:r>
          </a:p>
          <a:p>
            <a:r>
              <a:rPr lang="en-US" dirty="0" smtClean="0"/>
              <a:t>Blend the sounds together and try to say the word. Does the word make sense in the sentence? </a:t>
            </a:r>
          </a:p>
          <a:p>
            <a:pPr>
              <a:tabLst>
                <a:tab pos="4690745" algn="l"/>
              </a:tabLst>
            </a:pPr>
            <a:endParaRPr lang="en-US" dirty="0" smtClean="0">
              <a:latin typeface="Arial" panose="020B0604020202020204" pitchFamily="34" charset="0"/>
              <a:cs typeface="Arial" panose="020B0604020202020204" pitchFamily="34" charset="0"/>
            </a:endParaRPr>
          </a:p>
          <a:p>
            <a:pPr>
              <a:tabLst>
                <a:tab pos="4690745" algn="l"/>
              </a:tabLst>
            </a:pPr>
            <a:endParaRPr lang="id-ID"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Look for Chunks in the Word</a:t>
            </a:r>
            <a:endParaRPr lang="en-US" sz="3200"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pPr>
              <a:buNone/>
              <a:tabLst>
                <a:tab pos="4690745" algn="l"/>
              </a:tabLst>
            </a:pPr>
            <a:endParaRPr lang="en-US" dirty="0" smtClean="0">
              <a:latin typeface="Arial" panose="020B0604020202020204" pitchFamily="34" charset="0"/>
              <a:cs typeface="Arial" panose="020B0604020202020204" pitchFamily="34" charset="0"/>
            </a:endParaRPr>
          </a:p>
          <a:p>
            <a:r>
              <a:rPr lang="en-US" dirty="0" smtClean="0"/>
              <a:t>Look for familiar letter chunks. They may be sound/symbols, prefixes, suffixes, endings, whole words, or base words. </a:t>
            </a:r>
          </a:p>
          <a:p>
            <a:r>
              <a:rPr lang="en-US" dirty="0" smtClean="0"/>
              <a:t>Read each chunk by itself. Then blend the chunks together and sound out the word. Does that word make sense in the sentence? </a:t>
            </a:r>
          </a:p>
          <a:p>
            <a:pPr>
              <a:tabLst>
                <a:tab pos="4690745" algn="l"/>
              </a:tabLst>
            </a:pPr>
            <a:endParaRPr lang="id-ID"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Connect to a Word You Know</a:t>
            </a:r>
            <a:endParaRPr lang="en-US" sz="3200" dirty="0" smtClean="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r>
              <a:rPr lang="en-US" dirty="0" smtClean="0"/>
              <a:t>Think of a word that looks like the unfamiliar word. </a:t>
            </a:r>
          </a:p>
          <a:p>
            <a:r>
              <a:rPr lang="en-US" dirty="0" smtClean="0"/>
              <a:t>Compare the familiar word to the unfamiliar word. Decide if the familiar word is a chunk or form of the unfamiliar word. </a:t>
            </a:r>
          </a:p>
          <a:p>
            <a:r>
              <a:rPr lang="en-US" dirty="0" smtClean="0"/>
              <a:t>Use the known word in the sentence to see if it makes sense. If so, the meanings of the two words are close enough for understanding. </a:t>
            </a:r>
          </a:p>
          <a:p>
            <a:pPr>
              <a:tabLst>
                <a:tab pos="4690745" algn="l"/>
              </a:tabLst>
            </a:pPr>
            <a:endParaRPr lang="id-ID"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Reread the Sentence</a:t>
            </a:r>
            <a:endParaRPr lang="en-US" sz="3200" dirty="0" smtClean="0">
              <a:latin typeface="+mn-lt"/>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r>
              <a:rPr lang="en-US" dirty="0" smtClean="0"/>
              <a:t>Read the sentence more than once. </a:t>
            </a:r>
          </a:p>
          <a:p>
            <a:r>
              <a:rPr lang="en-US" dirty="0" smtClean="0"/>
              <a:t>Think about what word might make sense in the sentence. Try the word and see if the sentence makes sense. </a:t>
            </a:r>
          </a:p>
          <a:p>
            <a:pPr>
              <a:tabLst>
                <a:tab pos="4690745" algn="l"/>
              </a:tabLst>
            </a:pPr>
            <a:endParaRPr lang="id-ID"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lgn="l">
              <a:spcBef>
                <a:spcPct val="50000"/>
              </a:spcBef>
            </a:pPr>
            <a:r>
              <a:rPr lang="en-US" sz="3200" dirty="0" smtClean="0"/>
              <a:t>Keep Reading</a:t>
            </a:r>
            <a:endParaRPr lang="en-US" sz="3200" dirty="0" smtClean="0">
              <a:latin typeface="+mn-lt"/>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a:lstStyle/>
          <a:p>
            <a:r>
              <a:rPr lang="en-US" dirty="0" smtClean="0"/>
              <a:t>Read past the unfamiliar word and look for clues. </a:t>
            </a:r>
          </a:p>
          <a:p>
            <a:r>
              <a:rPr lang="en-US" dirty="0" smtClean="0"/>
              <a:t>If the word is repeated, compare the second sentence to the first. What word might make sense in both? </a:t>
            </a:r>
          </a:p>
          <a:p>
            <a:pPr eaLnBrk="1" hangingPunct="1">
              <a:buNone/>
            </a:pPr>
            <a:endParaRPr lang="id-ID"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337</Words>
  <Application>WPS Presentation</Application>
  <PresentationFormat>On-screen Show (4:3)</PresentationFormat>
  <Paragraphs>44</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LEARNING OUTCOME</vt:lpstr>
      <vt:lpstr>Word Attack Strategies</vt:lpstr>
      <vt:lpstr>Use Picture Clues </vt:lpstr>
      <vt:lpstr>Sound Out the Word</vt:lpstr>
      <vt:lpstr>Look for Chunks in the Word</vt:lpstr>
      <vt:lpstr>Connect to a Word You Know</vt:lpstr>
      <vt:lpstr>Reread the Sentence</vt:lpstr>
      <vt:lpstr>Keep Reading</vt:lpstr>
      <vt:lpstr>Vocabulary Building</vt:lpstr>
      <vt:lpstr>Slide 11</vt:lpstr>
      <vt:lpstr>Slide 12</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Windows User</cp:lastModifiedBy>
  <cp:revision>278</cp:revision>
  <dcterms:created xsi:type="dcterms:W3CDTF">2010-08-24T06:47:00Z</dcterms:created>
  <dcterms:modified xsi:type="dcterms:W3CDTF">2019-03-26T16:06:27Z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1033-10.2.0.7635</vt:lpwstr>
  </property>
</Properties>
</file>