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16" r:id="rId2"/>
    <p:sldId id="384" r:id="rId3"/>
    <p:sldId id="394" r:id="rId4"/>
    <p:sldId id="386" r:id="rId5"/>
    <p:sldId id="387" r:id="rId6"/>
    <p:sldId id="388" r:id="rId7"/>
    <p:sldId id="389" r:id="rId8"/>
    <p:sldId id="390" r:id="rId9"/>
    <p:sldId id="391" r:id="rId10"/>
    <p:sldId id="395" r:id="rId11"/>
    <p:sldId id="396" r:id="rId12"/>
    <p:sldId id="397" r:id="rId13"/>
    <p:sldId id="398" r:id="rId14"/>
    <p:sldId id="399" r:id="rId15"/>
    <p:sldId id="400" r:id="rId16"/>
    <p:sldId id="401" r:id="rId17"/>
    <p:sldId id="402" r:id="rId18"/>
    <p:sldId id="385"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p:scale>
          <a:sx n="53" d="100"/>
          <a:sy n="53" d="100"/>
        </p:scale>
        <p:origin x="-1114" y="2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A7411F-5962-43D2-8BDF-DBE29F4535E2}" type="datetimeFigureOut">
              <a:rPr lang="id-ID"/>
              <a:pPr>
                <a:defRPr/>
              </a:pPr>
              <a:t>15/04/2019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3707B7-A839-446A-9626-7F48954E6744}" type="slidenum">
              <a:rPr lang="id-ID"/>
              <a:pPr>
                <a:defRPr/>
              </a:pPr>
              <a:t>‹#›</a:t>
            </a:fld>
            <a:endParaRPr lang="id-ID"/>
          </a:p>
        </p:txBody>
      </p:sp>
    </p:spTree>
    <p:extLst>
      <p:ext uri="{BB962C8B-B14F-4D97-AF65-F5344CB8AC3E}">
        <p14:creationId xmlns:p14="http://schemas.microsoft.com/office/powerpoint/2010/main" val="2704447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11</a:t>
            </a:fld>
            <a:endParaRPr lang="id-ID">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12</a:t>
            </a:fld>
            <a:endParaRPr lang="id-ID">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13</a:t>
            </a:fld>
            <a:endParaRPr lang="id-ID">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14</a:t>
            </a:fld>
            <a:endParaRPr lang="id-ID">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15</a:t>
            </a:fld>
            <a:endParaRPr lang="id-ID">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16</a:t>
            </a:fld>
            <a:endParaRPr lang="id-ID">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17</a:t>
            </a:fld>
            <a:endParaRPr lang="id-ID">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18</a:t>
            </a:fld>
            <a:endParaRPr lang="id-ID">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dirty="0"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4</a:t>
            </a:fld>
            <a:endParaRPr lang="id-ID">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5</a:t>
            </a:fld>
            <a:endParaRPr lang="id-ID">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6</a:t>
            </a:fld>
            <a:endParaRPr lang="id-ID">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7</a:t>
            </a:fld>
            <a:endParaRPr lang="id-ID">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8</a:t>
            </a:fld>
            <a:endParaRPr lang="id-ID">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9</a:t>
            </a:fld>
            <a:endParaRPr lang="id-ID">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p:spPr>
      </p:sp>
      <p:sp>
        <p:nvSpPr>
          <p:cNvPr id="21507" name="Notes Placeholder 2"/>
          <p:cNvSpPr>
            <a:spLocks noGrp="1"/>
          </p:cNvSpPr>
          <p:nvPr>
            <p:ph type="body" idx="1"/>
          </p:nvPr>
        </p:nvSpPr>
        <p:spPr bwMode="auto">
          <a:noFill/>
        </p:spPr>
        <p:txBody>
          <a:bodyPr wrap="square" numCol="1" anchor="t" anchorCtr="0" compatLnSpc="1"/>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solidFill>
                  <a:prstClr val="black"/>
                </a:solidFill>
              </a:rPr>
              <a:pPr>
                <a:defRPr/>
              </a:pPr>
              <a:t>10</a:t>
            </a:fld>
            <a:endParaRPr lang="id-ID">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E5D95F-5A60-4647-90B4-4AFF87F539DD}" type="datetime1">
              <a:rPr lang="en-US"/>
              <a:pPr>
                <a:defRPr/>
              </a:pPr>
              <a:t>4/15/2019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7FAC3-0F19-412E-969C-BD194A5748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12288-0F77-4C6A-BF8B-D755D3F4BACF}" type="datetime1">
              <a:rPr lang="en-US"/>
              <a:pPr>
                <a:defRPr/>
              </a:pPr>
              <a:t>4/15/2019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A2D8B-6010-4AA9-8A3F-28DD6CC616FA}" type="datetime1">
              <a:rPr lang="en-US"/>
              <a:pPr>
                <a:defRPr/>
              </a:pPr>
              <a:t>4/15/2019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F78FA-53DA-4C19-8544-485CE105EB33}" type="datetime1">
              <a:rPr lang="en-US"/>
              <a:pPr>
                <a:defRPr/>
              </a:pPr>
              <a:t>4/15/2019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9862A3-2013-438F-9049-7E56A3DD6830}" type="datetime1">
              <a:rPr lang="en-US"/>
              <a:pPr>
                <a:defRPr/>
              </a:pPr>
              <a:t>4/15/2019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AC3A71-D019-4897-914A-43B3D80389AA}" type="datetime1">
              <a:rPr lang="en-US"/>
              <a:pPr>
                <a:defRPr/>
              </a:pPr>
              <a:t>4/15/2019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C494FC-3B95-4709-98B0-68F0CBCA4BC1}" type="datetime1">
              <a:rPr lang="en-US"/>
              <a:pPr>
                <a:defRPr/>
              </a:pPr>
              <a:t>4/15/2019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D20611-488E-4775-99CA-66F08B3CD9F2}" type="datetime1">
              <a:rPr lang="en-US"/>
              <a:pPr>
                <a:defRPr/>
              </a:pPr>
              <a:t>4/15/2019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2F9DD1-48A0-45EA-BB4C-ADBA667B1D3A}" type="datetime1">
              <a:rPr lang="en-US"/>
              <a:pPr>
                <a:defRPr/>
              </a:pPr>
              <a:t>4/15/2019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4FB05B-3B90-4014-AE71-08619DCDC0D6}" type="datetime1">
              <a:rPr lang="en-US"/>
              <a:pPr>
                <a:defRPr/>
              </a:pPr>
              <a:t>4/15/2019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A1A67-7B74-4A67-97CE-7B00FC7E03EE}" type="datetime1">
              <a:rPr lang="en-US"/>
              <a:pPr>
                <a:defRPr/>
              </a:pPr>
              <a:t>4/15/2019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BE28D7-1570-419B-AB9A-79F9EDBE69CA}" type="datetime1">
              <a:rPr lang="en-US"/>
              <a:pPr>
                <a:defRPr/>
              </a:pPr>
              <a:t>4/15/2019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00400" y="3725863"/>
            <a:ext cx="5638800" cy="1477328"/>
          </a:xfrm>
          <a:prstGeom prst="rect">
            <a:avLst/>
          </a:prstGeom>
          <a:noFill/>
          <a:ln w="9525">
            <a:noFill/>
            <a:miter lim="800000"/>
          </a:ln>
        </p:spPr>
        <p:txBody>
          <a:bodyPr>
            <a:spAutoFit/>
          </a:bodyPr>
          <a:lstStyle/>
          <a:p>
            <a:pPr algn="ctr"/>
            <a:r>
              <a:rPr lang="en-US" b="1" dirty="0">
                <a:solidFill>
                  <a:schemeClr val="bg1"/>
                </a:solidFill>
              </a:rPr>
              <a:t>Finding the Main Idea, Making Inferences, Drawing Conclusions, and Summarizing</a:t>
            </a:r>
            <a:br>
              <a:rPr lang="en-US" b="1" dirty="0">
                <a:solidFill>
                  <a:schemeClr val="bg1"/>
                </a:solidFill>
              </a:rPr>
            </a:br>
            <a:r>
              <a:rPr lang="en-US" b="1" dirty="0" smtClean="0">
                <a:solidFill>
                  <a:schemeClr val="bg1"/>
                </a:solidFill>
              </a:rPr>
              <a:t>SESSION 7</a:t>
            </a:r>
            <a:endParaRPr lang="en-US" b="1" dirty="0">
              <a:solidFill>
                <a:schemeClr val="bg1"/>
              </a:solidFill>
            </a:endParaRPr>
          </a:p>
          <a:p>
            <a:pPr algn="ctr"/>
            <a:r>
              <a:rPr lang="en-US" b="1" dirty="0" smtClean="0">
                <a:solidFill>
                  <a:schemeClr val="bg1"/>
                </a:solidFill>
              </a:rPr>
              <a:t>DR. FEBRIYANTINA ISTIARA, M.PD</a:t>
            </a:r>
            <a:endParaRPr lang="en-US" b="1" dirty="0">
              <a:solidFill>
                <a:schemeClr val="bg1"/>
              </a:solidFill>
            </a:endParaRPr>
          </a:p>
          <a:p>
            <a:pPr algn="ctr"/>
            <a:r>
              <a:rPr lang="en-US" b="1" dirty="0">
                <a:solidFill>
                  <a:schemeClr val="bg1"/>
                </a:solidFill>
              </a:rPr>
              <a:t>PENDIDIKAN </a:t>
            </a:r>
            <a:r>
              <a:rPr lang="en-US" b="1" dirty="0" smtClean="0">
                <a:solidFill>
                  <a:schemeClr val="bg1"/>
                </a:solidFill>
              </a:rPr>
              <a:t>BAHASA INGGRIS, </a:t>
            </a:r>
            <a:r>
              <a:rPr lang="en-US" b="1" dirty="0">
                <a:solidFill>
                  <a:schemeClr val="bg1"/>
                </a:solidFill>
              </a:rPr>
              <a:t>FKIP</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dirty="0">
                <a:latin typeface="+mn-lt"/>
                <a:cs typeface="Arial" panose="020B0604020202020204" pitchFamily="34" charset="0"/>
              </a:rPr>
              <a:t>Within the paragraph</a:t>
            </a:r>
            <a:endParaRPr lang="en-US" sz="3200" dirty="0" smtClean="0">
              <a:latin typeface="+mn-lt"/>
              <a:cs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a:lstStyle/>
          <a:p>
            <a:pPr algn="just">
              <a:tabLst>
                <a:tab pos="4690745" algn="l"/>
              </a:tabLst>
            </a:pPr>
            <a:r>
              <a:rPr lang="en-US" sz="2800" dirty="0">
                <a:cs typeface="Arial" panose="020B0604020202020204" pitchFamily="34" charset="0"/>
              </a:rPr>
              <a:t>Jim always seems to score well on tests. How does he do it? </a:t>
            </a:r>
            <a:r>
              <a:rPr lang="en-US" sz="2800" dirty="0">
                <a:solidFill>
                  <a:srgbClr val="FF0000"/>
                </a:solidFill>
                <a:cs typeface="Arial" panose="020B0604020202020204" pitchFamily="34" charset="0"/>
              </a:rPr>
              <a:t>Jim offers these tips for successful studying. The first step is to decide what to study. </a:t>
            </a:r>
            <a:r>
              <a:rPr lang="en-US" sz="2800" dirty="0">
                <a:cs typeface="Arial" panose="020B0604020202020204" pitchFamily="34" charset="0"/>
              </a:rPr>
              <a:t>Find out what topics will be covered on the test. Next, organize your notes and other materials on these topics. Third, make study guides to use as memory aids. Your final step is to review your notes and study guides until you feel confident about taking the test." </a:t>
            </a:r>
            <a:endParaRPr lang="en-US" sz="2800" dirty="0" smtClean="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dirty="0">
                <a:cs typeface="Arial" panose="020B0604020202020204" pitchFamily="34" charset="0"/>
              </a:rPr>
              <a:t>Finding the Stated Main Idea</a:t>
            </a:r>
            <a:endParaRPr lang="en-US" sz="3200" dirty="0" smtClean="0">
              <a:cs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a:lstStyle/>
          <a:p>
            <a:pPr>
              <a:tabLst>
                <a:tab pos="4690745" algn="l"/>
              </a:tabLst>
            </a:pPr>
            <a:r>
              <a:rPr lang="en-US" sz="2400" dirty="0">
                <a:cs typeface="Arial" panose="020B0604020202020204" pitchFamily="34" charset="0"/>
              </a:rPr>
              <a:t>Locate the Topic </a:t>
            </a:r>
          </a:p>
          <a:p>
            <a:pPr>
              <a:tabLst>
                <a:tab pos="4690745" algn="l"/>
              </a:tabLst>
            </a:pPr>
            <a:r>
              <a:rPr lang="en-US" sz="2400" dirty="0">
                <a:cs typeface="Arial" panose="020B0604020202020204" pitchFamily="34" charset="0"/>
              </a:rPr>
              <a:t>Locate the Most General Sentence /Thesis (if there is one)</a:t>
            </a:r>
          </a:p>
          <a:p>
            <a:pPr>
              <a:tabLst>
                <a:tab pos="4690745" algn="l"/>
              </a:tabLst>
            </a:pPr>
            <a:r>
              <a:rPr lang="en-US" sz="2400" dirty="0">
                <a:cs typeface="Arial" panose="020B0604020202020204" pitchFamily="34" charset="0"/>
              </a:rPr>
              <a:t>Check topic sentences:</a:t>
            </a:r>
          </a:p>
          <a:p>
            <a:pPr>
              <a:tabLst>
                <a:tab pos="4690745" algn="l"/>
              </a:tabLst>
            </a:pPr>
            <a:r>
              <a:rPr lang="en-US" sz="2400" dirty="0">
                <a:cs typeface="Arial" panose="020B0604020202020204" pitchFamily="34" charset="0"/>
              </a:rPr>
              <a:t>Topic Sentence First (usually)</a:t>
            </a:r>
          </a:p>
          <a:p>
            <a:pPr>
              <a:tabLst>
                <a:tab pos="4690745" algn="l"/>
              </a:tabLst>
            </a:pPr>
            <a:r>
              <a:rPr lang="en-US" sz="2400" dirty="0">
                <a:cs typeface="Arial" panose="020B0604020202020204" pitchFamily="34" charset="0"/>
              </a:rPr>
              <a:t>Topic Sentence Last  (second in frequency)</a:t>
            </a:r>
          </a:p>
          <a:p>
            <a:pPr>
              <a:tabLst>
                <a:tab pos="4690745" algn="l"/>
              </a:tabLst>
            </a:pPr>
            <a:r>
              <a:rPr lang="en-US" sz="2400" dirty="0">
                <a:cs typeface="Arial" panose="020B0604020202020204" pitchFamily="34" charset="0"/>
              </a:rPr>
              <a:t>Topic Sentence in the Middle</a:t>
            </a:r>
          </a:p>
          <a:p>
            <a:pPr>
              <a:tabLst>
                <a:tab pos="4690745" algn="l"/>
              </a:tabLst>
            </a:pPr>
            <a:r>
              <a:rPr lang="en-US" sz="2400" dirty="0">
                <a:cs typeface="Arial" panose="020B0604020202020204" pitchFamily="34" charset="0"/>
              </a:rPr>
              <a:t>Topic Sentence First and Last (last = emphasis)</a:t>
            </a:r>
          </a:p>
          <a:p>
            <a:pPr>
              <a:tabLst>
                <a:tab pos="4690745" algn="l"/>
              </a:tabLst>
            </a:pPr>
            <a:r>
              <a:rPr lang="en-US" sz="2400" dirty="0">
                <a:cs typeface="Arial" panose="020B0604020202020204" pitchFamily="34" charset="0"/>
              </a:rPr>
              <a:t>Study the Details—all the sentences in a paragraph must relate/support/explain the main idea.</a:t>
            </a:r>
          </a:p>
          <a:p>
            <a:pPr>
              <a:tabLst>
                <a:tab pos="4690745" algn="l"/>
              </a:tabLst>
            </a:pPr>
            <a:endParaRPr lang="id-ID" sz="2400" dirty="0" smtClean="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dirty="0">
                <a:cs typeface="Arial" panose="020B0604020202020204" pitchFamily="34" charset="0"/>
              </a:rPr>
              <a:t>Inferring Unstated Main Ideas</a:t>
            </a:r>
            <a:endParaRPr lang="en-US" sz="3200" dirty="0" smtClean="0">
              <a:cs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a:lstStyle/>
          <a:p>
            <a:pPr>
              <a:tabLst>
                <a:tab pos="4690745" algn="l"/>
              </a:tabLst>
            </a:pPr>
            <a:r>
              <a:rPr lang="en-US" sz="3600" dirty="0">
                <a:cs typeface="Arial" panose="020B0604020202020204" pitchFamily="34" charset="0"/>
              </a:rPr>
              <a:t>Find the topic.</a:t>
            </a:r>
          </a:p>
          <a:p>
            <a:pPr>
              <a:tabLst>
                <a:tab pos="4690745" algn="l"/>
              </a:tabLst>
            </a:pPr>
            <a:r>
              <a:rPr lang="en-US" sz="3600" dirty="0">
                <a:cs typeface="Arial" panose="020B0604020202020204" pitchFamily="34" charset="0"/>
              </a:rPr>
              <a:t>Decide what the writer wants you to know about the topic.</a:t>
            </a:r>
          </a:p>
          <a:p>
            <a:pPr>
              <a:tabLst>
                <a:tab pos="4690745" algn="l"/>
              </a:tabLst>
            </a:pPr>
            <a:r>
              <a:rPr lang="en-US" sz="3600" dirty="0">
                <a:cs typeface="Arial" panose="020B0604020202020204" pitchFamily="34" charset="0"/>
              </a:rPr>
              <a:t>Consider the author’s purpose or perspective on the topic.</a:t>
            </a:r>
          </a:p>
          <a:p>
            <a:pPr>
              <a:tabLst>
                <a:tab pos="4690745" algn="l"/>
              </a:tabLst>
            </a:pPr>
            <a:r>
              <a:rPr lang="en-US" sz="3600" dirty="0">
                <a:cs typeface="Arial" panose="020B0604020202020204" pitchFamily="34" charset="0"/>
              </a:rPr>
              <a:t>Express this idea in your own words.</a:t>
            </a:r>
          </a:p>
          <a:p>
            <a:pPr marL="0" indent="0">
              <a:buNone/>
              <a:tabLst>
                <a:tab pos="4690745" algn="l"/>
              </a:tabLst>
            </a:pPr>
            <a:endParaRPr lang="id-ID" sz="3600" dirty="0" smtClean="0">
              <a:cs typeface="Arial" panose="020B0604020202020204" pitchFamily="34" charset="0"/>
            </a:endParaRPr>
          </a:p>
        </p:txBody>
      </p:sp>
    </p:spTree>
    <p:extLst>
      <p:ext uri="{BB962C8B-B14F-4D97-AF65-F5344CB8AC3E}">
        <p14:creationId xmlns:p14="http://schemas.microsoft.com/office/powerpoint/2010/main" val="124233292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dirty="0">
                <a:cs typeface="Arial" panose="020B0604020202020204" pitchFamily="34" charset="0"/>
              </a:rPr>
              <a:t>Making Inferences and Drawing Conclusions</a:t>
            </a:r>
            <a:endParaRPr lang="en-US" sz="3200" dirty="0" smtClean="0">
              <a:cs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a:lstStyle/>
          <a:p>
            <a:pPr marL="0" indent="0" algn="just">
              <a:buNone/>
              <a:tabLst>
                <a:tab pos="4690745" algn="l"/>
              </a:tabLst>
            </a:pPr>
            <a:r>
              <a:rPr lang="en-US" sz="3600" dirty="0" smtClean="0">
                <a:cs typeface="Arial" panose="020B0604020202020204" pitchFamily="34" charset="0"/>
              </a:rPr>
              <a:t>Reading </a:t>
            </a:r>
            <a:r>
              <a:rPr lang="en-US" sz="3600" dirty="0">
                <a:cs typeface="Arial" panose="020B0604020202020204" pitchFamily="34" charset="0"/>
              </a:rPr>
              <a:t>between the lines</a:t>
            </a:r>
            <a:r>
              <a:rPr lang="en-US" sz="3600" dirty="0" smtClean="0">
                <a:cs typeface="Arial" panose="020B0604020202020204" pitchFamily="34" charset="0"/>
              </a:rPr>
              <a:t>.</a:t>
            </a:r>
            <a:endParaRPr lang="en-US" sz="3600" dirty="0">
              <a:cs typeface="Arial" panose="020B0604020202020204" pitchFamily="34" charset="0"/>
            </a:endParaRPr>
          </a:p>
          <a:p>
            <a:pPr marL="0" indent="0" algn="just">
              <a:buNone/>
              <a:tabLst>
                <a:tab pos="4690745" algn="l"/>
              </a:tabLst>
            </a:pPr>
            <a:r>
              <a:rPr lang="en-US" sz="3600" dirty="0">
                <a:cs typeface="Arial" panose="020B0604020202020204" pitchFamily="34" charset="0"/>
              </a:rPr>
              <a:t>Using clues from the text to figure out what the author is trying get across.</a:t>
            </a:r>
          </a:p>
          <a:p>
            <a:pPr marL="0" indent="0" algn="just">
              <a:buNone/>
              <a:tabLst>
                <a:tab pos="4690745" algn="l"/>
              </a:tabLst>
            </a:pPr>
            <a:r>
              <a:rPr lang="en-US" sz="3600" dirty="0">
                <a:cs typeface="Arial" panose="020B0604020202020204" pitchFamily="34" charset="0"/>
              </a:rPr>
              <a:t>Some ideas are not stated directly in the text; YOU have to draw your own conclusions about what is going on.</a:t>
            </a:r>
          </a:p>
          <a:p>
            <a:pPr marL="0" indent="0" algn="just">
              <a:buNone/>
              <a:tabLst>
                <a:tab pos="4690745" algn="l"/>
              </a:tabLst>
            </a:pPr>
            <a:endParaRPr lang="en-US" sz="3600" dirty="0">
              <a:cs typeface="Arial" panose="020B0604020202020204" pitchFamily="34" charset="0"/>
            </a:endParaRPr>
          </a:p>
          <a:p>
            <a:pPr marL="0" indent="0" algn="just">
              <a:buNone/>
              <a:tabLst>
                <a:tab pos="4690745" algn="l"/>
              </a:tabLst>
            </a:pPr>
            <a:endParaRPr lang="id-ID" sz="3600" dirty="0" smtClean="0">
              <a:cs typeface="Arial" panose="020B0604020202020204" pitchFamily="34" charset="0"/>
            </a:endParaRPr>
          </a:p>
        </p:txBody>
      </p:sp>
    </p:spTree>
    <p:extLst>
      <p:ext uri="{BB962C8B-B14F-4D97-AF65-F5344CB8AC3E}">
        <p14:creationId xmlns:p14="http://schemas.microsoft.com/office/powerpoint/2010/main" val="232276918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2800" dirty="0" smtClean="0">
                <a:cs typeface="Arial" panose="020B0604020202020204" pitchFamily="34" charset="0"/>
              </a:rPr>
              <a:t/>
            </a:r>
            <a:br>
              <a:rPr lang="en-US" sz="2800" dirty="0" smtClean="0">
                <a:cs typeface="Arial" panose="020B0604020202020204" pitchFamily="34" charset="0"/>
              </a:rPr>
            </a:br>
            <a:r>
              <a:rPr lang="en-US" sz="2800" dirty="0" smtClean="0">
                <a:cs typeface="Arial" panose="020B0604020202020204" pitchFamily="34" charset="0"/>
              </a:rPr>
              <a:t>What </a:t>
            </a:r>
            <a:r>
              <a:rPr lang="en-US" sz="2800" dirty="0">
                <a:cs typeface="Arial" panose="020B0604020202020204" pitchFamily="34" charset="0"/>
              </a:rPr>
              <a:t>conclusions can we draw by making inferences about this picture?</a:t>
            </a:r>
            <a:br>
              <a:rPr lang="en-US" sz="2800" dirty="0">
                <a:cs typeface="Arial" panose="020B0604020202020204" pitchFamily="34" charset="0"/>
              </a:rPr>
            </a:br>
            <a:endParaRPr lang="en-US" sz="2800" dirty="0" smtClean="0">
              <a:cs typeface="Arial" panose="020B0604020202020204" pitchFamily="34" charset="0"/>
            </a:endParaRPr>
          </a:p>
        </p:txBody>
      </p:sp>
      <p:sp>
        <p:nvSpPr>
          <p:cNvPr id="2" name="Content Placeholder 1"/>
          <p:cNvSpPr>
            <a:spLocks noGrp="1"/>
          </p:cNvSpPr>
          <p:nvPr>
            <p:ph idx="1"/>
          </p:nvPr>
        </p:nvSpPr>
        <p:spPr/>
        <p:txBody>
          <a:bodyPr/>
          <a:lstStyle/>
          <a:p>
            <a:endParaRPr lang="en-US" dirty="0"/>
          </a:p>
        </p:txBody>
      </p:sp>
      <p:pic>
        <p:nvPicPr>
          <p:cNvPr id="3" name="Picture 2" descr="D:\Advanced Reading\SRJC-softb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780" y="1600200"/>
            <a:ext cx="733901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341183"/>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2800" dirty="0">
                <a:cs typeface="Arial" panose="020B0604020202020204" pitchFamily="34" charset="0"/>
              </a:rPr>
              <a:t>Independent Practice</a:t>
            </a:r>
            <a:endParaRPr lang="en-US" sz="2800" dirty="0" smtClean="0">
              <a:cs typeface="Arial" panose="020B0604020202020204" pitchFamily="34" charset="0"/>
            </a:endParaRPr>
          </a:p>
        </p:txBody>
      </p:sp>
      <p:sp>
        <p:nvSpPr>
          <p:cNvPr id="2" name="Content Placeholder 1"/>
          <p:cNvSpPr>
            <a:spLocks noGrp="1"/>
          </p:cNvSpPr>
          <p:nvPr>
            <p:ph idx="1"/>
          </p:nvPr>
        </p:nvSpPr>
        <p:spPr/>
        <p:txBody>
          <a:bodyPr/>
          <a:lstStyle/>
          <a:p>
            <a:r>
              <a:rPr lang="en-US" dirty="0"/>
              <a:t>See “Implicit Main Ideas Student Page.”</a:t>
            </a:r>
          </a:p>
          <a:p>
            <a:r>
              <a:rPr lang="en-US" dirty="0"/>
              <a:t>Use the skills that we’ve practiced to make inferences and draw conclusions about the main ideas in the two passages on the handout.</a:t>
            </a:r>
          </a:p>
          <a:p>
            <a:pPr marL="0" indent="0">
              <a:buNone/>
            </a:pPr>
            <a:endParaRPr lang="en-US" dirty="0"/>
          </a:p>
        </p:txBody>
      </p:sp>
    </p:spTree>
    <p:extLst>
      <p:ext uri="{BB962C8B-B14F-4D97-AF65-F5344CB8AC3E}">
        <p14:creationId xmlns:p14="http://schemas.microsoft.com/office/powerpoint/2010/main" val="618888260"/>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2800" dirty="0">
                <a:cs typeface="Arial" panose="020B0604020202020204" pitchFamily="34" charset="0"/>
              </a:rPr>
              <a:t>Summary	</a:t>
            </a:r>
            <a:endParaRPr lang="en-US" sz="2800" dirty="0" smtClean="0">
              <a:cs typeface="Arial" panose="020B0604020202020204" pitchFamily="34" charset="0"/>
            </a:endParaRPr>
          </a:p>
        </p:txBody>
      </p:sp>
      <p:sp>
        <p:nvSpPr>
          <p:cNvPr id="2" name="Content Placeholder 1"/>
          <p:cNvSpPr>
            <a:spLocks noGrp="1"/>
          </p:cNvSpPr>
          <p:nvPr>
            <p:ph idx="1"/>
          </p:nvPr>
        </p:nvSpPr>
        <p:spPr/>
        <p:txBody>
          <a:bodyPr/>
          <a:lstStyle/>
          <a:p>
            <a:pPr marL="0" indent="0">
              <a:buNone/>
            </a:pPr>
            <a:r>
              <a:rPr lang="en-US" dirty="0"/>
              <a:t>What makes a good summary?</a:t>
            </a:r>
          </a:p>
          <a:p>
            <a:pPr marL="0" indent="0">
              <a:buNone/>
            </a:pPr>
            <a:endParaRPr lang="en-US" dirty="0"/>
          </a:p>
          <a:p>
            <a:r>
              <a:rPr lang="en-US" dirty="0"/>
              <a:t>Shorter than the main text.</a:t>
            </a:r>
          </a:p>
          <a:p>
            <a:r>
              <a:rPr lang="en-US" dirty="0"/>
              <a:t>Contains the main ideas.</a:t>
            </a:r>
          </a:p>
          <a:p>
            <a:r>
              <a:rPr lang="en-US" dirty="0"/>
              <a:t>Does not contain all of the supporting details.</a:t>
            </a:r>
          </a:p>
          <a:p>
            <a:r>
              <a:rPr lang="en-US" dirty="0"/>
              <a:t>Follows the text structure and order of the main text.</a:t>
            </a:r>
          </a:p>
          <a:p>
            <a:pPr marL="0" indent="0">
              <a:buNone/>
            </a:pPr>
            <a:endParaRPr lang="en-US" dirty="0"/>
          </a:p>
        </p:txBody>
      </p:sp>
    </p:spTree>
    <p:extLst>
      <p:ext uri="{BB962C8B-B14F-4D97-AF65-F5344CB8AC3E}">
        <p14:creationId xmlns:p14="http://schemas.microsoft.com/office/powerpoint/2010/main" val="44784993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endParaRPr lang="en-US" sz="2800" dirty="0" smtClean="0">
              <a:cs typeface="Arial" panose="020B0604020202020204" pitchFamily="34" charset="0"/>
            </a:endParaRPr>
          </a:p>
        </p:txBody>
      </p:sp>
      <p:sp>
        <p:nvSpPr>
          <p:cNvPr id="2" name="Content Placeholder 1"/>
          <p:cNvSpPr>
            <a:spLocks noGrp="1"/>
          </p:cNvSpPr>
          <p:nvPr>
            <p:ph idx="1"/>
          </p:nvPr>
        </p:nvSpPr>
        <p:spPr/>
        <p:txBody>
          <a:bodyPr/>
          <a:lstStyle/>
          <a:p>
            <a:pPr marL="0" indent="0">
              <a:buNone/>
            </a:pPr>
            <a:r>
              <a:rPr lang="en-US" dirty="0"/>
              <a:t>Now go back and read the article.  Was your prediction right?  What is the main idea of the article?  How do you know?</a:t>
            </a:r>
          </a:p>
          <a:p>
            <a:pPr marL="0" indent="0">
              <a:buNone/>
            </a:pPr>
            <a:r>
              <a:rPr lang="en-US" dirty="0"/>
              <a:t>Now read the four summary choices.  Choose the best summary.  Why?  For each of the other choices, explain why it is not the best.</a:t>
            </a:r>
          </a:p>
          <a:p>
            <a:pPr marL="0" indent="0">
              <a:buNone/>
            </a:pPr>
            <a:endParaRPr lang="en-US" dirty="0"/>
          </a:p>
        </p:txBody>
      </p:sp>
    </p:spTree>
    <p:extLst>
      <p:ext uri="{BB962C8B-B14F-4D97-AF65-F5344CB8AC3E}">
        <p14:creationId xmlns:p14="http://schemas.microsoft.com/office/powerpoint/2010/main" val="373726391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endParaRPr lang="en-US" sz="3200" dirty="0" smtClean="0">
              <a:latin typeface="Arial" panose="020B0604020202020204" pitchFamily="34" charset="0"/>
              <a:cs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a:lstStyle/>
          <a:p>
            <a:pPr>
              <a:tabLst>
                <a:tab pos="4690745" algn="l"/>
              </a:tabLst>
            </a:pPr>
            <a:r>
              <a:rPr lang="en-US" sz="2200" dirty="0" smtClean="0">
                <a:latin typeface="Arial" panose="020B0604020202020204" pitchFamily="34" charset="0"/>
                <a:cs typeface="Arial" panose="020B0604020202020204" pitchFamily="34" charset="0"/>
              </a:rPr>
              <a:t>Thank you</a:t>
            </a:r>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panose="020B0604020202020204" pitchFamily="34" charset="0"/>
                <a:cs typeface="Arial" panose="020B0604020202020204" pitchFamily="34" charset="0"/>
              </a:rPr>
              <a:t>LEARNING OUTCOME</a:t>
            </a:r>
          </a:p>
        </p:txBody>
      </p:sp>
      <p:sp>
        <p:nvSpPr>
          <p:cNvPr id="7172" name="Content Placeholder 5"/>
          <p:cNvSpPr>
            <a:spLocks noGrp="1"/>
          </p:cNvSpPr>
          <p:nvPr>
            <p:ph idx="1"/>
          </p:nvPr>
        </p:nvSpPr>
        <p:spPr>
          <a:xfrm>
            <a:off x="457200" y="1524000"/>
            <a:ext cx="8229600" cy="4602163"/>
          </a:xfrm>
        </p:spPr>
        <p:txBody>
          <a:bodyPr/>
          <a:lstStyle/>
          <a:p>
            <a:pPr>
              <a:tabLst>
                <a:tab pos="4690745" algn="l"/>
              </a:tabLst>
            </a:pPr>
            <a:r>
              <a:rPr lang="en-US" sz="2400" dirty="0" smtClean="0"/>
              <a:t>Students are able to know Finding </a:t>
            </a:r>
            <a:r>
              <a:rPr lang="en-US" sz="2400" dirty="0"/>
              <a:t>the Main Idea, Making Inferences, Drawing Conclusions, and Summarizing</a:t>
            </a:r>
            <a:br>
              <a:rPr lang="en-US" sz="2400" dirty="0"/>
            </a:br>
            <a:endParaRPr lang="id-ID" sz="2200"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en-US" dirty="0" smtClean="0">
                <a:cs typeface="Arial" panose="020B0604020202020204" pitchFamily="34" charset="0"/>
              </a:rPr>
              <a:t>What is Main Idea?</a:t>
            </a:r>
          </a:p>
        </p:txBody>
      </p:sp>
      <p:sp>
        <p:nvSpPr>
          <p:cNvPr id="7172" name="Content Placeholder 5"/>
          <p:cNvSpPr>
            <a:spLocks noGrp="1"/>
          </p:cNvSpPr>
          <p:nvPr>
            <p:ph idx="1"/>
          </p:nvPr>
        </p:nvSpPr>
        <p:spPr>
          <a:xfrm>
            <a:off x="457200" y="1524000"/>
            <a:ext cx="8229600" cy="4602163"/>
          </a:xfrm>
        </p:spPr>
        <p:txBody>
          <a:bodyPr/>
          <a:lstStyle/>
          <a:p>
            <a:pPr>
              <a:tabLst>
                <a:tab pos="4690745" algn="l"/>
              </a:tabLst>
            </a:pPr>
            <a:r>
              <a:rPr lang="en-US" sz="4000" dirty="0">
                <a:cs typeface="Arial" panose="020B0604020202020204" pitchFamily="34" charset="0"/>
              </a:rPr>
              <a:t>The main idea of a paragraph is different from the topic.</a:t>
            </a:r>
          </a:p>
          <a:p>
            <a:pPr>
              <a:tabLst>
                <a:tab pos="4690745" algn="l"/>
              </a:tabLst>
            </a:pPr>
            <a:r>
              <a:rPr lang="en-US" sz="4000" dirty="0">
                <a:cs typeface="Arial" panose="020B0604020202020204" pitchFamily="34" charset="0"/>
              </a:rPr>
              <a:t>The topic: what the paragraph is about.</a:t>
            </a:r>
          </a:p>
          <a:p>
            <a:pPr>
              <a:tabLst>
                <a:tab pos="4690745" algn="l"/>
              </a:tabLst>
            </a:pPr>
            <a:r>
              <a:rPr lang="en-US" sz="4000" dirty="0">
                <a:cs typeface="Arial" panose="020B0604020202020204" pitchFamily="34" charset="0"/>
              </a:rPr>
              <a:t>The main idea: what the author says about the subject.</a:t>
            </a:r>
          </a:p>
          <a:p>
            <a:pPr>
              <a:tabLst>
                <a:tab pos="4690745" algn="l"/>
              </a:tabLst>
            </a:pPr>
            <a:endParaRPr lang="id-ID" sz="4000" dirty="0" smtClean="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dirty="0" smtClean="0"/>
              <a:t/>
            </a:r>
            <a:br>
              <a:rPr lang="en-US" sz="3200" dirty="0" smtClean="0"/>
            </a:br>
            <a:endParaRPr lang="en-US" sz="3200" dirty="0" smtClean="0">
              <a:latin typeface="Arial" panose="020B0604020202020204" pitchFamily="34" charset="0"/>
              <a:cs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a:lstStyle/>
          <a:p>
            <a:pPr>
              <a:buNone/>
              <a:tabLst>
                <a:tab pos="4690745" algn="l"/>
              </a:tabLst>
            </a:pPr>
            <a:r>
              <a:rPr lang="en-US" sz="5400" dirty="0" smtClean="0">
                <a:cs typeface="Arial" pitchFamily="34" charset="0"/>
              </a:rPr>
              <a:t>	Why </a:t>
            </a:r>
            <a:r>
              <a:rPr lang="en-US" sz="5400" dirty="0">
                <a:cs typeface="Arial" pitchFamily="34" charset="0"/>
              </a:rPr>
              <a:t>might readers have difficulty identifying the </a:t>
            </a:r>
            <a:r>
              <a:rPr lang="en-US" sz="5400" dirty="0">
                <a:solidFill>
                  <a:srgbClr val="FF0000"/>
                </a:solidFill>
                <a:cs typeface="Arial" pitchFamily="34" charset="0"/>
              </a:rPr>
              <a:t>main idea </a:t>
            </a:r>
            <a:r>
              <a:rPr lang="en-US" sz="5400" dirty="0">
                <a:cs typeface="Arial" pitchFamily="34" charset="0"/>
              </a:rPr>
              <a:t>of a passage?</a:t>
            </a:r>
          </a:p>
          <a:p>
            <a:pPr>
              <a:buNone/>
              <a:tabLst>
                <a:tab pos="4690745" algn="l"/>
              </a:tabLst>
            </a:pPr>
            <a:endParaRPr lang="en-US" sz="2800" dirty="0" smtClean="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600" dirty="0">
                <a:latin typeface="Arial" panose="020B0604020202020204" pitchFamily="34" charset="0"/>
                <a:cs typeface="Arial" panose="020B0604020202020204" pitchFamily="34" charset="0"/>
              </a:rPr>
              <a:t>Main Idea Formula</a:t>
            </a:r>
            <a:endParaRPr lang="en-US" sz="3600" dirty="0" smtClean="0">
              <a:latin typeface="Arial" panose="020B0604020202020204" pitchFamily="34" charset="0"/>
              <a:cs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a:lstStyle/>
          <a:p>
            <a:pPr>
              <a:tabLst>
                <a:tab pos="4690745" algn="l"/>
              </a:tabLst>
            </a:pPr>
            <a:r>
              <a:rPr lang="en-US" dirty="0">
                <a:latin typeface="Arial" panose="020B0604020202020204" pitchFamily="34" charset="0"/>
                <a:cs typeface="Arial" panose="020B0604020202020204" pitchFamily="34" charset="0"/>
              </a:rPr>
              <a:t>Topic</a:t>
            </a:r>
          </a:p>
          <a:p>
            <a:pPr>
              <a:tabLst>
                <a:tab pos="4690745" algn="l"/>
              </a:tabLst>
            </a:pPr>
            <a:r>
              <a:rPr lang="en-US" dirty="0">
                <a:latin typeface="Arial" panose="020B0604020202020204" pitchFamily="34" charset="0"/>
                <a:cs typeface="Arial" panose="020B0604020202020204" pitchFamily="34" charset="0"/>
              </a:rPr>
              <a:t>+ What author says about topic</a:t>
            </a:r>
          </a:p>
          <a:p>
            <a:pPr>
              <a:tabLst>
                <a:tab pos="4690745" algn="l"/>
              </a:tabLst>
            </a:pPr>
            <a:r>
              <a:rPr lang="en-US" dirty="0">
                <a:latin typeface="Arial" panose="020B0604020202020204" pitchFamily="34" charset="0"/>
                <a:cs typeface="Arial" panose="020B0604020202020204" pitchFamily="34" charset="0"/>
              </a:rPr>
              <a:t>+ Author’s purpose </a:t>
            </a:r>
          </a:p>
          <a:p>
            <a:pPr>
              <a:tabLst>
                <a:tab pos="4690745" algn="l"/>
              </a:tabLst>
            </a:pPr>
            <a:endParaRPr lang="en-US" dirty="0">
              <a:latin typeface="Arial" panose="020B0604020202020204" pitchFamily="34" charset="0"/>
              <a:cs typeface="Arial" panose="020B0604020202020204" pitchFamily="34" charset="0"/>
            </a:endParaRPr>
          </a:p>
          <a:p>
            <a:pPr>
              <a:tabLst>
                <a:tab pos="4690745" algn="l"/>
              </a:tabLst>
            </a:pPr>
            <a:r>
              <a:rPr lang="en-US" dirty="0">
                <a:latin typeface="Arial" panose="020B0604020202020204" pitchFamily="34" charset="0"/>
                <a:cs typeface="Arial" panose="020B0604020202020204" pitchFamily="34" charset="0"/>
              </a:rPr>
              <a:t>= Main Idea</a:t>
            </a:r>
          </a:p>
          <a:p>
            <a:pPr>
              <a:tabLst>
                <a:tab pos="4690745" algn="l"/>
              </a:tabLst>
            </a:pPr>
            <a:endParaRPr lang="id-ID"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find the main idea of a paragraph or passage, ask yourself:</a:t>
            </a:r>
            <a:br>
              <a:rPr lang="en-US" sz="2400" dirty="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a:lstStyle/>
          <a:p>
            <a:pPr>
              <a:tabLst>
                <a:tab pos="4690745" algn="l"/>
              </a:tabLst>
            </a:pPr>
            <a:r>
              <a:rPr lang="en-US" sz="4000" dirty="0">
                <a:solidFill>
                  <a:srgbClr val="FF0000"/>
                </a:solidFill>
                <a:latin typeface="Arial" panose="020B0604020202020204" pitchFamily="34" charset="0"/>
                <a:cs typeface="Arial" panose="020B0604020202020204" pitchFamily="34" charset="0"/>
              </a:rPr>
              <a:t>What is the most important point the author wants me to understand about the topic? </a:t>
            </a:r>
            <a:endParaRPr lang="id-ID" sz="4000" dirty="0" smtClean="0">
              <a:solidFill>
                <a:srgbClr val="FF0000"/>
              </a:solidFill>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dirty="0">
                <a:cs typeface="Arial" panose="020B0604020202020204" pitchFamily="34" charset="0"/>
              </a:rPr>
              <a:t>The main idea is the most general statement about the topic:</a:t>
            </a:r>
            <a:endParaRPr lang="en-US" sz="3200" dirty="0" smtClean="0">
              <a:cs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a:lstStyle/>
          <a:p>
            <a:pPr algn="just">
              <a:tabLst>
                <a:tab pos="4690745" algn="l"/>
              </a:tabLst>
            </a:pPr>
            <a:r>
              <a:rPr lang="en-US" dirty="0">
                <a:cs typeface="Arial" panose="020B0604020202020204" pitchFamily="34" charset="0"/>
              </a:rPr>
              <a:t>People differ in numerous ways.  They differ according to physical characteristics, such as height, weight, and hair color.  They also differ in personality.  Some people are friendly and easygoing.  Others are more reserved and formal.</a:t>
            </a:r>
          </a:p>
          <a:p>
            <a:pPr marL="0" indent="0" algn="just">
              <a:buNone/>
              <a:tabLst>
                <a:tab pos="4690745" algn="l"/>
              </a:tabLst>
            </a:pPr>
            <a:r>
              <a:rPr lang="en-US" sz="2400" dirty="0">
                <a:solidFill>
                  <a:srgbClr val="FF0000"/>
                </a:solidFill>
                <a:cs typeface="Arial" panose="020B0604020202020204" pitchFamily="34" charset="0"/>
              </a:rPr>
              <a:t>Which is the most general statement?</a:t>
            </a:r>
          </a:p>
          <a:p>
            <a:pPr marL="0" indent="0" algn="just">
              <a:buNone/>
              <a:tabLst>
                <a:tab pos="4690745" algn="l"/>
              </a:tabLst>
            </a:pPr>
            <a:endParaRPr lang="id-ID" dirty="0" smtClean="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dirty="0">
                <a:latin typeface="+mn-lt"/>
                <a:cs typeface="Arial" panose="020B0604020202020204" pitchFamily="34" charset="0"/>
              </a:rPr>
              <a:t>At the beginning of the paragraph:</a:t>
            </a:r>
            <a:br>
              <a:rPr lang="en-US" sz="3200" dirty="0">
                <a:latin typeface="+mn-lt"/>
                <a:cs typeface="Arial" panose="020B0604020202020204" pitchFamily="34" charset="0"/>
              </a:rPr>
            </a:br>
            <a:endParaRPr lang="en-US" sz="3200" dirty="0" smtClean="0">
              <a:latin typeface="+mn-lt"/>
              <a:cs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a:lstStyle/>
          <a:p>
            <a:pPr>
              <a:tabLst>
                <a:tab pos="4690745" algn="l"/>
              </a:tabLst>
            </a:pPr>
            <a:r>
              <a:rPr lang="en-US" dirty="0">
                <a:solidFill>
                  <a:srgbClr val="FF0000"/>
                </a:solidFill>
                <a:latin typeface="Calibri" pitchFamily="34" charset="0"/>
                <a:ea typeface="ＭＳ Ｐゴシック" pitchFamily="28" charset="-128"/>
              </a:rPr>
              <a:t>"</a:t>
            </a:r>
            <a:r>
              <a:rPr lang="en-US" b="1" dirty="0">
                <a:solidFill>
                  <a:srgbClr val="FF0000"/>
                </a:solidFill>
                <a:latin typeface="Calibri" pitchFamily="34" charset="0"/>
                <a:ea typeface="ＭＳ Ｐゴシック" pitchFamily="28" charset="-128"/>
              </a:rPr>
              <a:t>Beginning a new job is always exciting and sometimes intimidating</a:t>
            </a:r>
            <a:r>
              <a:rPr lang="en-US" dirty="0">
                <a:latin typeface="Calibri" pitchFamily="34" charset="0"/>
                <a:ea typeface="ＭＳ Ｐゴシック" pitchFamily="28" charset="-128"/>
              </a:rPr>
              <a:t>. There is an invigorating feeling of a fresh start and a clean slate. You face new challenges and draw on a renewed sense of energy as you approach them. But you may also feel apprehensive . . . "</a:t>
            </a:r>
            <a:r>
              <a:rPr lang="en-US" sz="2000" dirty="0">
                <a:latin typeface="Calibri" pitchFamily="34" charset="0"/>
                <a:ea typeface="ＭＳ Ｐゴシック" pitchFamily="28" charset="-128"/>
              </a:rPr>
              <a:t>                                                                            					(p.196, </a:t>
            </a:r>
            <a:r>
              <a:rPr lang="en-US" sz="2000" i="1" dirty="0">
                <a:latin typeface="Calibri" pitchFamily="34" charset="0"/>
                <a:ea typeface="ＭＳ Ｐゴシック" pitchFamily="28" charset="-128"/>
              </a:rPr>
              <a:t>Opening Doors</a:t>
            </a:r>
            <a:r>
              <a:rPr lang="en-US" sz="2000" dirty="0">
                <a:latin typeface="Calibri" pitchFamily="34" charset="0"/>
                <a:ea typeface="ＭＳ Ｐゴシック" pitchFamily="28" charset="-128"/>
              </a:rPr>
              <a:t>)</a:t>
            </a:r>
          </a:p>
          <a:p>
            <a:pPr>
              <a:tabLst>
                <a:tab pos="4690745" algn="l"/>
              </a:tabLst>
            </a:pPr>
            <a:endParaRPr lang="id-ID" dirty="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lgn="l">
              <a:spcBef>
                <a:spcPct val="50000"/>
              </a:spcBef>
            </a:pPr>
            <a:r>
              <a:rPr lang="en-US" sz="3200" dirty="0">
                <a:cs typeface="Arial" panose="020B0604020202020204" pitchFamily="34" charset="0"/>
              </a:rPr>
              <a:t>At the end of the paragraph:</a:t>
            </a:r>
            <a:br>
              <a:rPr lang="en-US" sz="3200" dirty="0">
                <a:cs typeface="Arial" panose="020B0604020202020204" pitchFamily="34" charset="0"/>
              </a:rPr>
            </a:br>
            <a:endParaRPr lang="en-US" sz="3200" dirty="0" smtClean="0">
              <a:cs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a:lstStyle/>
          <a:p>
            <a:pPr algn="just" eaLnBrk="1" hangingPunct="1">
              <a:buNone/>
            </a:pPr>
            <a:r>
              <a:rPr lang="en-US" sz="2800" dirty="0">
                <a:cs typeface="Arial" panose="020B0604020202020204" pitchFamily="34" charset="0"/>
              </a:rPr>
              <a:t>“. . .Most Anglo-Americans, for instance, see the extensive family obligations of Hispanics as a burdensome arrangement that inhibits individual freedom. Hispanics, in contrast, view the isolated nuclear family of Anglo-Americans as a lonely institution that cuts people off from the love and assistance of their kin. </a:t>
            </a:r>
            <a:r>
              <a:rPr lang="en-US" sz="2800" dirty="0">
                <a:solidFill>
                  <a:srgbClr val="FF0000"/>
                </a:solidFill>
                <a:cs typeface="Arial" panose="020B0604020202020204" pitchFamily="34" charset="0"/>
              </a:rPr>
              <a:t>This tendency to view one's own cultural patterns as good and right and those of others as strange or even immoral is called ethnocentrism."                              			</a:t>
            </a:r>
            <a:r>
              <a:rPr lang="en-US" sz="2800" dirty="0">
                <a:cs typeface="Arial" panose="020B0604020202020204" pitchFamily="34" charset="0"/>
              </a:rPr>
              <a:t>		(p.197, Opening Doors)</a:t>
            </a:r>
          </a:p>
          <a:p>
            <a:pPr algn="just" eaLnBrk="1" hangingPunct="1">
              <a:buNone/>
            </a:pPr>
            <a:endParaRPr lang="id-ID" sz="2800" dirty="0" smtClean="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703</Words>
  <Application>Microsoft Office PowerPoint</Application>
  <PresentationFormat>On-screen Show (4:3)</PresentationFormat>
  <Paragraphs>77</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LEARNING OUTCOME</vt:lpstr>
      <vt:lpstr>What is Main Idea?</vt:lpstr>
      <vt:lpstr> </vt:lpstr>
      <vt:lpstr>Main Idea Formula</vt:lpstr>
      <vt:lpstr> To find the main idea of a paragraph or passage, ask yourself: </vt:lpstr>
      <vt:lpstr>The main idea is the most general statement about the topic:</vt:lpstr>
      <vt:lpstr>At the beginning of the paragraph: </vt:lpstr>
      <vt:lpstr>At the end of the paragraph: </vt:lpstr>
      <vt:lpstr>Within the paragraph</vt:lpstr>
      <vt:lpstr>Finding the Stated Main Idea</vt:lpstr>
      <vt:lpstr>Inferring Unstated Main Ideas</vt:lpstr>
      <vt:lpstr>Making Inferences and Drawing Conclusions</vt:lpstr>
      <vt:lpstr> What conclusions can we draw by making inferences about this picture? </vt:lpstr>
      <vt:lpstr>Independent Practice</vt:lpstr>
      <vt:lpstr>Summary </vt:lpstr>
      <vt:lpstr>PowerPoint Presentation</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Win8</cp:lastModifiedBy>
  <cp:revision>284</cp:revision>
  <dcterms:created xsi:type="dcterms:W3CDTF">2010-08-24T06:47:00Z</dcterms:created>
  <dcterms:modified xsi:type="dcterms:W3CDTF">2019-04-14T17:08:11Z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